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3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0" r:id="rId5"/>
    <p:sldId id="279" r:id="rId6"/>
    <p:sldId id="294" r:id="rId7"/>
    <p:sldId id="297" r:id="rId8"/>
    <p:sldId id="298" r:id="rId9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Medium" panose="00000600000000000000" pitchFamily="2" charset="0"/>
      <p:regular r:id="rId20"/>
      <p: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BC945A"/>
    <a:srgbClr val="DEC9A2"/>
    <a:srgbClr val="245C4F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1"/>
    <p:restoredTop sz="86395"/>
  </p:normalViewPr>
  <p:slideViewPr>
    <p:cSldViewPr snapToGrid="0" snapToObjects="1">
      <p:cViewPr varScale="1">
        <p:scale>
          <a:sx n="74" d="100"/>
          <a:sy n="74" d="100"/>
        </p:scale>
        <p:origin x="118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fifom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324EC-EFF2-D249-8A37-663A9884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NAFIN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D8BE8DA-B26E-BE4B-84E2-191B01D27E00}"/>
              </a:ext>
            </a:extLst>
          </p:cNvPr>
          <p:cNvSpPr txBox="1">
            <a:spLocks/>
          </p:cNvSpPr>
          <p:nvPr/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MAYO 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649688-66C0-6FA4-5B90-0C3CCF9C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7617" y="5352288"/>
            <a:ext cx="6220207" cy="8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8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A0536E-91BD-09FE-2116-F26EB2F43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770" y="78062"/>
            <a:ext cx="1698310" cy="6382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51D480-FA99-B7EB-91E1-CD67862B61F8}"/>
              </a:ext>
            </a:extLst>
          </p:cNvPr>
          <p:cNvSpPr txBox="1"/>
          <p:nvPr/>
        </p:nvSpPr>
        <p:spPr>
          <a:xfrm>
            <a:off x="7063991" y="22729"/>
            <a:ext cx="512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rgbClr val="FF0000"/>
                </a:solidFill>
                <a:highlight>
                  <a:srgbClr val="FFFF00"/>
                </a:highlight>
              </a:rPr>
              <a:t>C. Pérez/V. Elías/G. Cubría/</a:t>
            </a:r>
            <a:r>
              <a:rPr lang="es-MX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E.Bautista</a:t>
            </a:r>
            <a:endParaRPr lang="es-MX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9C3F53-9022-2730-79A7-543773DF878D}"/>
              </a:ext>
            </a:extLst>
          </p:cNvPr>
          <p:cNvSpPr txBox="1"/>
          <p:nvPr/>
        </p:nvSpPr>
        <p:spPr>
          <a:xfrm>
            <a:off x="204463" y="392061"/>
            <a:ext cx="6120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es-ES" sz="2400" b="1" kern="0" dirty="0">
                <a:solidFill>
                  <a:srgbClr val="6E152E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 DE CRÉDITO</a:t>
            </a:r>
            <a:endParaRPr lang="es-MX" sz="3200" b="1" kern="0" dirty="0">
              <a:solidFill>
                <a:srgbClr val="6E15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E7EF8F9-2216-ED9B-4CA2-4B582E01D188}"/>
              </a:ext>
            </a:extLst>
          </p:cNvPr>
          <p:cNvGrpSpPr/>
          <p:nvPr/>
        </p:nvGrpSpPr>
        <p:grpSpPr>
          <a:xfrm>
            <a:off x="1714501" y="1267692"/>
            <a:ext cx="4935682" cy="4935682"/>
            <a:chOff x="-1" y="1"/>
            <a:chExt cx="5916458" cy="4678208"/>
          </a:xfrm>
          <a:solidFill>
            <a:srgbClr val="D0A360"/>
          </a:solidFill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A5402034-25B8-FB92-F05F-9E0B94002E9E}"/>
                </a:ext>
              </a:extLst>
            </p:cNvPr>
            <p:cNvSpPr/>
            <p:nvPr/>
          </p:nvSpPr>
          <p:spPr>
            <a:xfrm>
              <a:off x="-1" y="1"/>
              <a:ext cx="5854497" cy="408391"/>
            </a:xfrm>
            <a:prstGeom prst="roundRect">
              <a:avLst/>
            </a:prstGeom>
            <a:solidFill>
              <a:srgbClr val="D0A360"/>
            </a:solidFill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ORIGINACIÓN DEL CRÉDITO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6463C524-0EBE-0CCE-81FE-590185ECDCA4}"/>
                </a:ext>
              </a:extLst>
            </p:cNvPr>
            <p:cNvSpPr/>
            <p:nvPr/>
          </p:nvSpPr>
          <p:spPr>
            <a:xfrm>
              <a:off x="1" y="538784"/>
              <a:ext cx="5854495" cy="592314"/>
            </a:xfrm>
            <a:prstGeom prst="roundRect">
              <a:avLst/>
            </a:prstGeom>
            <a:grpFill/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FUNCIÓN I. Promoción e integración del Expediente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AB24B73-96B1-A88A-174E-13DC71EB2F97}"/>
                </a:ext>
              </a:extLst>
            </p:cNvPr>
            <p:cNvSpPr/>
            <p:nvPr/>
          </p:nvSpPr>
          <p:spPr>
            <a:xfrm rot="16200000">
              <a:off x="-267905" y="1580245"/>
              <a:ext cx="1304392" cy="570074"/>
            </a:xfrm>
            <a:prstGeom prst="roundRect">
              <a:avLst/>
            </a:prstGeom>
            <a:solidFill>
              <a:srgbClr val="D0A360"/>
            </a:solidFill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Actividades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9E8783B-2D54-DF83-B740-F81D6C355B97}"/>
                </a:ext>
              </a:extLst>
            </p:cNvPr>
            <p:cNvSpPr/>
            <p:nvPr/>
          </p:nvSpPr>
          <p:spPr>
            <a:xfrm>
              <a:off x="830426" y="1213006"/>
              <a:ext cx="5048630" cy="1324900"/>
            </a:xfrm>
            <a:prstGeom prst="roundRect">
              <a:avLst/>
            </a:prstGeom>
            <a:grpFill/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I.1 Promoción con el cliente.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I.2 Validación y factibilidad técnica.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I.3. Integración del expediente de crédito.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E1AFE7A5-F0E2-89F6-FECC-F44E08C1DB8B}"/>
                </a:ext>
              </a:extLst>
            </p:cNvPr>
            <p:cNvSpPr/>
            <p:nvPr/>
          </p:nvSpPr>
          <p:spPr>
            <a:xfrm>
              <a:off x="61961" y="2652052"/>
              <a:ext cx="5854496" cy="563305"/>
            </a:xfrm>
            <a:prstGeom prst="roundRect">
              <a:avLst/>
            </a:prstGeom>
            <a:grpFill/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FUNCIÓN II. Análisis, Evaluación y Decisión.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9E1DF418-F70E-DC02-409F-A8672F2A6EB7}"/>
                </a:ext>
              </a:extLst>
            </p:cNvPr>
            <p:cNvSpPr/>
            <p:nvPr/>
          </p:nvSpPr>
          <p:spPr>
            <a:xfrm rot="16200000">
              <a:off x="-349484" y="3715715"/>
              <a:ext cx="1352909" cy="530085"/>
            </a:xfrm>
            <a:prstGeom prst="roundRect">
              <a:avLst/>
            </a:prstGeom>
            <a:grpFill/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Actividades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DA91EDF8-F78B-C661-B377-952EFC8A2182}"/>
                </a:ext>
              </a:extLst>
            </p:cNvPr>
            <p:cNvSpPr/>
            <p:nvPr/>
          </p:nvSpPr>
          <p:spPr>
            <a:xfrm>
              <a:off x="745292" y="3313199"/>
              <a:ext cx="5158755" cy="1365010"/>
            </a:xfrm>
            <a:prstGeom prst="roundRect">
              <a:avLst/>
            </a:prstGeom>
            <a:grpFill/>
            <a:ln>
              <a:solidFill>
                <a:srgbClr val="9966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II.1 Análisis de la solicitud.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II.2 Evaluación crediticia.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II.3 Autorización del crédito.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B60CED2-4426-35F9-9872-B4293CB92024}"/>
              </a:ext>
            </a:extLst>
          </p:cNvPr>
          <p:cNvGrpSpPr/>
          <p:nvPr/>
        </p:nvGrpSpPr>
        <p:grpSpPr>
          <a:xfrm>
            <a:off x="6987503" y="1245541"/>
            <a:ext cx="4610178" cy="4935681"/>
            <a:chOff x="0" y="0"/>
            <a:chExt cx="2797175" cy="3944353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D7E77E3-68B3-3B5E-70FA-458342250ECB}"/>
                </a:ext>
              </a:extLst>
            </p:cNvPr>
            <p:cNvGrpSpPr/>
            <p:nvPr/>
          </p:nvGrpSpPr>
          <p:grpSpPr>
            <a:xfrm>
              <a:off x="0" y="0"/>
              <a:ext cx="2797175" cy="2170891"/>
              <a:chOff x="0" y="2264200"/>
              <a:chExt cx="5854497" cy="2803084"/>
            </a:xfrm>
          </p:grpSpPr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D70EE48D-9908-4954-AFDE-988485FD950E}"/>
                  </a:ext>
                </a:extLst>
              </p:cNvPr>
              <p:cNvSpPr/>
              <p:nvPr/>
            </p:nvSpPr>
            <p:spPr>
              <a:xfrm>
                <a:off x="1" y="2264200"/>
                <a:ext cx="5854496" cy="530086"/>
              </a:xfrm>
              <a:prstGeom prst="roundRect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1400" b="1" kern="1200">
                    <a:solidFill>
                      <a:srgbClr val="FFFFFF"/>
                    </a:solidFill>
                    <a:effectLst/>
                    <a:latin typeface="Montserrat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ADMINISTRACIÓN DEL CRÉDITO</a:t>
                </a:r>
                <a:endParaRPr lang="es-MX" sz="20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F882A06F-E8FC-EFC0-1110-FF78A31DD761}"/>
                  </a:ext>
                </a:extLst>
              </p:cNvPr>
              <p:cNvSpPr/>
              <p:nvPr/>
            </p:nvSpPr>
            <p:spPr>
              <a:xfrm>
                <a:off x="1" y="2944765"/>
                <a:ext cx="5854496" cy="530086"/>
              </a:xfrm>
              <a:prstGeom prst="roundRect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400" b="1" kern="1200">
                    <a:solidFill>
                      <a:srgbClr val="FFFFFF"/>
                    </a:solidFill>
                    <a:effectLst/>
                    <a:latin typeface="Montserrat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FUNCIÓN IV. Seguimiento y Control</a:t>
                </a:r>
                <a:endParaRPr lang="es-MX" sz="20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F198ACAD-BED6-622A-5A88-FC494D23E67A}"/>
                  </a:ext>
                </a:extLst>
              </p:cNvPr>
              <p:cNvSpPr/>
              <p:nvPr/>
            </p:nvSpPr>
            <p:spPr>
              <a:xfrm rot="16200000">
                <a:off x="-457200" y="4079998"/>
                <a:ext cx="1444486" cy="530086"/>
              </a:xfrm>
              <a:prstGeom prst="roundRect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1400" b="1" kern="1200">
                    <a:solidFill>
                      <a:srgbClr val="FFFFFF"/>
                    </a:solidFill>
                    <a:effectLst/>
                    <a:latin typeface="Montserrat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Actividades</a:t>
                </a:r>
                <a:endParaRPr lang="es-MX" sz="20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id="{937EFDC0-263A-7C26-D935-B20C72A82DBD}"/>
                  </a:ext>
                </a:extLst>
              </p:cNvPr>
              <p:cNvSpPr/>
              <p:nvPr/>
            </p:nvSpPr>
            <p:spPr>
              <a:xfrm>
                <a:off x="695740" y="3622796"/>
                <a:ext cx="5158757" cy="1444487"/>
              </a:xfrm>
              <a:prstGeom prst="roundRect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400" b="1" kern="1200">
                    <a:solidFill>
                      <a:srgbClr val="FFFFFF"/>
                    </a:solidFill>
                    <a:effectLst/>
                    <a:latin typeface="Montserrat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IV.1 Guarda valores.</a:t>
                </a:r>
                <a:endParaRPr lang="es-MX" sz="20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r>
                  <a:rPr lang="es-ES_tradnl" sz="1400" b="1" kern="1200">
                    <a:solidFill>
                      <a:srgbClr val="FFFFFF"/>
                    </a:solidFill>
                    <a:effectLst/>
                    <a:latin typeface="Montserrat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IV. 2 Seguimiento.</a:t>
                </a:r>
                <a:endParaRPr lang="es-MX" sz="20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r>
                  <a:rPr lang="es-ES_tradnl" sz="1400" b="1" kern="1200">
                    <a:solidFill>
                      <a:srgbClr val="FFFFFF"/>
                    </a:solidFill>
                    <a:effectLst/>
                    <a:latin typeface="Montserrat" panose="00000500000000000000" pitchFamily="2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IV.3 Control.</a:t>
                </a:r>
                <a:endParaRPr lang="es-MX" sz="20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4787459E-8E6E-4690-940B-28E34FE67262}"/>
                </a:ext>
              </a:extLst>
            </p:cNvPr>
            <p:cNvSpPr/>
            <p:nvPr/>
          </p:nvSpPr>
          <p:spPr>
            <a:xfrm>
              <a:off x="23750" y="2256312"/>
              <a:ext cx="2773424" cy="379095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FUNCIÓN V. Recuperación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9E485857-F55E-42D2-9910-69C575A8F30D}"/>
                </a:ext>
              </a:extLst>
            </p:cNvPr>
            <p:cNvSpPr/>
            <p:nvPr/>
          </p:nvSpPr>
          <p:spPr>
            <a:xfrm rot="16200000">
              <a:off x="-436118" y="3238059"/>
              <a:ext cx="1173316" cy="239272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Actividades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0D1D4C61-4C31-AD94-F82D-93C11C7567D3}"/>
                </a:ext>
              </a:extLst>
            </p:cNvPr>
            <p:cNvSpPr/>
            <p:nvPr/>
          </p:nvSpPr>
          <p:spPr>
            <a:xfrm>
              <a:off x="372835" y="2826327"/>
              <a:ext cx="2381885" cy="1035050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V.1 Recuperación administrativa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4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V.2 Recuperación judicial</a:t>
              </a:r>
              <a:endParaRPr lang="es-MX" sz="20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9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CCC6AD-100B-528C-6161-EA47D193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888" y="360192"/>
            <a:ext cx="2591012" cy="34138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42B1295-81DE-5B5C-6357-558A5A024651}"/>
              </a:ext>
            </a:extLst>
          </p:cNvPr>
          <p:cNvCxnSpPr>
            <a:cxnSpLocks/>
          </p:cNvCxnSpPr>
          <p:nvPr/>
        </p:nvCxnSpPr>
        <p:spPr>
          <a:xfrm>
            <a:off x="2557669" y="1590261"/>
            <a:ext cx="6215579" cy="1625318"/>
          </a:xfrm>
          <a:prstGeom prst="straightConnector1">
            <a:avLst/>
          </a:prstGeom>
          <a:ln w="76200">
            <a:solidFill>
              <a:srgbClr val="245C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3BE5903F-9B14-4CE4-90F2-DB403315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0" y="298041"/>
            <a:ext cx="9026788" cy="686428"/>
          </a:xfrm>
          <a:noFill/>
        </p:spPr>
        <p:txBody>
          <a:bodyPr/>
          <a:lstStyle/>
          <a:p>
            <a:r>
              <a:rPr lang="es-MX" sz="3500" b="1" dirty="0"/>
              <a:t>Desarrollo de Negocio</a:t>
            </a:r>
            <a:br>
              <a:rPr lang="es-MX" sz="3500" b="1" dirty="0"/>
            </a:br>
            <a:endParaRPr lang="es-MX" sz="3500" b="1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F7E56BF-9781-AC55-FAB7-06470C6D44A1}"/>
              </a:ext>
            </a:extLst>
          </p:cNvPr>
          <p:cNvSpPr/>
          <p:nvPr/>
        </p:nvSpPr>
        <p:spPr>
          <a:xfrm>
            <a:off x="575240" y="956216"/>
            <a:ext cx="1982429" cy="1268090"/>
          </a:xfrm>
          <a:prstGeom prst="roundRect">
            <a:avLst/>
          </a:prstGeom>
          <a:grpFill/>
          <a:ln w="38100">
            <a:solidFill>
              <a:srgbClr val="245C4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kern="1200">
                <a:solidFill>
                  <a:srgbClr val="404040"/>
                </a:solidFill>
                <a:effectLst/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Promoción con el cliente</a:t>
            </a:r>
            <a:endParaRPr lang="es-MX" sz="2400">
              <a:solidFill>
                <a:srgbClr val="40404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7283AD7-E082-9403-5710-174A80F0E8AC}"/>
              </a:ext>
            </a:extLst>
          </p:cNvPr>
          <p:cNvSpPr/>
          <p:nvPr/>
        </p:nvSpPr>
        <p:spPr>
          <a:xfrm>
            <a:off x="8956838" y="2829605"/>
            <a:ext cx="1982428" cy="1137285"/>
          </a:xfrm>
          <a:prstGeom prst="roundRect">
            <a:avLst/>
          </a:prstGeom>
          <a:grpFill/>
          <a:ln w="38100">
            <a:solidFill>
              <a:srgbClr val="245C4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rgbClr val="404040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Integración del Expediente de Crédito</a:t>
            </a:r>
            <a:endParaRPr lang="es-MX" sz="1600" b="1">
              <a:solidFill>
                <a:srgbClr val="404040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9EC9CA-F98A-8A84-3121-1458B13DA079}"/>
              </a:ext>
            </a:extLst>
          </p:cNvPr>
          <p:cNvSpPr txBox="1"/>
          <p:nvPr/>
        </p:nvSpPr>
        <p:spPr>
          <a:xfrm>
            <a:off x="1302963" y="5491144"/>
            <a:ext cx="2659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245C4F"/>
                </a:solidFill>
                <a:latin typeface="Montserrat" panose="00000500000000000000" pitchFamily="2" charset="0"/>
              </a:rPr>
              <a:t>El FIFOMI cuenta con 9 </a:t>
            </a:r>
            <a:r>
              <a:rPr lang="es-MX" sz="1200" b="1" dirty="0">
                <a:solidFill>
                  <a:srgbClr val="245C4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Gerencias Regionales</a:t>
            </a:r>
            <a:endParaRPr lang="es-MX" sz="12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1FFB73-47F0-0A3E-5595-457A3742282F}"/>
              </a:ext>
            </a:extLst>
          </p:cNvPr>
          <p:cNvSpPr txBox="1"/>
          <p:nvPr/>
        </p:nvSpPr>
        <p:spPr>
          <a:xfrm>
            <a:off x="0" y="2829605"/>
            <a:ext cx="27299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100">
                <a:solidFill>
                  <a:srgbClr val="691B3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_tradnl" b="1" dirty="0"/>
              <a:t>Medios de difusión utilizados: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604AC8-AA8A-CA22-6FB0-5787E7286231}"/>
              </a:ext>
            </a:extLst>
          </p:cNvPr>
          <p:cNvSpPr txBox="1"/>
          <p:nvPr/>
        </p:nvSpPr>
        <p:spPr>
          <a:xfrm>
            <a:off x="461753" y="3190150"/>
            <a:ext cx="32065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i="0" u="none" strike="noStrike" kern="0" cap="none" spc="0" normalizeH="0" baseline="0" noProof="0" dirty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La página institucional:  </a:t>
            </a:r>
            <a:r>
              <a:rPr kumimoji="0" lang="es-MX" sz="1200" i="0" u="sng" strike="noStrike" kern="0" cap="none" spc="0" normalizeH="0" baseline="0" noProof="0" dirty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hlinkClick r:id="rId3"/>
              </a:rPr>
              <a:t>https://www.gob.mx/fifomi</a:t>
            </a:r>
            <a:r>
              <a:rPr kumimoji="0" lang="es-MX" sz="1200" i="0" u="none" strike="noStrike" kern="0" cap="none" spc="0" normalizeH="0" baseline="0" noProof="0" dirty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.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200" i="0" u="none" strike="noStrike" kern="0" cap="none" spc="0" normalizeH="0" baseline="0" noProof="0" dirty="0">
              <a:ln>
                <a:noFill/>
              </a:ln>
              <a:solidFill>
                <a:srgbClr val="A5300F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kumimoji="0" lang="es-MX" sz="1200" i="0" u="none" strike="noStrike" kern="0" cap="none" spc="0" normalizeH="0" baseline="0" noProof="0" dirty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Promoción directa a Intermediarios Financieros y empresas del sector minero y su cadena de valor.</a:t>
            </a:r>
          </a:p>
          <a:p>
            <a:pPr defTabSz="457200">
              <a:defRPr/>
            </a:pPr>
            <a:endParaRPr kumimoji="0" lang="es-MX" sz="1200" i="0" u="none" strike="noStrike" kern="0" cap="none" spc="0" normalizeH="0" baseline="0" noProof="0" dirty="0">
              <a:ln>
                <a:noFill/>
              </a:ln>
              <a:solidFill>
                <a:srgbClr val="A5300F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kumimoji="0" lang="es-MX" sz="1200" i="0" u="none" strike="noStrike" kern="0" cap="none" spc="0" normalizeH="0" baseline="0" noProof="0" dirty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Talleres (de manera presencial en conjunto con las Gerencias Regionales dirigidos a Intermediarios Financieros).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endParaRPr kumimoji="0" lang="es-MX" sz="1200" i="0" u="none" strike="noStrike" kern="0" cap="none" spc="0" normalizeH="0" baseline="0" noProof="0" dirty="0">
              <a:ln>
                <a:noFill/>
              </a:ln>
              <a:solidFill>
                <a:srgbClr val="A5300F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1259AA-900E-14AE-6F6D-7EDD7660AC03}"/>
              </a:ext>
            </a:extLst>
          </p:cNvPr>
          <p:cNvSpPr txBox="1"/>
          <p:nvPr/>
        </p:nvSpPr>
        <p:spPr>
          <a:xfrm>
            <a:off x="4257385" y="3375073"/>
            <a:ext cx="24560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100" b="1">
                <a:solidFill>
                  <a:srgbClr val="691B31"/>
                </a:solidFill>
                <a:latin typeface="Montserrat" panose="00000500000000000000" pitchFamily="2" charset="0"/>
              </a:defRPr>
            </a:lvl1pPr>
          </a:lstStyle>
          <a:p>
            <a:pPr algn="l"/>
            <a:r>
              <a:rPr lang="es-ES_tradnl" dirty="0"/>
              <a:t>Para realizar la integración del expediente el área considera: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434E7A-4BD7-D729-9146-DCB391B005B1}"/>
              </a:ext>
            </a:extLst>
          </p:cNvPr>
          <p:cNvSpPr txBox="1"/>
          <p:nvPr/>
        </p:nvSpPr>
        <p:spPr>
          <a:xfrm>
            <a:off x="4789953" y="3878281"/>
            <a:ext cx="25698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kern="0" cap="none" spc="0" normalizeH="0" baseline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r>
              <a:rPr lang="es-ES_tradnl" dirty="0"/>
              <a:t>V</a:t>
            </a:r>
            <a:r>
              <a:rPr lang="es-MX" dirty="0" err="1"/>
              <a:t>iabilidad</a:t>
            </a:r>
            <a:r>
              <a:rPr lang="es-MX" dirty="0"/>
              <a:t> del proyecto (técnica - financiera)</a:t>
            </a:r>
          </a:p>
          <a:p>
            <a:endParaRPr lang="es-MX" dirty="0"/>
          </a:p>
          <a:p>
            <a:r>
              <a:rPr lang="es-MX" dirty="0"/>
              <a:t>Evaluar la capacidad de pago del solicitante</a:t>
            </a:r>
          </a:p>
          <a:p>
            <a:endParaRPr lang="es-MX" dirty="0"/>
          </a:p>
          <a:p>
            <a:r>
              <a:rPr lang="es-MX" dirty="0"/>
              <a:t>Antecedentes crediticios.</a:t>
            </a:r>
          </a:p>
          <a:p>
            <a:endParaRPr lang="es-MX" dirty="0"/>
          </a:p>
          <a:p>
            <a:r>
              <a:rPr lang="es-MX" dirty="0"/>
              <a:t>Verificar la cobertura de las garantías propuestas y su certeza jurídica.</a:t>
            </a:r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5E86CA-FC8C-0599-52C2-86E15C00B301}"/>
              </a:ext>
            </a:extLst>
          </p:cNvPr>
          <p:cNvSpPr txBox="1"/>
          <p:nvPr/>
        </p:nvSpPr>
        <p:spPr>
          <a:xfrm>
            <a:off x="8773248" y="4344312"/>
            <a:ext cx="28856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kern="0" cap="none" spc="0" normalizeH="0" baseline="0">
                <a:ln>
                  <a:noFill/>
                </a:ln>
                <a:solidFill>
                  <a:srgbClr val="A5300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r>
              <a:rPr lang="es-ES_tradnl" dirty="0"/>
              <a:t>Esta actividad comprende la revisión e integración de la solicitud del cliente con la información y documentación mínima requerida conforme a los listados de requisitos de cada programa</a:t>
            </a:r>
            <a:endParaRPr lang="es-MX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81B39E0-6D21-639F-A98A-EC08E5ECE75D}"/>
              </a:ext>
            </a:extLst>
          </p:cNvPr>
          <p:cNvSpPr/>
          <p:nvPr/>
        </p:nvSpPr>
        <p:spPr>
          <a:xfrm>
            <a:off x="4494221" y="1781880"/>
            <a:ext cx="1982429" cy="1205403"/>
          </a:xfrm>
          <a:prstGeom prst="roundRect">
            <a:avLst/>
          </a:prstGeom>
          <a:solidFill>
            <a:srgbClr val="6E152E"/>
          </a:solidFill>
          <a:ln w="38100">
            <a:solidFill>
              <a:srgbClr val="6E152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Validación y Factibilidad Técnica</a:t>
            </a:r>
            <a:endParaRPr lang="es-MX" sz="1600" b="1" dirty="0">
              <a:solidFill>
                <a:schemeClr val="bg1"/>
              </a:solidFill>
              <a:latin typeface="Montserrat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3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CCC6AD-100B-528C-6161-EA47D193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888" y="360192"/>
            <a:ext cx="2591012" cy="34138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BE5903F-9B14-4CE4-90F2-DB403315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0" y="298041"/>
            <a:ext cx="9026788" cy="686428"/>
          </a:xfrm>
          <a:noFill/>
        </p:spPr>
        <p:txBody>
          <a:bodyPr/>
          <a:lstStyle/>
          <a:p>
            <a:r>
              <a:rPr lang="es-MX" sz="3500" b="1" dirty="0"/>
              <a:t>Análisis y Decisión</a:t>
            </a:r>
            <a:br>
              <a:rPr lang="es-MX" sz="3500" b="1" dirty="0"/>
            </a:br>
            <a:endParaRPr lang="es-MX" sz="35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798FC-5E69-583F-B129-B56AB9ECC0AA}"/>
              </a:ext>
            </a:extLst>
          </p:cNvPr>
          <p:cNvSpPr txBox="1"/>
          <p:nvPr/>
        </p:nvSpPr>
        <p:spPr>
          <a:xfrm>
            <a:off x="410816" y="1010804"/>
            <a:ext cx="11494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0" kern="1200" dirty="0">
                <a:solidFill>
                  <a:srgbClr val="404040"/>
                </a:solidFill>
                <a:latin typeface="Montserrat" panose="00000500000000000000" pitchFamily="2" charset="0"/>
                <a:ea typeface="+mj-ea"/>
                <a:cs typeface="+mj-cs"/>
              </a:rPr>
              <a:t>Esta actividad comprende la revisión e integración de la solicitud del cliente con la información y documentación mínima requerida conforme a los listados de requisitos de cada programa.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71F888-B5D3-4184-D643-7CA5B1570266}"/>
              </a:ext>
            </a:extLst>
          </p:cNvPr>
          <p:cNvSpPr txBox="1"/>
          <p:nvPr/>
        </p:nvSpPr>
        <p:spPr>
          <a:xfrm>
            <a:off x="4891656" y="22391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404040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896837"/>
                </a:solidFill>
              </a:rPr>
              <a:t>Análisis de la Información financiera</a:t>
            </a:r>
            <a:endParaRPr lang="es-MX" dirty="0">
              <a:solidFill>
                <a:srgbClr val="896837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7DB11C-5678-6B44-C9DF-C46BF712516D}"/>
              </a:ext>
            </a:extLst>
          </p:cNvPr>
          <p:cNvSpPr txBox="1"/>
          <p:nvPr/>
        </p:nvSpPr>
        <p:spPr>
          <a:xfrm>
            <a:off x="569844" y="2423824"/>
            <a:ext cx="3723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0" kern="1200" dirty="0">
                <a:solidFill>
                  <a:srgbClr val="896837"/>
                </a:solidFill>
                <a:latin typeface="Montserrat" panose="00000500000000000000" pitchFamily="2" charset="0"/>
                <a:ea typeface="+mj-ea"/>
                <a:cs typeface="+mj-cs"/>
              </a:rPr>
              <a:t>Para realizar él análisis de la solicitud se deberá considerar lo siguiente</a:t>
            </a:r>
            <a:endParaRPr lang="es-MX" dirty="0">
              <a:solidFill>
                <a:srgbClr val="896837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54EB72-A92D-D879-CDDB-F39D0CA72C40}"/>
              </a:ext>
            </a:extLst>
          </p:cNvPr>
          <p:cNvSpPr txBox="1"/>
          <p:nvPr/>
        </p:nvSpPr>
        <p:spPr>
          <a:xfrm>
            <a:off x="287100" y="4369868"/>
            <a:ext cx="114940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404040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Una vez que cuenta con toda la documentación de las áreas involucradas se señalan los principales puntos observados de la viabilidad del proyecto.</a:t>
            </a:r>
          </a:p>
          <a:p>
            <a:endParaRPr lang="es-MX" dirty="0"/>
          </a:p>
          <a:p>
            <a:r>
              <a:rPr lang="es-MX" dirty="0"/>
              <a:t>Se remite a la Gerencia de Crédito y Contratación el expediente debidamente integrado para su evaluación y, en su caso, presentación a la Instancia de Decisión para su resolución.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B33AA0-4657-FC9B-85FC-2A2378AEAB12}"/>
              </a:ext>
            </a:extLst>
          </p:cNvPr>
          <p:cNvSpPr txBox="1"/>
          <p:nvPr/>
        </p:nvSpPr>
        <p:spPr>
          <a:xfrm>
            <a:off x="4891656" y="25896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404040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896837"/>
                </a:solidFill>
              </a:rPr>
              <a:t>Análisis de Riesgos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449072-5683-CF4D-60F7-A7CBB9191578}"/>
              </a:ext>
            </a:extLst>
          </p:cNvPr>
          <p:cNvSpPr txBox="1"/>
          <p:nvPr/>
        </p:nvSpPr>
        <p:spPr>
          <a:xfrm>
            <a:off x="4891656" y="2945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404040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896837"/>
                </a:solidFill>
              </a:rPr>
              <a:t>Análisis del estatus legal </a:t>
            </a:r>
            <a:endParaRPr lang="es-MX" dirty="0">
              <a:solidFill>
                <a:srgbClr val="896837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F125F-5D1B-6ED8-1E10-E7B0C9BFAA8E}"/>
              </a:ext>
            </a:extLst>
          </p:cNvPr>
          <p:cNvSpPr txBox="1"/>
          <p:nvPr/>
        </p:nvSpPr>
        <p:spPr>
          <a:xfrm>
            <a:off x="4891656" y="3296354"/>
            <a:ext cx="3008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404040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896837"/>
                </a:solidFill>
              </a:rPr>
              <a:t>Análisis de garantías</a:t>
            </a:r>
            <a:endParaRPr lang="es-MX" dirty="0">
              <a:solidFill>
                <a:srgbClr val="896837"/>
              </a:solidFill>
            </a:endParaRPr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9B1E9117-D5DC-EEF2-2A49-12829F84A0FB}"/>
              </a:ext>
            </a:extLst>
          </p:cNvPr>
          <p:cNvSpPr/>
          <p:nvPr/>
        </p:nvSpPr>
        <p:spPr>
          <a:xfrm>
            <a:off x="4465984" y="2192374"/>
            <a:ext cx="516834" cy="1553052"/>
          </a:xfrm>
          <a:prstGeom prst="leftBrace">
            <a:avLst/>
          </a:prstGeom>
          <a:ln w="28575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3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CCC6AD-100B-528C-6161-EA47D193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888" y="360192"/>
            <a:ext cx="2591012" cy="34138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BE5903F-9B14-4CE4-90F2-DB403315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0" y="298041"/>
            <a:ext cx="9026788" cy="686428"/>
          </a:xfrm>
          <a:noFill/>
        </p:spPr>
        <p:txBody>
          <a:bodyPr/>
          <a:lstStyle/>
          <a:p>
            <a:r>
              <a:rPr lang="es-MX" sz="3500" b="1" dirty="0"/>
              <a:t>Instrumentación y Desembolso</a:t>
            </a:r>
            <a:br>
              <a:rPr lang="es-MX" sz="3500" b="1" dirty="0"/>
            </a:br>
            <a:endParaRPr lang="es-MX" sz="3500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5148A29-6F9E-2931-A787-050D745E3F18}"/>
              </a:ext>
            </a:extLst>
          </p:cNvPr>
          <p:cNvSpPr/>
          <p:nvPr/>
        </p:nvSpPr>
        <p:spPr>
          <a:xfrm>
            <a:off x="1073427" y="1239078"/>
            <a:ext cx="1948070" cy="1179443"/>
          </a:xfrm>
          <a:prstGeom prst="roundRect">
            <a:avLst/>
          </a:prstGeom>
          <a:grpFill/>
          <a:ln w="38100">
            <a:solidFill>
              <a:srgbClr val="245C4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6E152E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Autorización del crédito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4F3F92-4641-D2B9-A555-A6ED2F079AE5}"/>
              </a:ext>
            </a:extLst>
          </p:cNvPr>
          <p:cNvSpPr/>
          <p:nvPr/>
        </p:nvSpPr>
        <p:spPr>
          <a:xfrm>
            <a:off x="516835" y="1656520"/>
            <a:ext cx="384313" cy="344557"/>
          </a:xfrm>
          <a:prstGeom prst="ellips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AD65D73-A486-78B9-7FDA-31CF6B2ED5C7}"/>
              </a:ext>
            </a:extLst>
          </p:cNvPr>
          <p:cNvSpPr/>
          <p:nvPr/>
        </p:nvSpPr>
        <p:spPr>
          <a:xfrm>
            <a:off x="2339008" y="3064381"/>
            <a:ext cx="377688" cy="344557"/>
          </a:xfrm>
          <a:prstGeom prst="ellips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10CC126-DBC1-E99E-B00E-8871F0082A36}"/>
              </a:ext>
            </a:extLst>
          </p:cNvPr>
          <p:cNvSpPr/>
          <p:nvPr/>
        </p:nvSpPr>
        <p:spPr>
          <a:xfrm>
            <a:off x="2945296" y="2716331"/>
            <a:ext cx="2100469" cy="1179443"/>
          </a:xfrm>
          <a:prstGeom prst="roundRect">
            <a:avLst/>
          </a:prstGeom>
          <a:grpFill/>
          <a:ln w="38100">
            <a:solidFill>
              <a:srgbClr val="245C4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6E152E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Instrumentación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F412AC-3F37-71B7-D1D3-2D590256569B}"/>
              </a:ext>
            </a:extLst>
          </p:cNvPr>
          <p:cNvSpPr txBox="1"/>
          <p:nvPr/>
        </p:nvSpPr>
        <p:spPr>
          <a:xfrm>
            <a:off x="5274365" y="29103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896837"/>
                </a:solidFill>
                <a:effectLst/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Elaboración y Aprobación Jurídica del Contrato y Formalización </a:t>
            </a:r>
            <a:endParaRPr lang="es-MX" dirty="0">
              <a:solidFill>
                <a:srgbClr val="896837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AA9DC-6B53-5378-FE51-E3CCDDCBC533}"/>
              </a:ext>
            </a:extLst>
          </p:cNvPr>
          <p:cNvSpPr txBox="1"/>
          <p:nvPr/>
        </p:nvSpPr>
        <p:spPr>
          <a:xfrm>
            <a:off x="7561394" y="4808264"/>
            <a:ext cx="403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800" dirty="0">
                <a:solidFill>
                  <a:srgbClr val="896837"/>
                </a:solidFill>
                <a:effectLst/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Revisión, Validación y Disposición</a:t>
            </a:r>
            <a:endParaRPr lang="es-MX" sz="2000" dirty="0">
              <a:solidFill>
                <a:srgbClr val="896837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81CC463-0140-9F20-1774-064EA1B0984F}"/>
              </a:ext>
            </a:extLst>
          </p:cNvPr>
          <p:cNvSpPr/>
          <p:nvPr/>
        </p:nvSpPr>
        <p:spPr>
          <a:xfrm>
            <a:off x="4389782" y="4843122"/>
            <a:ext cx="377688" cy="344557"/>
          </a:xfrm>
          <a:prstGeom prst="ellips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6756F70-A9AF-EBE3-2A67-F5AE5E1F4FE2}"/>
              </a:ext>
            </a:extLst>
          </p:cNvPr>
          <p:cNvSpPr/>
          <p:nvPr/>
        </p:nvSpPr>
        <p:spPr>
          <a:xfrm>
            <a:off x="5045765" y="4438932"/>
            <a:ext cx="2100469" cy="1179443"/>
          </a:xfrm>
          <a:prstGeom prst="roundRect">
            <a:avLst/>
          </a:prstGeom>
          <a:grpFill/>
          <a:ln w="38100">
            <a:solidFill>
              <a:srgbClr val="245C4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6E152E"/>
                </a:solidFill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Disposición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384640-3C5B-816C-44EF-7A8175844055}"/>
              </a:ext>
            </a:extLst>
          </p:cNvPr>
          <p:cNvSpPr txBox="1"/>
          <p:nvPr/>
        </p:nvSpPr>
        <p:spPr>
          <a:xfrm>
            <a:off x="3372678" y="15107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896837"/>
                </a:solidFill>
                <a:effectLst/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Por la instancia de decisión correspondiente</a:t>
            </a:r>
            <a:endParaRPr lang="es-MX" dirty="0">
              <a:solidFill>
                <a:srgbClr val="896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11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65b0b-9df7-4b05-a78f-80de772562eb" xsi:nil="true"/>
    <lcf76f155ced4ddcb4097134ff3c332f xmlns="6a6c249d-ee75-4490-a366-7e338eeacd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A70FFA90B4114C899FB0DBD9E92E07" ma:contentTypeVersion="11" ma:contentTypeDescription="Crear nuevo documento." ma:contentTypeScope="" ma:versionID="5961511fbb534dae0e11a1e7be5e02a8">
  <xsd:schema xmlns:xsd="http://www.w3.org/2001/XMLSchema" xmlns:xs="http://www.w3.org/2001/XMLSchema" xmlns:p="http://schemas.microsoft.com/office/2006/metadata/properties" xmlns:ns2="6a6c249d-ee75-4490-a366-7e338eeacd29" xmlns:ns3="99665b0b-9df7-4b05-a78f-80de772562eb" targetNamespace="http://schemas.microsoft.com/office/2006/metadata/properties" ma:root="true" ma:fieldsID="72194b023749fff714177916fdffd717" ns2:_="" ns3:_="">
    <xsd:import namespace="6a6c249d-ee75-4490-a366-7e338eeacd29"/>
    <xsd:import namespace="99665b0b-9df7-4b05-a78f-80de77256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c249d-ee75-4490-a366-7e338eeacd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97bf9728-b232-477b-a750-84da33396e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65b0b-9df7-4b05-a78f-80de772562e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33d51f3-cf35-4970-8276-bbc2c9a70902}" ma:internalName="TaxCatchAll" ma:showField="CatchAllData" ma:web="99665b0b-9df7-4b05-a78f-80de77256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381F2-C903-44C2-8937-EA5BFC4E8F8A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99665b0b-9df7-4b05-a78f-80de772562eb"/>
    <ds:schemaRef ds:uri="http://schemas.microsoft.com/office/2006/documentManagement/types"/>
    <ds:schemaRef ds:uri="http://schemas.microsoft.com/office/infopath/2007/PartnerControls"/>
    <ds:schemaRef ds:uri="6a6c249d-ee75-4490-a366-7e338eeacd2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DB88D3-E117-4F85-9B86-5338D0B7C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9FD0FC-EE82-412A-B02D-B4BA13E2E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c249d-ee75-4490-a366-7e338eeacd29"/>
    <ds:schemaRef ds:uri="99665b0b-9df7-4b05-a78f-80de772562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423</Words>
  <Application>Microsoft Office PowerPoint</Application>
  <PresentationFormat>Panorámica</PresentationFormat>
  <Paragraphs>65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MS Mincho</vt:lpstr>
      <vt:lpstr>Cambria</vt:lpstr>
      <vt:lpstr>Montserrat SemiBold</vt:lpstr>
      <vt:lpstr>Montserrat</vt:lpstr>
      <vt:lpstr>Montserrat Medium</vt:lpstr>
      <vt:lpstr>Calibri</vt:lpstr>
      <vt:lpstr>Arial</vt:lpstr>
      <vt:lpstr>Tema de Office</vt:lpstr>
      <vt:lpstr> NAFIN</vt:lpstr>
      <vt:lpstr>Presentación de PowerPoint</vt:lpstr>
      <vt:lpstr>Desarrollo de Negocio </vt:lpstr>
      <vt:lpstr>Análisis y Decisión </vt:lpstr>
      <vt:lpstr>Instrumentación y Desembolso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Norma Celina Pérez Talonia</cp:lastModifiedBy>
  <cp:revision>65</cp:revision>
  <dcterms:created xsi:type="dcterms:W3CDTF">2018-12-04T03:27:02Z</dcterms:created>
  <dcterms:modified xsi:type="dcterms:W3CDTF">2024-05-17T20:46:00Z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0x0101008AA70FFA90B4114C899FB0DBD9E92E07</vt:lpwstr>
  </property>
  <property fmtid="{D5CDD505-2E9C-101B-9397-08002B2CF9AE}" pid="3" name="MediaServiceImageTags">
    <vt:lpwstr/>
  </property>
</Properties>
</file>