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bookmarkIdSeed="4">
  <p:sldMasterIdLst>
    <p:sldMasterId id="2147483648" r:id="rId4"/>
  </p:sldMasterIdLst>
  <p:notesMasterIdLst>
    <p:notesMasterId r:id="rId42"/>
  </p:notesMasterIdLst>
  <p:handoutMasterIdLst>
    <p:handoutMasterId r:id="rId43"/>
  </p:handoutMasterIdLst>
  <p:sldIdLst>
    <p:sldId id="528" r:id="rId5"/>
    <p:sldId id="531" r:id="rId6"/>
    <p:sldId id="754" r:id="rId7"/>
    <p:sldId id="798" r:id="rId8"/>
    <p:sldId id="799" r:id="rId9"/>
    <p:sldId id="800" r:id="rId10"/>
    <p:sldId id="801" r:id="rId11"/>
    <p:sldId id="802" r:id="rId12"/>
    <p:sldId id="532" r:id="rId13"/>
    <p:sldId id="793" r:id="rId14"/>
    <p:sldId id="803" r:id="rId15"/>
    <p:sldId id="804" r:id="rId16"/>
    <p:sldId id="805" r:id="rId17"/>
    <p:sldId id="814" r:id="rId18"/>
    <p:sldId id="815" r:id="rId19"/>
    <p:sldId id="794" r:id="rId20"/>
    <p:sldId id="795" r:id="rId21"/>
    <p:sldId id="806" r:id="rId22"/>
    <p:sldId id="807" r:id="rId23"/>
    <p:sldId id="808" r:id="rId24"/>
    <p:sldId id="809" r:id="rId25"/>
    <p:sldId id="810" r:id="rId26"/>
    <p:sldId id="811" r:id="rId27"/>
    <p:sldId id="796" r:id="rId28"/>
    <p:sldId id="797" r:id="rId29"/>
    <p:sldId id="812" r:id="rId30"/>
    <p:sldId id="813" r:id="rId31"/>
    <p:sldId id="534" r:id="rId32"/>
    <p:sldId id="769" r:id="rId33"/>
    <p:sldId id="770" r:id="rId34"/>
    <p:sldId id="772" r:id="rId35"/>
    <p:sldId id="816" r:id="rId36"/>
    <p:sldId id="817" r:id="rId37"/>
    <p:sldId id="818" r:id="rId38"/>
    <p:sldId id="819" r:id="rId39"/>
    <p:sldId id="820" r:id="rId40"/>
    <p:sldId id="821" r:id="rId41"/>
  </p:sldIdLst>
  <p:sldSz cx="12192000" cy="6858000"/>
  <p:notesSz cx="6797675" cy="9926638"/>
  <p:embeddedFontLst>
    <p:embeddedFont>
      <p:font typeface="Cambria" panose="02040503050406030204" pitchFamily="18" charset="0"/>
      <p:regular r:id="rId44"/>
      <p:bold r:id="rId45"/>
      <p:italic r:id="rId46"/>
      <p:boldItalic r:id="rId47"/>
    </p:embeddedFont>
    <p:embeddedFont>
      <p:font typeface="Montserrat" panose="00000500000000000000" pitchFamily="2" charset="0"/>
      <p:regular r:id="rId48"/>
      <p:bold r:id="rId49"/>
      <p:italic r:id="rId50"/>
      <p:boldItalic r:id="rId51"/>
    </p:embeddedFont>
    <p:embeddedFont>
      <p:font typeface="Montserrat Medium" panose="00000600000000000000" pitchFamily="2" charset="0"/>
      <p:regular r:id="rId52"/>
      <p:italic r:id="rId53"/>
    </p:embeddedFont>
    <p:embeddedFont>
      <p:font typeface="Montserrat SemiBold" panose="00000700000000000000" pitchFamily="2" charset="0"/>
      <p:regular r:id="rId54"/>
      <p:bold r:id="rId55"/>
      <p:italic r:id="rId56"/>
      <p:boldItalic r:id="rId57"/>
    </p:embeddedFont>
  </p:embeddedFontLst>
  <p:defaultTextStyle>
    <a:defPPr>
      <a:defRPr lang="es-MX"/>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945A"/>
    <a:srgbClr val="DEC9A2"/>
    <a:srgbClr val="691B31"/>
    <a:srgbClr val="6E152E"/>
    <a:srgbClr val="404040"/>
    <a:srgbClr val="245C4F"/>
    <a:srgbClr val="A421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86395"/>
  </p:normalViewPr>
  <p:slideViewPr>
    <p:cSldViewPr snapToGrid="0" snapToObjects="1">
      <p:cViewPr varScale="1">
        <p:scale>
          <a:sx n="62" d="100"/>
          <a:sy n="62" d="100"/>
        </p:scale>
        <p:origin x="1092"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3" d="100"/>
          <a:sy n="93" d="100"/>
        </p:scale>
        <p:origin x="2576"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4.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477215158223524E-2"/>
          <c:y val="7.0034989922130392E-2"/>
          <c:w val="0.9025589857636156"/>
          <c:h val="0.7141729470353495"/>
        </c:manualLayout>
      </c:layout>
      <c:barChart>
        <c:barDir val="col"/>
        <c:grouping val="clustered"/>
        <c:varyColors val="0"/>
        <c:ser>
          <c:idx val="0"/>
          <c:order val="0"/>
          <c:tx>
            <c:strRef>
              <c:f>Hoja2!$F$1</c:f>
              <c:strCache>
                <c:ptCount val="1"/>
                <c:pt idx="0">
                  <c:v> Vigente </c:v>
                </c:pt>
              </c:strCache>
            </c:strRef>
          </c:tx>
          <c:spPr>
            <a:solidFill>
              <a:srgbClr val="BC94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solidFill>
                    <a:latin typeface="Montserrat" panose="00000500000000000000" pitchFamily="2"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Hoja2!$E$2:$E$13</c:f>
              <c:strCache>
                <c:ptCount val="12"/>
                <c:pt idx="0">
                  <c:v> Enero </c:v>
                </c:pt>
                <c:pt idx="1">
                  <c:v> Febrero </c:v>
                </c:pt>
                <c:pt idx="2">
                  <c:v> Marzo </c:v>
                </c:pt>
                <c:pt idx="3">
                  <c:v> Abril </c:v>
                </c:pt>
                <c:pt idx="4">
                  <c:v> Mayo </c:v>
                </c:pt>
                <c:pt idx="5">
                  <c:v> Junio </c:v>
                </c:pt>
                <c:pt idx="6">
                  <c:v> Julio </c:v>
                </c:pt>
                <c:pt idx="7">
                  <c:v> Agosto </c:v>
                </c:pt>
                <c:pt idx="8">
                  <c:v> Septiembre </c:v>
                </c:pt>
                <c:pt idx="9">
                  <c:v> Octubre </c:v>
                </c:pt>
                <c:pt idx="10">
                  <c:v> Noviembre </c:v>
                </c:pt>
                <c:pt idx="11">
                  <c:v> Diciembre </c:v>
                </c:pt>
              </c:strCache>
            </c:strRef>
          </c:cat>
          <c:val>
            <c:numRef>
              <c:f>Hoja2!$F$2:$F$13</c:f>
              <c:numCache>
                <c:formatCode>_-* #,##0.0_-;\-* #,##0.0_-;_-* "-"??_-;_-@_-</c:formatCode>
                <c:ptCount val="12"/>
                <c:pt idx="0">
                  <c:v>958.67474184000014</c:v>
                </c:pt>
                <c:pt idx="1">
                  <c:v>920.82672455000011</c:v>
                </c:pt>
                <c:pt idx="2">
                  <c:v>778.36602205999998</c:v>
                </c:pt>
                <c:pt idx="3">
                  <c:v>615.15481254000008</c:v>
                </c:pt>
                <c:pt idx="4">
                  <c:v>566.74816779999992</c:v>
                </c:pt>
                <c:pt idx="5">
                  <c:v>567.56981456000005</c:v>
                </c:pt>
                <c:pt idx="6">
                  <c:v>606.41791318000003</c:v>
                </c:pt>
                <c:pt idx="7">
                  <c:v>587.96368115999996</c:v>
                </c:pt>
                <c:pt idx="8">
                  <c:v>683.29129174000013</c:v>
                </c:pt>
                <c:pt idx="9">
                  <c:v>714.76436552999996</c:v>
                </c:pt>
                <c:pt idx="10">
                  <c:v>901.54445922000002</c:v>
                </c:pt>
                <c:pt idx="11">
                  <c:v>863.32088082000007</c:v>
                </c:pt>
              </c:numCache>
            </c:numRef>
          </c:val>
          <c:extLst>
            <c:ext xmlns:c16="http://schemas.microsoft.com/office/drawing/2014/chart" uri="{C3380CC4-5D6E-409C-BE32-E72D297353CC}">
              <c16:uniqueId val="{00000000-4B42-4E84-AB1C-11B933132A15}"/>
            </c:ext>
          </c:extLst>
        </c:ser>
        <c:ser>
          <c:idx val="1"/>
          <c:order val="1"/>
          <c:tx>
            <c:strRef>
              <c:f>Hoja2!$G$1</c:f>
              <c:strCache>
                <c:ptCount val="1"/>
                <c:pt idx="0">
                  <c:v> Vencida </c:v>
                </c:pt>
              </c:strCache>
            </c:strRef>
          </c:tx>
          <c:spPr>
            <a:solidFill>
              <a:srgbClr val="691B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solidFill>
                    <a:latin typeface="Montserrat" panose="00000500000000000000" pitchFamily="2"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Hoja2!$E$2:$E$13</c:f>
              <c:strCache>
                <c:ptCount val="12"/>
                <c:pt idx="0">
                  <c:v> Enero </c:v>
                </c:pt>
                <c:pt idx="1">
                  <c:v> Febrero </c:v>
                </c:pt>
                <c:pt idx="2">
                  <c:v> Marzo </c:v>
                </c:pt>
                <c:pt idx="3">
                  <c:v> Abril </c:v>
                </c:pt>
                <c:pt idx="4">
                  <c:v> Mayo </c:v>
                </c:pt>
                <c:pt idx="5">
                  <c:v> Junio </c:v>
                </c:pt>
                <c:pt idx="6">
                  <c:v> Julio </c:v>
                </c:pt>
                <c:pt idx="7">
                  <c:v> Agosto </c:v>
                </c:pt>
                <c:pt idx="8">
                  <c:v> Septiembre </c:v>
                </c:pt>
                <c:pt idx="9">
                  <c:v> Octubre </c:v>
                </c:pt>
                <c:pt idx="10">
                  <c:v> Noviembre </c:v>
                </c:pt>
                <c:pt idx="11">
                  <c:v> Diciembre </c:v>
                </c:pt>
              </c:strCache>
            </c:strRef>
          </c:cat>
          <c:val>
            <c:numRef>
              <c:f>Hoja2!$G$2:$G$13</c:f>
              <c:numCache>
                <c:formatCode>_-* #,##0.0_-;\-* #,##0.0_-;_-* "-"??_-;_-@_-</c:formatCode>
                <c:ptCount val="12"/>
                <c:pt idx="0">
                  <c:v>0</c:v>
                </c:pt>
                <c:pt idx="1">
                  <c:v>0</c:v>
                </c:pt>
                <c:pt idx="2">
                  <c:v>0</c:v>
                </c:pt>
                <c:pt idx="3">
                  <c:v>237.96533589999999</c:v>
                </c:pt>
                <c:pt idx="4">
                  <c:v>237.96533589999999</c:v>
                </c:pt>
                <c:pt idx="5">
                  <c:v>237.96533589999999</c:v>
                </c:pt>
                <c:pt idx="6">
                  <c:v>239.86844288</c:v>
                </c:pt>
                <c:pt idx="7">
                  <c:v>259.40150753</c:v>
                </c:pt>
                <c:pt idx="8">
                  <c:v>165.60385147</c:v>
                </c:pt>
                <c:pt idx="9">
                  <c:v>164.99145106</c:v>
                </c:pt>
                <c:pt idx="10">
                  <c:v>19.85256226000001</c:v>
                </c:pt>
                <c:pt idx="11">
                  <c:v>50.846602409999988</c:v>
                </c:pt>
              </c:numCache>
            </c:numRef>
          </c:val>
          <c:extLst>
            <c:ext xmlns:c16="http://schemas.microsoft.com/office/drawing/2014/chart" uri="{C3380CC4-5D6E-409C-BE32-E72D297353CC}">
              <c16:uniqueId val="{00000001-4B42-4E84-AB1C-11B933132A15}"/>
            </c:ext>
          </c:extLst>
        </c:ser>
        <c:dLbls>
          <c:showLegendKey val="0"/>
          <c:showVal val="1"/>
          <c:showCatName val="0"/>
          <c:showSerName val="0"/>
          <c:showPercent val="0"/>
          <c:showBubbleSize val="0"/>
        </c:dLbls>
        <c:gapWidth val="219"/>
        <c:overlap val="-27"/>
        <c:axId val="1280908672"/>
        <c:axId val="1877952944"/>
      </c:barChart>
      <c:lineChart>
        <c:grouping val="standard"/>
        <c:varyColors val="0"/>
        <c:ser>
          <c:idx val="2"/>
          <c:order val="2"/>
          <c:tx>
            <c:strRef>
              <c:f>Hoja2!$H$1</c:f>
              <c:strCache>
                <c:ptCount val="1"/>
                <c:pt idx="0">
                  <c:v> IMOR </c:v>
                </c:pt>
              </c:strCache>
            </c:strRef>
          </c:tx>
          <c:spPr>
            <a:ln w="28575" cap="rnd">
              <a:solidFill>
                <a:srgbClr val="245C4F"/>
              </a:solidFill>
              <a:round/>
            </a:ln>
            <a:effectLst/>
          </c:spPr>
          <c:marker>
            <c:symbol val="none"/>
          </c:marker>
          <c:dLbls>
            <c:dLbl>
              <c:idx val="0"/>
              <c:layout>
                <c:manualLayout>
                  <c:x val="0"/>
                  <c:y val="2.5012496400760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B42-4E84-AB1C-11B933132A15}"/>
                </c:ext>
              </c:extLst>
            </c:dLbl>
            <c:dLbl>
              <c:idx val="1"/>
              <c:layout>
                <c:manualLayout>
                  <c:x val="-2.0355108245887213E-17"/>
                  <c:y val="1.0004998560304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B42-4E84-AB1C-11B933132A15}"/>
                </c:ext>
              </c:extLst>
            </c:dLbl>
            <c:dLbl>
              <c:idx val="3"/>
              <c:layout>
                <c:manualLayout>
                  <c:x val="-4.0710216491774427E-17"/>
                  <c:y val="2.00099971206086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B42-4E84-AB1C-11B933132A15}"/>
                </c:ext>
              </c:extLst>
            </c:dLbl>
            <c:dLbl>
              <c:idx val="4"/>
              <c:layout>
                <c:manualLayout>
                  <c:x val="0"/>
                  <c:y val="-2.00099971206087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B42-4E84-AB1C-11B933132A15}"/>
                </c:ext>
              </c:extLst>
            </c:dLbl>
            <c:dLbl>
              <c:idx val="5"/>
              <c:layout>
                <c:manualLayout>
                  <c:x val="2.2205829152546876E-3"/>
                  <c:y val="3.00149956809130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B42-4E84-AB1C-11B933132A15}"/>
                </c:ext>
              </c:extLst>
            </c:dLbl>
            <c:dLbl>
              <c:idx val="6"/>
              <c:layout>
                <c:manualLayout>
                  <c:x val="0"/>
                  <c:y val="2.00099971206086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B42-4E84-AB1C-11B933132A15}"/>
                </c:ext>
              </c:extLst>
            </c:dLbl>
            <c:dLbl>
              <c:idx val="7"/>
              <c:layout>
                <c:manualLayout>
                  <c:x val="-8.1420432983548854E-17"/>
                  <c:y val="-1.0004998560304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B42-4E84-AB1C-11B933132A15}"/>
                </c:ext>
              </c:extLst>
            </c:dLbl>
            <c:dLbl>
              <c:idx val="8"/>
              <c:layout>
                <c:manualLayout>
                  <c:x val="-8.1420432983548854E-17"/>
                  <c:y val="2.5012496400760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B42-4E84-AB1C-11B933132A15}"/>
                </c:ext>
              </c:extLst>
            </c:dLbl>
            <c:dLbl>
              <c:idx val="10"/>
              <c:layout>
                <c:manualLayout>
                  <c:x val="0"/>
                  <c:y val="3.00149956809129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42-4E84-AB1C-11B933132A15}"/>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solidFill>
                    <a:latin typeface="Montserrat" panose="00000500000000000000" pitchFamily="2"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Hoja2!$E$2:$E$13</c:f>
              <c:strCache>
                <c:ptCount val="12"/>
                <c:pt idx="0">
                  <c:v> Enero </c:v>
                </c:pt>
                <c:pt idx="1">
                  <c:v> Febrero </c:v>
                </c:pt>
                <c:pt idx="2">
                  <c:v> Marzo </c:v>
                </c:pt>
                <c:pt idx="3">
                  <c:v> Abril </c:v>
                </c:pt>
                <c:pt idx="4">
                  <c:v> Mayo </c:v>
                </c:pt>
                <c:pt idx="5">
                  <c:v> Junio </c:v>
                </c:pt>
                <c:pt idx="6">
                  <c:v> Julio </c:v>
                </c:pt>
                <c:pt idx="7">
                  <c:v> Agosto </c:v>
                </c:pt>
                <c:pt idx="8">
                  <c:v> Septiembre </c:v>
                </c:pt>
                <c:pt idx="9">
                  <c:v> Octubre </c:v>
                </c:pt>
                <c:pt idx="10">
                  <c:v> Noviembre </c:v>
                </c:pt>
                <c:pt idx="11">
                  <c:v> Diciembre </c:v>
                </c:pt>
              </c:strCache>
            </c:strRef>
          </c:cat>
          <c:val>
            <c:numRef>
              <c:f>Hoja2!$H$2:$H$13</c:f>
              <c:numCache>
                <c:formatCode>0%</c:formatCode>
                <c:ptCount val="12"/>
                <c:pt idx="0">
                  <c:v>0.18550662689484876</c:v>
                </c:pt>
                <c:pt idx="1">
                  <c:v>0.19601002726051034</c:v>
                </c:pt>
                <c:pt idx="2">
                  <c:v>0.25546863292375849</c:v>
                </c:pt>
                <c:pt idx="3">
                  <c:v>0.31882862974079706</c:v>
                </c:pt>
                <c:pt idx="4">
                  <c:v>0.32666081479376968</c:v>
                </c:pt>
                <c:pt idx="5">
                  <c:v>0.31971148449397691</c:v>
                </c:pt>
                <c:pt idx="6">
                  <c:v>0.32604407240112254</c:v>
                </c:pt>
                <c:pt idx="7">
                  <c:v>0.34898017131683901</c:v>
                </c:pt>
                <c:pt idx="8">
                  <c:v>0.31</c:v>
                </c:pt>
                <c:pt idx="9">
                  <c:v>0.31</c:v>
                </c:pt>
                <c:pt idx="10">
                  <c:v>0.24472484959671606</c:v>
                </c:pt>
                <c:pt idx="11">
                  <c:v>0.26692134409913237</c:v>
                </c:pt>
              </c:numCache>
            </c:numRef>
          </c:val>
          <c:smooth val="0"/>
          <c:extLst>
            <c:ext xmlns:c16="http://schemas.microsoft.com/office/drawing/2014/chart" uri="{C3380CC4-5D6E-409C-BE32-E72D297353CC}">
              <c16:uniqueId val="{00000002-4B42-4E84-AB1C-11B933132A15}"/>
            </c:ext>
          </c:extLst>
        </c:ser>
        <c:dLbls>
          <c:showLegendKey val="0"/>
          <c:showVal val="1"/>
          <c:showCatName val="0"/>
          <c:showSerName val="0"/>
          <c:showPercent val="0"/>
          <c:showBubbleSize val="0"/>
        </c:dLbls>
        <c:marker val="1"/>
        <c:smooth val="0"/>
        <c:axId val="1280909632"/>
        <c:axId val="1877945008"/>
      </c:lineChart>
      <c:catAx>
        <c:axId val="128090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ontserrat" panose="00000500000000000000" pitchFamily="2" charset="0"/>
                <a:ea typeface="+mn-ea"/>
                <a:cs typeface="+mn-cs"/>
              </a:defRPr>
            </a:pPr>
            <a:endParaRPr lang="es-MX"/>
          </a:p>
        </c:txPr>
        <c:crossAx val="1877952944"/>
        <c:crosses val="autoZero"/>
        <c:auto val="1"/>
        <c:lblAlgn val="ctr"/>
        <c:lblOffset val="100"/>
        <c:noMultiLvlLbl val="0"/>
      </c:catAx>
      <c:valAx>
        <c:axId val="1877952944"/>
        <c:scaling>
          <c:orientation val="minMax"/>
        </c:scaling>
        <c:delete val="0"/>
        <c:axPos val="l"/>
        <c:majorGridlines>
          <c:spPr>
            <a:ln w="9525" cap="flat" cmpd="sng" algn="ctr">
              <a:solidFill>
                <a:schemeClr val="tx1">
                  <a:lumMod val="15000"/>
                  <a:lumOff val="85000"/>
                </a:schemeClr>
              </a:solidFill>
              <a:round/>
            </a:ln>
            <a:effectLst/>
          </c:spPr>
        </c:majorGridlines>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ontserrat" panose="00000500000000000000" pitchFamily="2" charset="0"/>
                <a:ea typeface="+mn-ea"/>
                <a:cs typeface="+mn-cs"/>
              </a:defRPr>
            </a:pPr>
            <a:endParaRPr lang="es-MX"/>
          </a:p>
        </c:txPr>
        <c:crossAx val="1280908672"/>
        <c:crosses val="autoZero"/>
        <c:crossBetween val="between"/>
      </c:valAx>
      <c:valAx>
        <c:axId val="187794500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ontserrat" panose="00000500000000000000" pitchFamily="2" charset="0"/>
                <a:ea typeface="+mn-ea"/>
                <a:cs typeface="+mn-cs"/>
              </a:defRPr>
            </a:pPr>
            <a:endParaRPr lang="es-MX"/>
          </a:p>
        </c:txPr>
        <c:crossAx val="1280909632"/>
        <c:crosses val="max"/>
        <c:crossBetween val="between"/>
      </c:valAx>
      <c:catAx>
        <c:axId val="1280909632"/>
        <c:scaling>
          <c:orientation val="minMax"/>
        </c:scaling>
        <c:delete val="1"/>
        <c:axPos val="b"/>
        <c:numFmt formatCode="General" sourceLinked="1"/>
        <c:majorTickMark val="out"/>
        <c:minorTickMark val="none"/>
        <c:tickLblPos val="nextTo"/>
        <c:crossAx val="187794500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ontserrat" panose="00000500000000000000" pitchFamily="2" charset="0"/>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Hoja2!$E$25</c:f>
              <c:strCache>
                <c:ptCount val="1"/>
                <c:pt idx="0">
                  <c:v> Vigente </c:v>
                </c:pt>
              </c:strCache>
            </c:strRef>
          </c:tx>
          <c:spPr>
            <a:solidFill>
              <a:srgbClr val="DEC9A2"/>
            </a:solidFill>
            <a:ln>
              <a:solidFill>
                <a:srgbClr val="BC945A"/>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ontserrat" panose="00000500000000000000" pitchFamily="2"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Hoja2!$D$26:$D$37</c:f>
              <c:strCache>
                <c:ptCount val="12"/>
                <c:pt idx="0">
                  <c:v> Enero </c:v>
                </c:pt>
                <c:pt idx="1">
                  <c:v> Febrero </c:v>
                </c:pt>
                <c:pt idx="2">
                  <c:v> Marzo </c:v>
                </c:pt>
                <c:pt idx="3">
                  <c:v> Abril </c:v>
                </c:pt>
                <c:pt idx="4">
                  <c:v> Mayo </c:v>
                </c:pt>
                <c:pt idx="5">
                  <c:v> Junio </c:v>
                </c:pt>
                <c:pt idx="6">
                  <c:v> Julio </c:v>
                </c:pt>
                <c:pt idx="7">
                  <c:v> Agosto </c:v>
                </c:pt>
                <c:pt idx="8">
                  <c:v> Septiembre </c:v>
                </c:pt>
                <c:pt idx="9">
                  <c:v> Octubre </c:v>
                </c:pt>
                <c:pt idx="10">
                  <c:v> Noviembre </c:v>
                </c:pt>
                <c:pt idx="11">
                  <c:v> Diciembre </c:v>
                </c:pt>
              </c:strCache>
            </c:strRef>
          </c:cat>
          <c:val>
            <c:numRef>
              <c:f>Hoja2!$E$26:$E$37</c:f>
              <c:numCache>
                <c:formatCode>_-* #,##0.0_-;\-* #,##0.0_-;_-* "-"??_-;_-@_-</c:formatCode>
                <c:ptCount val="12"/>
                <c:pt idx="0">
                  <c:v>958.67474184000014</c:v>
                </c:pt>
                <c:pt idx="1">
                  <c:v>920.82672455000011</c:v>
                </c:pt>
                <c:pt idx="2">
                  <c:v>778.36602205999998</c:v>
                </c:pt>
                <c:pt idx="3">
                  <c:v>615.15481254000008</c:v>
                </c:pt>
                <c:pt idx="4">
                  <c:v>566.74816779999992</c:v>
                </c:pt>
                <c:pt idx="5">
                  <c:v>567.56981456000005</c:v>
                </c:pt>
                <c:pt idx="6">
                  <c:v>606.41791318000003</c:v>
                </c:pt>
                <c:pt idx="7">
                  <c:v>587.96368115999996</c:v>
                </c:pt>
                <c:pt idx="8">
                  <c:v>683.29129174000013</c:v>
                </c:pt>
                <c:pt idx="9">
                  <c:v>714.76436552999996</c:v>
                </c:pt>
                <c:pt idx="10">
                  <c:v>901.54445922000002</c:v>
                </c:pt>
                <c:pt idx="11">
                  <c:v>863.32088082000007</c:v>
                </c:pt>
              </c:numCache>
            </c:numRef>
          </c:val>
          <c:extLst>
            <c:ext xmlns:c16="http://schemas.microsoft.com/office/drawing/2014/chart" uri="{C3380CC4-5D6E-409C-BE32-E72D297353CC}">
              <c16:uniqueId val="{00000000-CF6B-45B4-B669-977B8C350F31}"/>
            </c:ext>
          </c:extLst>
        </c:ser>
        <c:dLbls>
          <c:showLegendKey val="0"/>
          <c:showVal val="0"/>
          <c:showCatName val="0"/>
          <c:showSerName val="0"/>
          <c:showPercent val="0"/>
          <c:showBubbleSize val="0"/>
        </c:dLbls>
        <c:gapWidth val="219"/>
        <c:overlap val="-27"/>
        <c:axId val="1872078704"/>
        <c:axId val="224725712"/>
      </c:barChart>
      <c:catAx>
        <c:axId val="1872078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s-MX" b="1" dirty="0">
                    <a:solidFill>
                      <a:schemeClr val="tx1"/>
                    </a:solidFill>
                    <a:latin typeface="Montserrat" panose="00000500000000000000" pitchFamily="2" charset="0"/>
                  </a:rPr>
                  <a:t>mes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MX"/>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solidFill>
                <a:latin typeface="Montserrat" panose="00000500000000000000" pitchFamily="2" charset="0"/>
                <a:ea typeface="+mn-ea"/>
                <a:cs typeface="+mn-cs"/>
              </a:defRPr>
            </a:pPr>
            <a:endParaRPr lang="es-MX"/>
          </a:p>
        </c:txPr>
        <c:crossAx val="224725712"/>
        <c:crosses val="autoZero"/>
        <c:auto val="1"/>
        <c:lblAlgn val="ctr"/>
        <c:lblOffset val="100"/>
        <c:noMultiLvlLbl val="0"/>
      </c:catAx>
      <c:valAx>
        <c:axId val="224725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b="1" dirty="0">
                    <a:solidFill>
                      <a:schemeClr val="tx1"/>
                    </a:solidFill>
                    <a:latin typeface="Montserrat" panose="00000500000000000000" pitchFamily="2" charset="0"/>
                  </a:rPr>
                  <a:t>mdp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ontserrat" panose="00000500000000000000" pitchFamily="2" charset="0"/>
                <a:ea typeface="+mn-ea"/>
                <a:cs typeface="+mn-cs"/>
              </a:defRPr>
            </a:pPr>
            <a:endParaRPr lang="es-MX"/>
          </a:p>
        </c:txPr>
        <c:crossAx val="1872078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Hoja2!$E$39</c:f>
              <c:strCache>
                <c:ptCount val="1"/>
                <c:pt idx="0">
                  <c:v> Vencida </c:v>
                </c:pt>
              </c:strCache>
            </c:strRef>
          </c:tx>
          <c:spPr>
            <a:solidFill>
              <a:srgbClr val="43AB92"/>
            </a:solidFill>
            <a:ln>
              <a:solidFill>
                <a:srgbClr val="245C4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ontserrat" panose="00000500000000000000" pitchFamily="2"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Hoja2!$D$40:$D$51</c:f>
              <c:strCache>
                <c:ptCount val="12"/>
                <c:pt idx="0">
                  <c:v> Enero </c:v>
                </c:pt>
                <c:pt idx="1">
                  <c:v> Febrero </c:v>
                </c:pt>
                <c:pt idx="2">
                  <c:v> Marzo </c:v>
                </c:pt>
                <c:pt idx="3">
                  <c:v> Abril </c:v>
                </c:pt>
                <c:pt idx="4">
                  <c:v> Mayo </c:v>
                </c:pt>
                <c:pt idx="5">
                  <c:v> Junio </c:v>
                </c:pt>
                <c:pt idx="6">
                  <c:v> Julio </c:v>
                </c:pt>
                <c:pt idx="7">
                  <c:v> Agosto </c:v>
                </c:pt>
                <c:pt idx="8">
                  <c:v> Septiembre </c:v>
                </c:pt>
                <c:pt idx="9">
                  <c:v> Octubre </c:v>
                </c:pt>
                <c:pt idx="10">
                  <c:v> Noviembre </c:v>
                </c:pt>
                <c:pt idx="11">
                  <c:v> Diciembre </c:v>
                </c:pt>
              </c:strCache>
            </c:strRef>
          </c:cat>
          <c:val>
            <c:numRef>
              <c:f>Hoja2!$E$40:$E$51</c:f>
              <c:numCache>
                <c:formatCode>_-* #,##0.0_-;\-* #,##0.0_-;_-* "-"??_-;_-@_-</c:formatCode>
                <c:ptCount val="12"/>
                <c:pt idx="0">
                  <c:v>0</c:v>
                </c:pt>
                <c:pt idx="1">
                  <c:v>0</c:v>
                </c:pt>
                <c:pt idx="2">
                  <c:v>0</c:v>
                </c:pt>
                <c:pt idx="3">
                  <c:v>237.96533589999999</c:v>
                </c:pt>
                <c:pt idx="4">
                  <c:v>237.96533589999999</c:v>
                </c:pt>
                <c:pt idx="5">
                  <c:v>237.96533589999999</c:v>
                </c:pt>
                <c:pt idx="6">
                  <c:v>239.86844288</c:v>
                </c:pt>
                <c:pt idx="7">
                  <c:v>259.40150753</c:v>
                </c:pt>
                <c:pt idx="8">
                  <c:v>165.60385147</c:v>
                </c:pt>
                <c:pt idx="9">
                  <c:v>164.99145106</c:v>
                </c:pt>
                <c:pt idx="10">
                  <c:v>19.85256226000001</c:v>
                </c:pt>
                <c:pt idx="11">
                  <c:v>50.846602409999988</c:v>
                </c:pt>
              </c:numCache>
            </c:numRef>
          </c:val>
          <c:extLst>
            <c:ext xmlns:c16="http://schemas.microsoft.com/office/drawing/2014/chart" uri="{C3380CC4-5D6E-409C-BE32-E72D297353CC}">
              <c16:uniqueId val="{00000000-C437-4AD3-92AF-744BD93F44D5}"/>
            </c:ext>
          </c:extLst>
        </c:ser>
        <c:dLbls>
          <c:showLegendKey val="0"/>
          <c:showVal val="0"/>
          <c:showCatName val="0"/>
          <c:showSerName val="0"/>
          <c:showPercent val="0"/>
          <c:showBubbleSize val="0"/>
        </c:dLbls>
        <c:gapWidth val="219"/>
        <c:overlap val="-27"/>
        <c:axId val="1280903872"/>
        <c:axId val="1877957904"/>
      </c:barChart>
      <c:catAx>
        <c:axId val="12809038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b="1" dirty="0">
                    <a:solidFill>
                      <a:schemeClr val="tx1"/>
                    </a:solidFill>
                    <a:latin typeface="Montserrat" panose="00000500000000000000" pitchFamily="2" charset="0"/>
                  </a:rPr>
                  <a:t>mes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solidFill>
                <a:latin typeface="Montserrat" panose="00000500000000000000" pitchFamily="2" charset="0"/>
                <a:ea typeface="+mn-ea"/>
                <a:cs typeface="+mn-cs"/>
              </a:defRPr>
            </a:pPr>
            <a:endParaRPr lang="es-MX"/>
          </a:p>
        </c:txPr>
        <c:crossAx val="1877957904"/>
        <c:crosses val="autoZero"/>
        <c:auto val="1"/>
        <c:lblAlgn val="ctr"/>
        <c:lblOffset val="100"/>
        <c:noMultiLvlLbl val="0"/>
      </c:catAx>
      <c:valAx>
        <c:axId val="1877957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b="1" dirty="0">
                    <a:solidFill>
                      <a:schemeClr val="tx1"/>
                    </a:solidFill>
                    <a:latin typeface="Montserrat" panose="00000500000000000000" pitchFamily="2" charset="0"/>
                  </a:rPr>
                  <a:t>mdp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ontserrat" panose="00000500000000000000" pitchFamily="2" charset="0"/>
                <a:ea typeface="+mn-ea"/>
                <a:cs typeface="+mn-cs"/>
              </a:defRPr>
            </a:pPr>
            <a:endParaRPr lang="es-MX"/>
          </a:p>
        </c:txPr>
        <c:crossAx val="1280903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927D54E-8C2E-5140-8C91-3FEA4A3AB809}"/>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F2D13BB7-3677-894F-9A14-A006787831D7}"/>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95092CE-056A-8E4F-AA38-7AF6D4E38A72}" type="datetimeFigureOut">
              <a:rPr lang="es-MX" smtClean="0"/>
              <a:t>11/03/2024</a:t>
            </a:fld>
            <a:endParaRPr lang="es-MX"/>
          </a:p>
        </p:txBody>
      </p:sp>
      <p:sp>
        <p:nvSpPr>
          <p:cNvPr id="4" name="Marcador de pie de página 3">
            <a:extLst>
              <a:ext uri="{FF2B5EF4-FFF2-40B4-BE49-F238E27FC236}">
                <a16:creationId xmlns:a16="http://schemas.microsoft.com/office/drawing/2014/main" id="{21DC28EA-8CAC-E143-B39A-5889FAF72990}"/>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68C73B85-DAD0-4144-A9F5-B99516FD3389}"/>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283F5F3-A0C0-064E-A21B-3D52FC9E23D3}" type="slidenum">
              <a:rPr lang="es-MX" smtClean="0"/>
              <a:t>‹Nº›</a:t>
            </a:fld>
            <a:endParaRPr lang="es-MX"/>
          </a:p>
        </p:txBody>
      </p:sp>
    </p:spTree>
    <p:extLst>
      <p:ext uri="{BB962C8B-B14F-4D97-AF65-F5344CB8AC3E}">
        <p14:creationId xmlns:p14="http://schemas.microsoft.com/office/powerpoint/2010/main" val="2495397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A0E016B-CAC3-6B4C-90C0-D7AA6A747DA3}" type="datetimeFigureOut">
              <a:rPr lang="es-MX" smtClean="0"/>
              <a:t>11/03/2024</a:t>
            </a:fld>
            <a:endParaRPr lang="es-MX"/>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ABF3107-FFE8-3645-B89F-777090C37BF5}" type="slidenum">
              <a:rPr lang="es-MX" smtClean="0"/>
              <a:t>‹Nº›</a:t>
            </a:fld>
            <a:endParaRPr lang="es-MX"/>
          </a:p>
        </p:txBody>
      </p:sp>
    </p:spTree>
    <p:extLst>
      <p:ext uri="{BB962C8B-B14F-4D97-AF65-F5344CB8AC3E}">
        <p14:creationId xmlns:p14="http://schemas.microsoft.com/office/powerpoint/2010/main" val="3198904202"/>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ABF3107-FFE8-3645-B89F-777090C37BF5}" type="slidenum">
              <a:rPr lang="es-MX" smtClean="0"/>
              <a:t>3</a:t>
            </a:fld>
            <a:endParaRPr lang="es-MX" dirty="0"/>
          </a:p>
        </p:txBody>
      </p:sp>
    </p:spTree>
    <p:extLst>
      <p:ext uri="{BB962C8B-B14F-4D97-AF65-F5344CB8AC3E}">
        <p14:creationId xmlns:p14="http://schemas.microsoft.com/office/powerpoint/2010/main" val="2272717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B0168-1CB5-4D42-C520-60FD4A59223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92FEC09-EBB5-8EAA-4119-07BAB77284C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A34EBF2-40CC-2DA3-2DAE-C2F331432978}"/>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09C933F1-B97D-4BBD-28C3-7074F127E89B}"/>
              </a:ext>
            </a:extLst>
          </p:cNvPr>
          <p:cNvSpPr>
            <a:spLocks noGrp="1"/>
          </p:cNvSpPr>
          <p:nvPr>
            <p:ph type="sldNum" sz="quarter" idx="5"/>
          </p:nvPr>
        </p:nvSpPr>
        <p:spPr/>
        <p:txBody>
          <a:bodyPr/>
          <a:lstStyle/>
          <a:p>
            <a:fld id="{4ABF3107-FFE8-3645-B89F-777090C37BF5}" type="slidenum">
              <a:rPr lang="es-MX" smtClean="0"/>
              <a:t>13</a:t>
            </a:fld>
            <a:endParaRPr lang="es-MX" dirty="0"/>
          </a:p>
        </p:txBody>
      </p:sp>
    </p:spTree>
    <p:extLst>
      <p:ext uri="{BB962C8B-B14F-4D97-AF65-F5344CB8AC3E}">
        <p14:creationId xmlns:p14="http://schemas.microsoft.com/office/powerpoint/2010/main" val="3810153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4BB6D-8A2A-FD91-7CC7-C0A7B5B2F88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9AC4F32-E6A0-3D98-E399-9123A6D46DE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B9FF472-D754-450E-43DF-7E5744D5C7A7}"/>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567A6713-5EF2-60CA-B671-0DBCB1BA330F}"/>
              </a:ext>
            </a:extLst>
          </p:cNvPr>
          <p:cNvSpPr>
            <a:spLocks noGrp="1"/>
          </p:cNvSpPr>
          <p:nvPr>
            <p:ph type="sldNum" sz="quarter" idx="5"/>
          </p:nvPr>
        </p:nvSpPr>
        <p:spPr/>
        <p:txBody>
          <a:bodyPr/>
          <a:lstStyle/>
          <a:p>
            <a:fld id="{4ABF3107-FFE8-3645-B89F-777090C37BF5}" type="slidenum">
              <a:rPr lang="es-MX" smtClean="0"/>
              <a:t>15</a:t>
            </a:fld>
            <a:endParaRPr lang="es-MX" dirty="0"/>
          </a:p>
        </p:txBody>
      </p:sp>
    </p:spTree>
    <p:extLst>
      <p:ext uri="{BB962C8B-B14F-4D97-AF65-F5344CB8AC3E}">
        <p14:creationId xmlns:p14="http://schemas.microsoft.com/office/powerpoint/2010/main" val="717677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079C1-D8DE-0182-E1F1-05DB913937B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4CE4747-A25C-4445-380F-D3B11814733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F2E2DD0-E686-5186-A3B1-49A9F7F90B1D}"/>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5920B527-3E77-5465-5E93-B02EC8C3C029}"/>
              </a:ext>
            </a:extLst>
          </p:cNvPr>
          <p:cNvSpPr>
            <a:spLocks noGrp="1"/>
          </p:cNvSpPr>
          <p:nvPr>
            <p:ph type="sldNum" sz="quarter" idx="5"/>
          </p:nvPr>
        </p:nvSpPr>
        <p:spPr/>
        <p:txBody>
          <a:bodyPr/>
          <a:lstStyle/>
          <a:p>
            <a:fld id="{4ABF3107-FFE8-3645-B89F-777090C37BF5}" type="slidenum">
              <a:rPr lang="es-MX" smtClean="0"/>
              <a:t>17</a:t>
            </a:fld>
            <a:endParaRPr lang="es-MX" dirty="0"/>
          </a:p>
        </p:txBody>
      </p:sp>
    </p:spTree>
    <p:extLst>
      <p:ext uri="{BB962C8B-B14F-4D97-AF65-F5344CB8AC3E}">
        <p14:creationId xmlns:p14="http://schemas.microsoft.com/office/powerpoint/2010/main" val="219815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8E80A-6998-DACC-46FD-07B1602240C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5D3BCE9-7E3C-F3B9-1B6E-954881551D3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7E03259-983E-6687-54AC-C02056A89D95}"/>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FC0D5E11-F49F-F5DC-A089-C8970EFC26CD}"/>
              </a:ext>
            </a:extLst>
          </p:cNvPr>
          <p:cNvSpPr>
            <a:spLocks noGrp="1"/>
          </p:cNvSpPr>
          <p:nvPr>
            <p:ph type="sldNum" sz="quarter" idx="5"/>
          </p:nvPr>
        </p:nvSpPr>
        <p:spPr/>
        <p:txBody>
          <a:bodyPr/>
          <a:lstStyle/>
          <a:p>
            <a:fld id="{4ABF3107-FFE8-3645-B89F-777090C37BF5}" type="slidenum">
              <a:rPr lang="es-MX" smtClean="0"/>
              <a:t>18</a:t>
            </a:fld>
            <a:endParaRPr lang="es-MX" dirty="0"/>
          </a:p>
        </p:txBody>
      </p:sp>
    </p:spTree>
    <p:extLst>
      <p:ext uri="{BB962C8B-B14F-4D97-AF65-F5344CB8AC3E}">
        <p14:creationId xmlns:p14="http://schemas.microsoft.com/office/powerpoint/2010/main" val="2641432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B6BC7-0592-96F3-E15A-944CD029DF3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7FCFD4E-99B6-FC78-02C6-ECDFC19FB47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AB95B0C-9374-6838-5525-68898AF7E6D2}"/>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0FED528A-9619-489A-6F2A-1F27CD53EA1A}"/>
              </a:ext>
            </a:extLst>
          </p:cNvPr>
          <p:cNvSpPr>
            <a:spLocks noGrp="1"/>
          </p:cNvSpPr>
          <p:nvPr>
            <p:ph type="sldNum" sz="quarter" idx="5"/>
          </p:nvPr>
        </p:nvSpPr>
        <p:spPr/>
        <p:txBody>
          <a:bodyPr/>
          <a:lstStyle/>
          <a:p>
            <a:fld id="{4ABF3107-FFE8-3645-B89F-777090C37BF5}" type="slidenum">
              <a:rPr lang="es-MX" smtClean="0"/>
              <a:t>19</a:t>
            </a:fld>
            <a:endParaRPr lang="es-MX" dirty="0"/>
          </a:p>
        </p:txBody>
      </p:sp>
    </p:spTree>
    <p:extLst>
      <p:ext uri="{BB962C8B-B14F-4D97-AF65-F5344CB8AC3E}">
        <p14:creationId xmlns:p14="http://schemas.microsoft.com/office/powerpoint/2010/main" val="4263342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BBAAA-58E5-8FDD-E8C0-2DF80DADB92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7EF6138-2FE9-ACCF-D1FF-3367EF7CFD7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AEEAD74-7419-DCF2-A61B-21EA3D914D00}"/>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260327B1-69BA-6243-ACD4-AE052E617E49}"/>
              </a:ext>
            </a:extLst>
          </p:cNvPr>
          <p:cNvSpPr>
            <a:spLocks noGrp="1"/>
          </p:cNvSpPr>
          <p:nvPr>
            <p:ph type="sldNum" sz="quarter" idx="5"/>
          </p:nvPr>
        </p:nvSpPr>
        <p:spPr/>
        <p:txBody>
          <a:bodyPr/>
          <a:lstStyle/>
          <a:p>
            <a:fld id="{4ABF3107-FFE8-3645-B89F-777090C37BF5}" type="slidenum">
              <a:rPr lang="es-MX" smtClean="0"/>
              <a:t>20</a:t>
            </a:fld>
            <a:endParaRPr lang="es-MX" dirty="0"/>
          </a:p>
        </p:txBody>
      </p:sp>
    </p:spTree>
    <p:extLst>
      <p:ext uri="{BB962C8B-B14F-4D97-AF65-F5344CB8AC3E}">
        <p14:creationId xmlns:p14="http://schemas.microsoft.com/office/powerpoint/2010/main" val="159854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AE115-A5DF-4BF2-BB58-9EB8CB58DE2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2A563DD-D4C8-3C50-036E-B535E3C72E8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7C3CFE4-7549-A156-36E8-0A357DED2332}"/>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B9FECCFC-12C2-FA16-5623-C438DA5CE69E}"/>
              </a:ext>
            </a:extLst>
          </p:cNvPr>
          <p:cNvSpPr>
            <a:spLocks noGrp="1"/>
          </p:cNvSpPr>
          <p:nvPr>
            <p:ph type="sldNum" sz="quarter" idx="5"/>
          </p:nvPr>
        </p:nvSpPr>
        <p:spPr/>
        <p:txBody>
          <a:bodyPr/>
          <a:lstStyle/>
          <a:p>
            <a:fld id="{4ABF3107-FFE8-3645-B89F-777090C37BF5}" type="slidenum">
              <a:rPr lang="es-MX" smtClean="0"/>
              <a:t>21</a:t>
            </a:fld>
            <a:endParaRPr lang="es-MX" dirty="0"/>
          </a:p>
        </p:txBody>
      </p:sp>
    </p:spTree>
    <p:extLst>
      <p:ext uri="{BB962C8B-B14F-4D97-AF65-F5344CB8AC3E}">
        <p14:creationId xmlns:p14="http://schemas.microsoft.com/office/powerpoint/2010/main" val="1295726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D1C71-F3B3-94BC-209B-21056023FBC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DD40AA5-3637-EC24-23B0-88E62412314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1F4A365-AB4D-0005-1542-46869027F175}"/>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639A5E2A-02EA-C9F4-5F03-21075A5BC2BF}"/>
              </a:ext>
            </a:extLst>
          </p:cNvPr>
          <p:cNvSpPr>
            <a:spLocks noGrp="1"/>
          </p:cNvSpPr>
          <p:nvPr>
            <p:ph type="sldNum" sz="quarter" idx="5"/>
          </p:nvPr>
        </p:nvSpPr>
        <p:spPr/>
        <p:txBody>
          <a:bodyPr/>
          <a:lstStyle/>
          <a:p>
            <a:fld id="{4ABF3107-FFE8-3645-B89F-777090C37BF5}" type="slidenum">
              <a:rPr lang="es-MX" smtClean="0"/>
              <a:t>22</a:t>
            </a:fld>
            <a:endParaRPr lang="es-MX" dirty="0"/>
          </a:p>
        </p:txBody>
      </p:sp>
    </p:spTree>
    <p:extLst>
      <p:ext uri="{BB962C8B-B14F-4D97-AF65-F5344CB8AC3E}">
        <p14:creationId xmlns:p14="http://schemas.microsoft.com/office/powerpoint/2010/main" val="2477539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BA461-2057-E55B-6795-B464B2B83F6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07DA0C6-3F1F-EDEF-80CB-E372BD77F1B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20DA703-464B-DFD7-5687-5E9972FAD76C}"/>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EA72F56B-89EE-06C0-758F-524BAB13D0E5}"/>
              </a:ext>
            </a:extLst>
          </p:cNvPr>
          <p:cNvSpPr>
            <a:spLocks noGrp="1"/>
          </p:cNvSpPr>
          <p:nvPr>
            <p:ph type="sldNum" sz="quarter" idx="5"/>
          </p:nvPr>
        </p:nvSpPr>
        <p:spPr/>
        <p:txBody>
          <a:bodyPr/>
          <a:lstStyle/>
          <a:p>
            <a:fld id="{4ABF3107-FFE8-3645-B89F-777090C37BF5}" type="slidenum">
              <a:rPr lang="es-MX" smtClean="0"/>
              <a:t>23</a:t>
            </a:fld>
            <a:endParaRPr lang="es-MX" dirty="0"/>
          </a:p>
        </p:txBody>
      </p:sp>
    </p:spTree>
    <p:extLst>
      <p:ext uri="{BB962C8B-B14F-4D97-AF65-F5344CB8AC3E}">
        <p14:creationId xmlns:p14="http://schemas.microsoft.com/office/powerpoint/2010/main" val="3640478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49744-C701-4D1B-A3E5-37FBB782D1F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9963EE9-F01E-7C63-26B5-2883FBFFC03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371A0A0-22BB-86FE-C398-615C20ABC628}"/>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1323524D-D22A-6816-33CE-7882A4F71606}"/>
              </a:ext>
            </a:extLst>
          </p:cNvPr>
          <p:cNvSpPr>
            <a:spLocks noGrp="1"/>
          </p:cNvSpPr>
          <p:nvPr>
            <p:ph type="sldNum" sz="quarter" idx="5"/>
          </p:nvPr>
        </p:nvSpPr>
        <p:spPr/>
        <p:txBody>
          <a:bodyPr/>
          <a:lstStyle/>
          <a:p>
            <a:fld id="{4ABF3107-FFE8-3645-B89F-777090C37BF5}" type="slidenum">
              <a:rPr lang="es-MX" smtClean="0"/>
              <a:t>25</a:t>
            </a:fld>
            <a:endParaRPr lang="es-MX" dirty="0"/>
          </a:p>
        </p:txBody>
      </p:sp>
    </p:spTree>
    <p:extLst>
      <p:ext uri="{BB962C8B-B14F-4D97-AF65-F5344CB8AC3E}">
        <p14:creationId xmlns:p14="http://schemas.microsoft.com/office/powerpoint/2010/main" val="47128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C1A43-24CD-A6FA-D041-C0AE3ECE2E7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D871024-D3A6-38E5-A240-92FE77EF5D3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68F7B52-FB4B-6B0B-78A1-379D9D128398}"/>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7CFB8E79-6387-6CA8-C448-3759B2EA0E8A}"/>
              </a:ext>
            </a:extLst>
          </p:cNvPr>
          <p:cNvSpPr>
            <a:spLocks noGrp="1"/>
          </p:cNvSpPr>
          <p:nvPr>
            <p:ph type="sldNum" sz="quarter" idx="5"/>
          </p:nvPr>
        </p:nvSpPr>
        <p:spPr/>
        <p:txBody>
          <a:bodyPr/>
          <a:lstStyle/>
          <a:p>
            <a:fld id="{4ABF3107-FFE8-3645-B89F-777090C37BF5}" type="slidenum">
              <a:rPr lang="es-MX" smtClean="0"/>
              <a:t>4</a:t>
            </a:fld>
            <a:endParaRPr lang="es-MX" dirty="0"/>
          </a:p>
        </p:txBody>
      </p:sp>
    </p:spTree>
    <p:extLst>
      <p:ext uri="{BB962C8B-B14F-4D97-AF65-F5344CB8AC3E}">
        <p14:creationId xmlns:p14="http://schemas.microsoft.com/office/powerpoint/2010/main" val="150324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393E3-3776-89AE-862C-5E6B59DFA7B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747246F-A87A-DDFA-4DB7-7F533648C22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A4BEA8B-E2E2-86FD-E1F8-C0BBCC64D758}"/>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186490B2-1104-6117-8729-8A2E6E5BDA8A}"/>
              </a:ext>
            </a:extLst>
          </p:cNvPr>
          <p:cNvSpPr>
            <a:spLocks noGrp="1"/>
          </p:cNvSpPr>
          <p:nvPr>
            <p:ph type="sldNum" sz="quarter" idx="5"/>
          </p:nvPr>
        </p:nvSpPr>
        <p:spPr/>
        <p:txBody>
          <a:bodyPr/>
          <a:lstStyle/>
          <a:p>
            <a:fld id="{4ABF3107-FFE8-3645-B89F-777090C37BF5}" type="slidenum">
              <a:rPr lang="es-MX" smtClean="0"/>
              <a:t>26</a:t>
            </a:fld>
            <a:endParaRPr lang="es-MX" dirty="0"/>
          </a:p>
        </p:txBody>
      </p:sp>
    </p:spTree>
    <p:extLst>
      <p:ext uri="{BB962C8B-B14F-4D97-AF65-F5344CB8AC3E}">
        <p14:creationId xmlns:p14="http://schemas.microsoft.com/office/powerpoint/2010/main" val="572293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34C3D-801A-24A5-7693-CBFF5864FE4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DA227CF-10C5-3D57-7105-1102F1DCCD0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1983607-7F98-CB98-34F2-E13647DB3BB2}"/>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26E775C2-16C8-4286-7666-1AF53AF049EF}"/>
              </a:ext>
            </a:extLst>
          </p:cNvPr>
          <p:cNvSpPr>
            <a:spLocks noGrp="1"/>
          </p:cNvSpPr>
          <p:nvPr>
            <p:ph type="sldNum" sz="quarter" idx="5"/>
          </p:nvPr>
        </p:nvSpPr>
        <p:spPr/>
        <p:txBody>
          <a:bodyPr/>
          <a:lstStyle/>
          <a:p>
            <a:fld id="{4ABF3107-FFE8-3645-B89F-777090C37BF5}" type="slidenum">
              <a:rPr lang="es-MX" smtClean="0"/>
              <a:t>27</a:t>
            </a:fld>
            <a:endParaRPr lang="es-MX" dirty="0"/>
          </a:p>
        </p:txBody>
      </p:sp>
    </p:spTree>
    <p:extLst>
      <p:ext uri="{BB962C8B-B14F-4D97-AF65-F5344CB8AC3E}">
        <p14:creationId xmlns:p14="http://schemas.microsoft.com/office/powerpoint/2010/main" val="1711079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ABF3107-FFE8-3645-B89F-777090C37BF5}" type="slidenum">
              <a:rPr lang="es-MX" smtClean="0"/>
              <a:t>29</a:t>
            </a:fld>
            <a:endParaRPr lang="es-MX"/>
          </a:p>
        </p:txBody>
      </p:sp>
    </p:spTree>
    <p:extLst>
      <p:ext uri="{BB962C8B-B14F-4D97-AF65-F5344CB8AC3E}">
        <p14:creationId xmlns:p14="http://schemas.microsoft.com/office/powerpoint/2010/main" val="2507529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34671-7E1D-83CE-4FC2-D3B555CAE80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8DD4AA4-9295-2E7B-8765-BB2A3CD9878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DCF3FE2-7C42-C26B-1779-4B1E9332CD5F}"/>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2382D190-5B0D-328E-2FDB-381C1A571C19}"/>
              </a:ext>
            </a:extLst>
          </p:cNvPr>
          <p:cNvSpPr>
            <a:spLocks noGrp="1"/>
          </p:cNvSpPr>
          <p:nvPr>
            <p:ph type="sldNum" sz="quarter" idx="5"/>
          </p:nvPr>
        </p:nvSpPr>
        <p:spPr/>
        <p:txBody>
          <a:bodyPr/>
          <a:lstStyle/>
          <a:p>
            <a:fld id="{4ABF3107-FFE8-3645-B89F-777090C37BF5}" type="slidenum">
              <a:rPr lang="es-MX" smtClean="0"/>
              <a:t>30</a:t>
            </a:fld>
            <a:endParaRPr lang="es-MX"/>
          </a:p>
        </p:txBody>
      </p:sp>
    </p:spTree>
    <p:extLst>
      <p:ext uri="{BB962C8B-B14F-4D97-AF65-F5344CB8AC3E}">
        <p14:creationId xmlns:p14="http://schemas.microsoft.com/office/powerpoint/2010/main" val="3286635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7A5D6-69F3-1A6C-14D7-E54B5D955BE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8DC8B11-66E7-C83F-0E2C-F44CA508AFC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96BAA19-5B89-C1A7-2DE4-2088B3DDFF28}"/>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A41261C1-7319-E2C7-C29A-E148CF0809DA}"/>
              </a:ext>
            </a:extLst>
          </p:cNvPr>
          <p:cNvSpPr>
            <a:spLocks noGrp="1"/>
          </p:cNvSpPr>
          <p:nvPr>
            <p:ph type="sldNum" sz="quarter" idx="5"/>
          </p:nvPr>
        </p:nvSpPr>
        <p:spPr/>
        <p:txBody>
          <a:bodyPr/>
          <a:lstStyle/>
          <a:p>
            <a:fld id="{4ABF3107-FFE8-3645-B89F-777090C37BF5}" type="slidenum">
              <a:rPr lang="es-MX" smtClean="0"/>
              <a:t>31</a:t>
            </a:fld>
            <a:endParaRPr lang="es-MX"/>
          </a:p>
        </p:txBody>
      </p:sp>
    </p:spTree>
    <p:extLst>
      <p:ext uri="{BB962C8B-B14F-4D97-AF65-F5344CB8AC3E}">
        <p14:creationId xmlns:p14="http://schemas.microsoft.com/office/powerpoint/2010/main" val="225541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652F1-8BF7-5A05-A012-B5F1EACBD97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732C7C8-F7CF-CB9F-8568-5A0B8D13D91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38E6A45-D0BA-DC99-4432-A11956217548}"/>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9A5CAB65-D26E-8281-4067-6DDBE7FEDE39}"/>
              </a:ext>
            </a:extLst>
          </p:cNvPr>
          <p:cNvSpPr>
            <a:spLocks noGrp="1"/>
          </p:cNvSpPr>
          <p:nvPr>
            <p:ph type="sldNum" sz="quarter" idx="5"/>
          </p:nvPr>
        </p:nvSpPr>
        <p:spPr/>
        <p:txBody>
          <a:bodyPr/>
          <a:lstStyle/>
          <a:p>
            <a:fld id="{4ABF3107-FFE8-3645-B89F-777090C37BF5}" type="slidenum">
              <a:rPr lang="es-MX" smtClean="0"/>
              <a:t>33</a:t>
            </a:fld>
            <a:endParaRPr lang="es-MX" dirty="0"/>
          </a:p>
        </p:txBody>
      </p:sp>
    </p:spTree>
    <p:extLst>
      <p:ext uri="{BB962C8B-B14F-4D97-AF65-F5344CB8AC3E}">
        <p14:creationId xmlns:p14="http://schemas.microsoft.com/office/powerpoint/2010/main" val="929875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83AAF-20B6-A3FA-EF75-CC16A129C3C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154FC35-5BF8-C058-09C9-E6580800A0E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1FC49C3-865A-8EB2-19DC-7F53936F3257}"/>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97367B78-ECEC-BE23-8D3C-2F449F86AE67}"/>
              </a:ext>
            </a:extLst>
          </p:cNvPr>
          <p:cNvSpPr>
            <a:spLocks noGrp="1"/>
          </p:cNvSpPr>
          <p:nvPr>
            <p:ph type="sldNum" sz="quarter" idx="5"/>
          </p:nvPr>
        </p:nvSpPr>
        <p:spPr/>
        <p:txBody>
          <a:bodyPr/>
          <a:lstStyle/>
          <a:p>
            <a:fld id="{4ABF3107-FFE8-3645-B89F-777090C37BF5}" type="slidenum">
              <a:rPr lang="es-MX" smtClean="0"/>
              <a:t>35</a:t>
            </a:fld>
            <a:endParaRPr lang="es-MX" dirty="0"/>
          </a:p>
        </p:txBody>
      </p:sp>
    </p:spTree>
    <p:extLst>
      <p:ext uri="{BB962C8B-B14F-4D97-AF65-F5344CB8AC3E}">
        <p14:creationId xmlns:p14="http://schemas.microsoft.com/office/powerpoint/2010/main" val="1512005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F3863-A4B3-8724-A6B1-1E245A98450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0B2E9C6-B0CE-FBA5-7B96-73B12C4C77A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5D7FFC8-3EA2-C6A5-DA65-68B0A6B9AAA3}"/>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616BC3C9-63B7-99D8-4695-C29CE9F5B2B0}"/>
              </a:ext>
            </a:extLst>
          </p:cNvPr>
          <p:cNvSpPr>
            <a:spLocks noGrp="1"/>
          </p:cNvSpPr>
          <p:nvPr>
            <p:ph type="sldNum" sz="quarter" idx="5"/>
          </p:nvPr>
        </p:nvSpPr>
        <p:spPr/>
        <p:txBody>
          <a:bodyPr/>
          <a:lstStyle/>
          <a:p>
            <a:fld id="{4ABF3107-FFE8-3645-B89F-777090C37BF5}" type="slidenum">
              <a:rPr lang="es-MX" smtClean="0"/>
              <a:t>5</a:t>
            </a:fld>
            <a:endParaRPr lang="es-MX" dirty="0"/>
          </a:p>
        </p:txBody>
      </p:sp>
    </p:spTree>
    <p:extLst>
      <p:ext uri="{BB962C8B-B14F-4D97-AF65-F5344CB8AC3E}">
        <p14:creationId xmlns:p14="http://schemas.microsoft.com/office/powerpoint/2010/main" val="3346785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5A1C5-857E-3C5C-1AA6-76E245E2198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897E041-3DFB-53AF-B785-6FCF3E31477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A4B3A44-ABF2-D67E-D8F6-A6D63D3F8911}"/>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0E265A78-477C-3B28-28AC-57EB669893A3}"/>
              </a:ext>
            </a:extLst>
          </p:cNvPr>
          <p:cNvSpPr>
            <a:spLocks noGrp="1"/>
          </p:cNvSpPr>
          <p:nvPr>
            <p:ph type="sldNum" sz="quarter" idx="5"/>
          </p:nvPr>
        </p:nvSpPr>
        <p:spPr/>
        <p:txBody>
          <a:bodyPr/>
          <a:lstStyle/>
          <a:p>
            <a:fld id="{4ABF3107-FFE8-3645-B89F-777090C37BF5}" type="slidenum">
              <a:rPr lang="es-MX" smtClean="0"/>
              <a:t>6</a:t>
            </a:fld>
            <a:endParaRPr lang="es-MX" dirty="0"/>
          </a:p>
        </p:txBody>
      </p:sp>
    </p:spTree>
    <p:extLst>
      <p:ext uri="{BB962C8B-B14F-4D97-AF65-F5344CB8AC3E}">
        <p14:creationId xmlns:p14="http://schemas.microsoft.com/office/powerpoint/2010/main" val="652478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AB595-F340-5FEB-7367-563A50378E2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7CEC3A3-5C91-A831-A969-E6ECACF3DEB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8FD58CC-526B-0C3C-24EC-37C1F5A3A810}"/>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EC5DF6FA-811F-C8D3-0605-ACFBE5A31EF5}"/>
              </a:ext>
            </a:extLst>
          </p:cNvPr>
          <p:cNvSpPr>
            <a:spLocks noGrp="1"/>
          </p:cNvSpPr>
          <p:nvPr>
            <p:ph type="sldNum" sz="quarter" idx="5"/>
          </p:nvPr>
        </p:nvSpPr>
        <p:spPr/>
        <p:txBody>
          <a:bodyPr/>
          <a:lstStyle/>
          <a:p>
            <a:fld id="{4ABF3107-FFE8-3645-B89F-777090C37BF5}" type="slidenum">
              <a:rPr lang="es-MX" smtClean="0"/>
              <a:t>7</a:t>
            </a:fld>
            <a:endParaRPr lang="es-MX" dirty="0"/>
          </a:p>
        </p:txBody>
      </p:sp>
    </p:spTree>
    <p:extLst>
      <p:ext uri="{BB962C8B-B14F-4D97-AF65-F5344CB8AC3E}">
        <p14:creationId xmlns:p14="http://schemas.microsoft.com/office/powerpoint/2010/main" val="3791103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8E957-264E-D3D6-50C9-DE72E789B81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8D7D66E-F0D2-CEB6-9071-58F497753B1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F334AE7-B8D2-3A5E-DE31-2FE1A6234EDC}"/>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B235F92D-87B1-3F7A-1ECC-05E399C29719}"/>
              </a:ext>
            </a:extLst>
          </p:cNvPr>
          <p:cNvSpPr>
            <a:spLocks noGrp="1"/>
          </p:cNvSpPr>
          <p:nvPr>
            <p:ph type="sldNum" sz="quarter" idx="5"/>
          </p:nvPr>
        </p:nvSpPr>
        <p:spPr/>
        <p:txBody>
          <a:bodyPr/>
          <a:lstStyle/>
          <a:p>
            <a:fld id="{4ABF3107-FFE8-3645-B89F-777090C37BF5}" type="slidenum">
              <a:rPr lang="es-MX" smtClean="0"/>
              <a:t>8</a:t>
            </a:fld>
            <a:endParaRPr lang="es-MX" dirty="0"/>
          </a:p>
        </p:txBody>
      </p:sp>
    </p:spTree>
    <p:extLst>
      <p:ext uri="{BB962C8B-B14F-4D97-AF65-F5344CB8AC3E}">
        <p14:creationId xmlns:p14="http://schemas.microsoft.com/office/powerpoint/2010/main" val="570896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ABF3107-FFE8-3645-B89F-777090C37BF5}" type="slidenum">
              <a:rPr lang="es-MX" smtClean="0"/>
              <a:t>10</a:t>
            </a:fld>
            <a:endParaRPr lang="es-MX" dirty="0"/>
          </a:p>
        </p:txBody>
      </p:sp>
    </p:spTree>
    <p:extLst>
      <p:ext uri="{BB962C8B-B14F-4D97-AF65-F5344CB8AC3E}">
        <p14:creationId xmlns:p14="http://schemas.microsoft.com/office/powerpoint/2010/main" val="2498235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92BBA-1C8C-640E-0E35-C1D2C71224D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23A49A5-6E54-83E7-3E4E-867AA876B6E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FF2CAD8-004B-7AA1-63DB-1B6FB0A5291E}"/>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8BB93DA6-97FE-A273-7679-B380F92FA76A}"/>
              </a:ext>
            </a:extLst>
          </p:cNvPr>
          <p:cNvSpPr>
            <a:spLocks noGrp="1"/>
          </p:cNvSpPr>
          <p:nvPr>
            <p:ph type="sldNum" sz="quarter" idx="5"/>
          </p:nvPr>
        </p:nvSpPr>
        <p:spPr/>
        <p:txBody>
          <a:bodyPr/>
          <a:lstStyle/>
          <a:p>
            <a:fld id="{4ABF3107-FFE8-3645-B89F-777090C37BF5}" type="slidenum">
              <a:rPr lang="es-MX" smtClean="0"/>
              <a:t>11</a:t>
            </a:fld>
            <a:endParaRPr lang="es-MX" dirty="0"/>
          </a:p>
        </p:txBody>
      </p:sp>
    </p:spTree>
    <p:extLst>
      <p:ext uri="{BB962C8B-B14F-4D97-AF65-F5344CB8AC3E}">
        <p14:creationId xmlns:p14="http://schemas.microsoft.com/office/powerpoint/2010/main" val="2961149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24C3C-7AC6-88E0-1147-D1E3D8682C2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E8790F9-2F07-E44E-DA36-A2486964C51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FAF51A0-2956-881D-E497-227704AABAC5}"/>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19043FF3-7E40-9995-8AEE-5D8F66BBFDDD}"/>
              </a:ext>
            </a:extLst>
          </p:cNvPr>
          <p:cNvSpPr>
            <a:spLocks noGrp="1"/>
          </p:cNvSpPr>
          <p:nvPr>
            <p:ph type="sldNum" sz="quarter" idx="5"/>
          </p:nvPr>
        </p:nvSpPr>
        <p:spPr/>
        <p:txBody>
          <a:bodyPr/>
          <a:lstStyle/>
          <a:p>
            <a:fld id="{4ABF3107-FFE8-3645-B89F-777090C37BF5}" type="slidenum">
              <a:rPr lang="es-MX" smtClean="0"/>
              <a:t>12</a:t>
            </a:fld>
            <a:endParaRPr lang="es-MX" dirty="0"/>
          </a:p>
        </p:txBody>
      </p:sp>
    </p:spTree>
    <p:extLst>
      <p:ext uri="{BB962C8B-B14F-4D97-AF65-F5344CB8AC3E}">
        <p14:creationId xmlns:p14="http://schemas.microsoft.com/office/powerpoint/2010/main" val="34415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apositiva de títul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87955F23-1D39-834E-A409-9AC17BD76844}"/>
              </a:ext>
            </a:extLst>
          </p:cNvPr>
          <p:cNvSpPr>
            <a:spLocks noGrp="1"/>
          </p:cNvSpPr>
          <p:nvPr>
            <p:ph type="dt" sz="half" idx="10"/>
          </p:nvPr>
        </p:nvSpPr>
        <p:spPr/>
        <p:txBody>
          <a:bodyPr/>
          <a:lstStyle/>
          <a:p>
            <a:fld id="{62B8DF0E-90BF-EC4E-8934-156187A1162F}" type="datetimeFigureOut">
              <a:rPr lang="es-MX" smtClean="0"/>
              <a:t>11/03/2024</a:t>
            </a:fld>
            <a:endParaRPr lang="es-MX"/>
          </a:p>
        </p:txBody>
      </p:sp>
      <p:sp>
        <p:nvSpPr>
          <p:cNvPr id="5" name="Marcador de pie de página 4">
            <a:extLst>
              <a:ext uri="{FF2B5EF4-FFF2-40B4-BE49-F238E27FC236}">
                <a16:creationId xmlns:a16="http://schemas.microsoft.com/office/drawing/2014/main" id="{BC415F7B-CE6E-6D4A-B5AB-BDDDCD956C2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AEF8AF7-5DF2-EB49-AC54-6BEB41FC7F07}"/>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7" name="Título 1">
            <a:extLst>
              <a:ext uri="{FF2B5EF4-FFF2-40B4-BE49-F238E27FC236}">
                <a16:creationId xmlns:a16="http://schemas.microsoft.com/office/drawing/2014/main" id="{7609FFF5-262F-BE4B-9727-825EDD3DA84A}"/>
              </a:ext>
            </a:extLst>
          </p:cNvPr>
          <p:cNvSpPr>
            <a:spLocks noGrp="1"/>
          </p:cNvSpPr>
          <p:nvPr>
            <p:ph type="title" hasCustomPrompt="1"/>
          </p:nvPr>
        </p:nvSpPr>
        <p:spPr>
          <a:xfrm>
            <a:off x="363220" y="1955870"/>
            <a:ext cx="11465560" cy="1325563"/>
          </a:xfrm>
          <a:prstGeom prst="rect">
            <a:avLst/>
          </a:prstGeom>
          <a:noFill/>
        </p:spPr>
        <p:txBody>
          <a:bodyPr/>
          <a:lstStyle>
            <a:lvl1pPr algn="ctr">
              <a:defRPr b="0" i="0">
                <a:solidFill>
                  <a:srgbClr val="DEC9A2"/>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8" name="Marcador de contenido 2">
            <a:extLst>
              <a:ext uri="{FF2B5EF4-FFF2-40B4-BE49-F238E27FC236}">
                <a16:creationId xmlns:a16="http://schemas.microsoft.com/office/drawing/2014/main" id="{37BDC73D-88AC-3D46-B0FC-8933DC5B58A9}"/>
              </a:ext>
            </a:extLst>
          </p:cNvPr>
          <p:cNvSpPr>
            <a:spLocks noGrp="1"/>
          </p:cNvSpPr>
          <p:nvPr>
            <p:ph idx="1" hasCustomPrompt="1"/>
          </p:nvPr>
        </p:nvSpPr>
        <p:spPr>
          <a:xfrm>
            <a:off x="363220" y="3460818"/>
            <a:ext cx="11465560" cy="1137921"/>
          </a:xfrm>
          <a:prstGeom prst="rect">
            <a:avLst/>
          </a:prstGeom>
        </p:spPr>
        <p:txBody>
          <a:bodyPr>
            <a:normAutofit/>
          </a:bodyPr>
          <a:lstStyle>
            <a:lvl1pPr marL="0" indent="0" algn="ctr">
              <a:buNone/>
              <a:defRPr sz="2400" b="0" i="0">
                <a:solidFill>
                  <a:schemeClr val="bg1"/>
                </a:solidFill>
                <a:latin typeface="Montserrat SemiBold" panose="00000700000000000000" pitchFamily="2" charset="0"/>
              </a:defRPr>
            </a:lvl1pPr>
          </a:lstStyle>
          <a:p>
            <a:r>
              <a:rPr lang="es-ES" dirty="0"/>
              <a:t>LOREM IPSUM</a:t>
            </a:r>
          </a:p>
        </p:txBody>
      </p:sp>
    </p:spTree>
    <p:extLst>
      <p:ext uri="{BB962C8B-B14F-4D97-AF65-F5344CB8AC3E}">
        <p14:creationId xmlns:p14="http://schemas.microsoft.com/office/powerpoint/2010/main" val="1916416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D52AFEB7-75D0-BE47-81B9-4E56BC16D87C}"/>
              </a:ext>
            </a:extLst>
          </p:cNvPr>
          <p:cNvSpPr>
            <a:spLocks noGrp="1"/>
          </p:cNvSpPr>
          <p:nvPr>
            <p:ph type="dt" sz="half" idx="10"/>
          </p:nvPr>
        </p:nvSpPr>
        <p:spPr/>
        <p:txBody>
          <a:bodyPr/>
          <a:lstStyle/>
          <a:p>
            <a:fld id="{62B8DF0E-90BF-EC4E-8934-156187A1162F}" type="datetimeFigureOut">
              <a:rPr lang="es-MX" smtClean="0"/>
              <a:t>11/03/2024</a:t>
            </a:fld>
            <a:endParaRPr lang="es-MX"/>
          </a:p>
        </p:txBody>
      </p:sp>
      <p:sp>
        <p:nvSpPr>
          <p:cNvPr id="5" name="Marcador de pie de página 4">
            <a:extLst>
              <a:ext uri="{FF2B5EF4-FFF2-40B4-BE49-F238E27FC236}">
                <a16:creationId xmlns:a16="http://schemas.microsoft.com/office/drawing/2014/main" id="{7BF20D03-13BE-A948-A10F-E6525E78D1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266C5EE-81CC-6D43-8FD4-29ED2886213E}"/>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7" name="Título 1">
            <a:extLst>
              <a:ext uri="{FF2B5EF4-FFF2-40B4-BE49-F238E27FC236}">
                <a16:creationId xmlns:a16="http://schemas.microsoft.com/office/drawing/2014/main" id="{20920309-05E5-DF4A-9915-FBFC0ED1E34D}"/>
              </a:ext>
            </a:extLst>
          </p:cNvPr>
          <p:cNvSpPr>
            <a:spLocks noGrp="1"/>
          </p:cNvSpPr>
          <p:nvPr>
            <p:ph type="title" hasCustomPrompt="1"/>
          </p:nvPr>
        </p:nvSpPr>
        <p:spPr>
          <a:xfrm>
            <a:off x="831850" y="784707"/>
            <a:ext cx="10521951" cy="1806095"/>
          </a:xfrm>
          <a:prstGeom prst="rect">
            <a:avLst/>
          </a:prstGeom>
        </p:spPr>
        <p:txBody>
          <a:bodyPr anchor="b">
            <a:normAutofit/>
          </a:bodyPr>
          <a:lstStyle>
            <a:lvl1pPr algn="ctr">
              <a:defRPr sz="4400" b="1" i="0">
                <a:solidFill>
                  <a:srgbClr val="6E152E"/>
                </a:solidFill>
                <a:latin typeface="Montserrat SemiBold" pitchFamily="2" charset="77"/>
              </a:defRPr>
            </a:lvl1pPr>
          </a:lstStyle>
          <a:p>
            <a:r>
              <a:rPr lang="es-ES" dirty="0"/>
              <a:t>HAGA CLIC PARA MODIFICAR EL ESTILO DE TÍTULO DEL PATRÓN</a:t>
            </a:r>
            <a:endParaRPr lang="es-MX" dirty="0"/>
          </a:p>
        </p:txBody>
      </p:sp>
      <p:sp>
        <p:nvSpPr>
          <p:cNvPr id="8" name="Marcador de texto 2">
            <a:extLst>
              <a:ext uri="{FF2B5EF4-FFF2-40B4-BE49-F238E27FC236}">
                <a16:creationId xmlns:a16="http://schemas.microsoft.com/office/drawing/2014/main" id="{0B691BD6-0D46-9E42-AE79-4D36150659CF}"/>
              </a:ext>
            </a:extLst>
          </p:cNvPr>
          <p:cNvSpPr>
            <a:spLocks noGrp="1"/>
          </p:cNvSpPr>
          <p:nvPr>
            <p:ph type="body" idx="1"/>
          </p:nvPr>
        </p:nvSpPr>
        <p:spPr>
          <a:xfrm>
            <a:off x="831851" y="2956561"/>
            <a:ext cx="10515600" cy="2208059"/>
          </a:xfrm>
          <a:prstGeom prst="rect">
            <a:avLst/>
          </a:prstGeom>
        </p:spPr>
        <p:txBody>
          <a:bodyPr/>
          <a:lstStyle>
            <a:lvl1pPr marL="0" indent="0">
              <a:buNone/>
              <a:defRPr sz="2400" b="0" i="0">
                <a:solidFill>
                  <a:schemeClr val="tx1">
                    <a:tint val="75000"/>
                  </a:schemeClr>
                </a:solidFill>
                <a:latin typeface="Montserrat" pitchFamily="2"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s-ES" dirty="0"/>
              <a:t>Editar los estilos de texto del patrón
Segundo nivel
Tercer nivel
Cuarto nivel
Quinto nivel</a:t>
            </a:r>
            <a:endParaRPr lang="es-MX" dirty="0"/>
          </a:p>
        </p:txBody>
      </p:sp>
    </p:spTree>
    <p:extLst>
      <p:ext uri="{BB962C8B-B14F-4D97-AF65-F5344CB8AC3E}">
        <p14:creationId xmlns:p14="http://schemas.microsoft.com/office/powerpoint/2010/main" val="3442489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ación">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F6B79C-27DF-DA46-9B64-4E0256DA97D5}"/>
              </a:ext>
            </a:extLst>
          </p:cNvPr>
          <p:cNvSpPr>
            <a:spLocks noGrp="1"/>
          </p:cNvSpPr>
          <p:nvPr>
            <p:ph type="title"/>
          </p:nvPr>
        </p:nvSpPr>
        <p:spPr>
          <a:xfrm>
            <a:off x="839790" y="829783"/>
            <a:ext cx="5378130" cy="989648"/>
          </a:xfrm>
          <a:prstGeom prst="rect">
            <a:avLst/>
          </a:prstGeom>
        </p:spPr>
        <p:txBody>
          <a:bodyPr>
            <a:noAutofit/>
          </a:bodyPr>
          <a:lstStyle>
            <a:lvl1pPr>
              <a:defRPr sz="3200" b="1" i="0" cap="all" baseline="0">
                <a:solidFill>
                  <a:srgbClr val="6E152E"/>
                </a:solidFill>
                <a:latin typeface="Montserrat SemiBold" pitchFamily="2" charset="77"/>
              </a:defRPr>
            </a:lvl1pPr>
          </a:lstStyle>
          <a:p>
            <a:endParaRPr lang="es-MX" dirty="0"/>
          </a:p>
        </p:txBody>
      </p:sp>
      <p:sp>
        <p:nvSpPr>
          <p:cNvPr id="3" name="Marcador de texto 2">
            <a:extLst>
              <a:ext uri="{FF2B5EF4-FFF2-40B4-BE49-F238E27FC236}">
                <a16:creationId xmlns:a16="http://schemas.microsoft.com/office/drawing/2014/main" id="{8BC9834F-FDDC-E444-AA42-F599DEF8AFB7}"/>
              </a:ext>
            </a:extLst>
          </p:cNvPr>
          <p:cNvSpPr>
            <a:spLocks noGrp="1"/>
          </p:cNvSpPr>
          <p:nvPr>
            <p:ph type="body" idx="1"/>
          </p:nvPr>
        </p:nvSpPr>
        <p:spPr>
          <a:xfrm>
            <a:off x="839789" y="2036763"/>
            <a:ext cx="5682932" cy="823912"/>
          </a:xfrm>
          <a:prstGeom prst="rect">
            <a:avLst/>
          </a:prstGeom>
        </p:spPr>
        <p:txBody>
          <a:bodyPr anchor="b">
            <a:noAutofit/>
          </a:bodyPr>
          <a:lstStyle>
            <a:lvl1pPr marL="0" indent="0">
              <a:buNone/>
              <a:defRPr sz="2800" b="0" i="0">
                <a:solidFill>
                  <a:srgbClr val="404040"/>
                </a:solidFill>
                <a:latin typeface="Montserrat Medium"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endParaRPr lang="es-MX" dirty="0"/>
          </a:p>
        </p:txBody>
      </p:sp>
      <p:sp>
        <p:nvSpPr>
          <p:cNvPr id="4" name="Marcador de contenido 3">
            <a:extLst>
              <a:ext uri="{FF2B5EF4-FFF2-40B4-BE49-F238E27FC236}">
                <a16:creationId xmlns:a16="http://schemas.microsoft.com/office/drawing/2014/main" id="{E804EBD2-6E8F-DD4D-A7F0-B009AC0DF707}"/>
              </a:ext>
            </a:extLst>
          </p:cNvPr>
          <p:cNvSpPr>
            <a:spLocks noGrp="1"/>
          </p:cNvSpPr>
          <p:nvPr>
            <p:ph sz="half" idx="2"/>
          </p:nvPr>
        </p:nvSpPr>
        <p:spPr>
          <a:xfrm>
            <a:off x="839789" y="3072445"/>
            <a:ext cx="5682932" cy="2625727"/>
          </a:xfrm>
          <a:prstGeom prst="rect">
            <a:avLst/>
          </a:prstGeom>
        </p:spPr>
        <p:txBody>
          <a:bodyPr>
            <a:normAutofit/>
          </a:bodyPr>
          <a:lstStyle>
            <a:lvl1pPr>
              <a:defRPr sz="2400" b="0" i="0">
                <a:solidFill>
                  <a:srgbClr val="404040"/>
                </a:solidFill>
                <a:latin typeface="Montserrat Medium" pitchFamily="2" charset="77"/>
              </a:defRPr>
            </a:lvl1pPr>
          </a:lstStyle>
          <a:p>
            <a:r>
              <a:rPr lang="es-ES" dirty="0"/>
              <a:t>Editar los estilos de texto del patrón
Segundo nivel
Tercer nivel
Cuarto nivel
Quinto nivel</a:t>
            </a:r>
            <a:endParaRPr lang="es-MX" dirty="0"/>
          </a:p>
        </p:txBody>
      </p:sp>
      <p:sp>
        <p:nvSpPr>
          <p:cNvPr id="5" name="Marcador de texto 4">
            <a:extLst>
              <a:ext uri="{FF2B5EF4-FFF2-40B4-BE49-F238E27FC236}">
                <a16:creationId xmlns:a16="http://schemas.microsoft.com/office/drawing/2014/main" id="{0476336B-7889-A545-8051-B71747F39B6D}"/>
              </a:ext>
            </a:extLst>
          </p:cNvPr>
          <p:cNvSpPr>
            <a:spLocks noGrp="1"/>
          </p:cNvSpPr>
          <p:nvPr>
            <p:ph type="body" sz="quarter" idx="3"/>
          </p:nvPr>
        </p:nvSpPr>
        <p:spPr>
          <a:xfrm>
            <a:off x="7807960" y="2051684"/>
            <a:ext cx="3967480" cy="823912"/>
          </a:xfrm>
          <a:prstGeom prst="rect">
            <a:avLst/>
          </a:prstGeom>
        </p:spPr>
        <p:txBody>
          <a:bodyPr anchor="b">
            <a:noAutofit/>
          </a:bodyPr>
          <a:lstStyle>
            <a:lvl1pPr marL="0" indent="0">
              <a:buNone/>
              <a:defRPr sz="2800" b="0" i="0">
                <a:latin typeface="Montserrat Medium"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endParaRPr lang="es-MX" dirty="0"/>
          </a:p>
        </p:txBody>
      </p:sp>
      <p:sp>
        <p:nvSpPr>
          <p:cNvPr id="6" name="Marcador de contenido 5">
            <a:extLst>
              <a:ext uri="{FF2B5EF4-FFF2-40B4-BE49-F238E27FC236}">
                <a16:creationId xmlns:a16="http://schemas.microsoft.com/office/drawing/2014/main" id="{975D9E89-2F81-8E4E-8F00-6E2A93AE2FB2}"/>
              </a:ext>
            </a:extLst>
          </p:cNvPr>
          <p:cNvSpPr>
            <a:spLocks noGrp="1"/>
          </p:cNvSpPr>
          <p:nvPr>
            <p:ph sz="quarter" idx="4"/>
          </p:nvPr>
        </p:nvSpPr>
        <p:spPr>
          <a:xfrm>
            <a:off x="7807960" y="3072445"/>
            <a:ext cx="3967480" cy="2625727"/>
          </a:xfrm>
          <a:prstGeom prst="rect">
            <a:avLst/>
          </a:prstGeom>
        </p:spPr>
        <p:txBody>
          <a:bodyPr>
            <a:normAutofit/>
          </a:bodyPr>
          <a:lstStyle>
            <a:lvl1pPr>
              <a:defRPr sz="2400" b="0" i="0">
                <a:latin typeface="Montserrat Medium" pitchFamily="2" charset="77"/>
              </a:defRPr>
            </a:lvl1pPr>
          </a:lstStyle>
          <a:p>
            <a:r>
              <a:rPr lang="es-ES" dirty="0"/>
              <a:t>Editar los estilos de texto del patrón
Segundo nivel
Tercer nivel
Cuarto nivel
Quinto nivel</a:t>
            </a:r>
            <a:endParaRPr lang="es-MX" dirty="0"/>
          </a:p>
        </p:txBody>
      </p:sp>
      <p:sp>
        <p:nvSpPr>
          <p:cNvPr id="7" name="Marcador de fecha 6">
            <a:extLst>
              <a:ext uri="{FF2B5EF4-FFF2-40B4-BE49-F238E27FC236}">
                <a16:creationId xmlns:a16="http://schemas.microsoft.com/office/drawing/2014/main" id="{B5A9B9FE-8B4D-2C49-9079-B4D8CA369EB3}"/>
              </a:ext>
            </a:extLst>
          </p:cNvPr>
          <p:cNvSpPr>
            <a:spLocks noGrp="1"/>
          </p:cNvSpPr>
          <p:nvPr>
            <p:ph type="dt" sz="half" idx="10"/>
          </p:nvPr>
        </p:nvSpPr>
        <p:spPr/>
        <p:txBody>
          <a:bodyPr/>
          <a:lstStyle/>
          <a:p>
            <a:fld id="{62B8DF0E-90BF-EC4E-8934-156187A1162F}" type="datetimeFigureOut">
              <a:rPr lang="es-MX" smtClean="0"/>
              <a:t>11/03/2024</a:t>
            </a:fld>
            <a:endParaRPr lang="es-MX"/>
          </a:p>
        </p:txBody>
      </p:sp>
      <p:sp>
        <p:nvSpPr>
          <p:cNvPr id="8" name="Marcador de pie de página 7">
            <a:extLst>
              <a:ext uri="{FF2B5EF4-FFF2-40B4-BE49-F238E27FC236}">
                <a16:creationId xmlns:a16="http://schemas.microsoft.com/office/drawing/2014/main" id="{8BB4BDA2-120C-E14E-8684-F8383129C81B}"/>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918733FD-8434-2949-8A2A-43A2A44FCB2F}"/>
              </a:ext>
            </a:extLst>
          </p:cNvPr>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1610021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2BA57C4-7E93-7040-8A57-4BA7102B5448}"/>
              </a:ext>
            </a:extLst>
          </p:cNvPr>
          <p:cNvSpPr>
            <a:spLocks noGrp="1"/>
          </p:cNvSpPr>
          <p:nvPr>
            <p:ph sz="half" idx="1"/>
          </p:nvPr>
        </p:nvSpPr>
        <p:spPr>
          <a:xfrm>
            <a:off x="369653" y="2164080"/>
            <a:ext cx="4008847" cy="4012883"/>
          </a:xfrm>
          <a:prstGeom prst="rect">
            <a:avLst/>
          </a:prstGeom>
        </p:spPr>
        <p:txBody>
          <a:bodyPr/>
          <a:lstStyle>
            <a:lvl1pPr>
              <a:defRPr b="0" i="0">
                <a:latin typeface="Montserrat" pitchFamily="2" charset="77"/>
              </a:defRPr>
            </a:lvl1pPr>
          </a:lstStyle>
          <a:p>
            <a:r>
              <a:rPr lang="es-ES" dirty="0"/>
              <a:t>Editar los estilos de texto del patrón
Segundo nivel
Tercer nivel
Cuarto nivel
Quinto nivel</a:t>
            </a:r>
            <a:endParaRPr lang="es-MX" dirty="0"/>
          </a:p>
        </p:txBody>
      </p:sp>
      <p:sp>
        <p:nvSpPr>
          <p:cNvPr id="4" name="Marcador de contenido 3">
            <a:extLst>
              <a:ext uri="{FF2B5EF4-FFF2-40B4-BE49-F238E27FC236}">
                <a16:creationId xmlns:a16="http://schemas.microsoft.com/office/drawing/2014/main" id="{B58E4C7A-699F-8B48-881A-B5DA4F7729DB}"/>
              </a:ext>
            </a:extLst>
          </p:cNvPr>
          <p:cNvSpPr>
            <a:spLocks noGrp="1"/>
          </p:cNvSpPr>
          <p:nvPr>
            <p:ph sz="half" idx="2"/>
          </p:nvPr>
        </p:nvSpPr>
        <p:spPr>
          <a:xfrm>
            <a:off x="4996544" y="2164080"/>
            <a:ext cx="6357257" cy="4012883"/>
          </a:xfrm>
          <a:prstGeom prst="rect">
            <a:avLst/>
          </a:prstGeom>
        </p:spPr>
        <p:txBody>
          <a:bodyPr/>
          <a:lstStyle>
            <a:lvl1pPr>
              <a:defRPr b="0" i="0">
                <a:latin typeface="Montserrat" pitchFamily="2" charset="77"/>
              </a:defRPr>
            </a:lvl1pPr>
          </a:lstStyle>
          <a:p>
            <a:r>
              <a:rPr lang="es-ES" dirty="0"/>
              <a:t>Editar los estilos de texto del patrón
Segundo nivel
Tercer nivel
Cuarto nivel
Quinto nivel</a:t>
            </a:r>
            <a:endParaRPr lang="es-MX" dirty="0"/>
          </a:p>
        </p:txBody>
      </p:sp>
      <p:sp>
        <p:nvSpPr>
          <p:cNvPr id="5" name="Marcador de fecha 4">
            <a:extLst>
              <a:ext uri="{FF2B5EF4-FFF2-40B4-BE49-F238E27FC236}">
                <a16:creationId xmlns:a16="http://schemas.microsoft.com/office/drawing/2014/main" id="{7643D9A1-AF1A-5C49-9963-CA564481E9D2}"/>
              </a:ext>
            </a:extLst>
          </p:cNvPr>
          <p:cNvSpPr>
            <a:spLocks noGrp="1"/>
          </p:cNvSpPr>
          <p:nvPr>
            <p:ph type="dt" sz="half" idx="10"/>
          </p:nvPr>
        </p:nvSpPr>
        <p:spPr/>
        <p:txBody>
          <a:bodyPr/>
          <a:lstStyle>
            <a:lvl1pPr>
              <a:defRPr b="0" i="0">
                <a:latin typeface="Montserrat" pitchFamily="2" charset="77"/>
              </a:defRPr>
            </a:lvl1pPr>
          </a:lstStyle>
          <a:p>
            <a:fld id="{62B8DF0E-90BF-EC4E-8934-156187A1162F}" type="datetimeFigureOut">
              <a:rPr lang="es-MX" smtClean="0"/>
              <a:pPr/>
              <a:t>11/03/2024</a:t>
            </a:fld>
            <a:endParaRPr lang="es-MX"/>
          </a:p>
        </p:txBody>
      </p:sp>
      <p:sp>
        <p:nvSpPr>
          <p:cNvPr id="6" name="Marcador de pie de página 5">
            <a:extLst>
              <a:ext uri="{FF2B5EF4-FFF2-40B4-BE49-F238E27FC236}">
                <a16:creationId xmlns:a16="http://schemas.microsoft.com/office/drawing/2014/main" id="{189B1503-FEA8-AE42-A3F9-8B406AE3D36C}"/>
              </a:ext>
            </a:extLst>
          </p:cNvPr>
          <p:cNvSpPr>
            <a:spLocks noGrp="1"/>
          </p:cNvSpPr>
          <p:nvPr>
            <p:ph type="ftr" sz="quarter" idx="11"/>
          </p:nvPr>
        </p:nvSpPr>
        <p:spPr/>
        <p:txBody>
          <a:bodyPr/>
          <a:lstStyle>
            <a:lvl1pPr>
              <a:defRPr b="0" i="0">
                <a:latin typeface="Montserrat" pitchFamily="2" charset="77"/>
              </a:defRPr>
            </a:lvl1pPr>
          </a:lstStyle>
          <a:p>
            <a:endParaRPr lang="es-MX"/>
          </a:p>
        </p:txBody>
      </p:sp>
      <p:sp>
        <p:nvSpPr>
          <p:cNvPr id="7" name="Marcador de número de diapositiva 6">
            <a:extLst>
              <a:ext uri="{FF2B5EF4-FFF2-40B4-BE49-F238E27FC236}">
                <a16:creationId xmlns:a16="http://schemas.microsoft.com/office/drawing/2014/main" id="{B091CCD4-9468-2640-A697-0BC433441331}"/>
              </a:ext>
            </a:extLst>
          </p:cNvPr>
          <p:cNvSpPr>
            <a:spLocks noGrp="1"/>
          </p:cNvSpPr>
          <p:nvPr>
            <p:ph type="sldNum" sz="quarter" idx="12"/>
          </p:nvPr>
        </p:nvSpPr>
        <p:spPr/>
        <p:txBody>
          <a:bodyPr/>
          <a:lstStyle>
            <a:lvl1pPr>
              <a:defRPr b="0" i="0">
                <a:latin typeface="Montserrat" pitchFamily="2" charset="77"/>
              </a:defRPr>
            </a:lvl1pPr>
          </a:lstStyle>
          <a:p>
            <a:fld id="{C119739B-ACC7-1A4E-906B-A9546BA1AB75}" type="slidenum">
              <a:rPr lang="es-MX" smtClean="0"/>
              <a:pPr/>
              <a:t>‹Nº›</a:t>
            </a:fld>
            <a:endParaRPr lang="es-MX"/>
          </a:p>
        </p:txBody>
      </p:sp>
      <p:sp>
        <p:nvSpPr>
          <p:cNvPr id="12" name="Título 1">
            <a:extLst>
              <a:ext uri="{FF2B5EF4-FFF2-40B4-BE49-F238E27FC236}">
                <a16:creationId xmlns:a16="http://schemas.microsoft.com/office/drawing/2014/main" id="{29FCE891-2873-1849-A37C-A2CF6D30A712}"/>
              </a:ext>
            </a:extLst>
          </p:cNvPr>
          <p:cNvSpPr txBox="1">
            <a:spLocks/>
          </p:cNvSpPr>
          <p:nvPr userDrawn="1"/>
        </p:nvSpPr>
        <p:spPr>
          <a:xfrm>
            <a:off x="838200" y="1669777"/>
            <a:ext cx="10515600" cy="1325563"/>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400" b="0" i="0" kern="1200">
                <a:solidFill>
                  <a:srgbClr val="A42145"/>
                </a:solidFill>
                <a:latin typeface="Montserrat SemiBold" panose="00000700000000000000" pitchFamily="2" charset="0"/>
                <a:ea typeface="+mj-ea"/>
                <a:cs typeface="+mj-cs"/>
              </a:defRPr>
            </a:lvl1pPr>
          </a:lstStyle>
          <a:p>
            <a:endParaRPr lang="es-MX" sz="4400" dirty="0"/>
          </a:p>
        </p:txBody>
      </p:sp>
      <p:sp>
        <p:nvSpPr>
          <p:cNvPr id="16" name="Text Placeholder 15"/>
          <p:cNvSpPr>
            <a:spLocks noGrp="1"/>
          </p:cNvSpPr>
          <p:nvPr>
            <p:ph type="body" sz="quarter" idx="13" hasCustomPrompt="1"/>
          </p:nvPr>
        </p:nvSpPr>
        <p:spPr>
          <a:xfrm>
            <a:off x="370114" y="366714"/>
            <a:ext cx="4008847" cy="1303337"/>
          </a:xfrm>
          <a:prstGeom prst="rect">
            <a:avLst/>
          </a:prstGeom>
        </p:spPr>
        <p:txBody>
          <a:bodyPr>
            <a:normAutofit/>
          </a:bodyPr>
          <a:lstStyle>
            <a:lvl1pPr marL="0" indent="0">
              <a:buNone/>
              <a:defRPr sz="3200">
                <a:solidFill>
                  <a:srgbClr val="6E152E"/>
                </a:solidFill>
                <a:latin typeface="Montserrat SemiBold" panose="000007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2783656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ido con títul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Marcador de fecha 4">
            <a:extLst>
              <a:ext uri="{FF2B5EF4-FFF2-40B4-BE49-F238E27FC236}">
                <a16:creationId xmlns:a16="http://schemas.microsoft.com/office/drawing/2014/main" id="{2E5D9DB7-F1B2-3941-8B03-1576108DD803}"/>
              </a:ext>
            </a:extLst>
          </p:cNvPr>
          <p:cNvSpPr>
            <a:spLocks noGrp="1"/>
          </p:cNvSpPr>
          <p:nvPr>
            <p:ph type="dt" sz="half" idx="10"/>
          </p:nvPr>
        </p:nvSpPr>
        <p:spPr/>
        <p:txBody>
          <a:bodyPr/>
          <a:lstStyle/>
          <a:p>
            <a:fld id="{62B8DF0E-90BF-EC4E-8934-156187A1162F}" type="datetimeFigureOut">
              <a:rPr lang="es-MX" smtClean="0"/>
              <a:t>11/03/2024</a:t>
            </a:fld>
            <a:endParaRPr lang="es-MX"/>
          </a:p>
        </p:txBody>
      </p:sp>
      <p:sp>
        <p:nvSpPr>
          <p:cNvPr id="6" name="Marcador de pie de página 5">
            <a:extLst>
              <a:ext uri="{FF2B5EF4-FFF2-40B4-BE49-F238E27FC236}">
                <a16:creationId xmlns:a16="http://schemas.microsoft.com/office/drawing/2014/main" id="{6F695825-735B-B840-9E9D-D85D60F47FE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711505-64F3-3849-8F5B-1CE6842C2B00}"/>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9" name="Text Placeholder 9">
            <a:extLst>
              <a:ext uri="{FF2B5EF4-FFF2-40B4-BE49-F238E27FC236}">
                <a16:creationId xmlns:a16="http://schemas.microsoft.com/office/drawing/2014/main" id="{6102310E-A4CF-E948-B792-8AFA51838E3D}"/>
              </a:ext>
            </a:extLst>
          </p:cNvPr>
          <p:cNvSpPr>
            <a:spLocks noGrp="1"/>
          </p:cNvSpPr>
          <p:nvPr>
            <p:ph type="body" sz="quarter" idx="13" hasCustomPrompt="1"/>
          </p:nvPr>
        </p:nvSpPr>
        <p:spPr>
          <a:xfrm>
            <a:off x="1088397" y="3148034"/>
            <a:ext cx="10126721" cy="561931"/>
          </a:xfrm>
          <a:prstGeom prst="rect">
            <a:avLst/>
          </a:prstGeom>
        </p:spPr>
        <p:txBody>
          <a:bodyPr>
            <a:normAutofit/>
          </a:bodyPr>
          <a:lstStyle>
            <a:lvl1pPr marL="0" indent="0" algn="ctr">
              <a:buNone/>
              <a:defRPr sz="4000">
                <a:solidFill>
                  <a:srgbClr val="6E152E"/>
                </a:solidFill>
                <a:latin typeface="Montserrat SemiBold" panose="000007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3105193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ido con títul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Marcador de fecha 4">
            <a:extLst>
              <a:ext uri="{FF2B5EF4-FFF2-40B4-BE49-F238E27FC236}">
                <a16:creationId xmlns:a16="http://schemas.microsoft.com/office/drawing/2014/main" id="{2E5D9DB7-F1B2-3941-8B03-1576108DD803}"/>
              </a:ext>
            </a:extLst>
          </p:cNvPr>
          <p:cNvSpPr>
            <a:spLocks noGrp="1"/>
          </p:cNvSpPr>
          <p:nvPr>
            <p:ph type="dt" sz="half" idx="10"/>
          </p:nvPr>
        </p:nvSpPr>
        <p:spPr/>
        <p:txBody>
          <a:bodyPr/>
          <a:lstStyle/>
          <a:p>
            <a:fld id="{62B8DF0E-90BF-EC4E-8934-156187A1162F}" type="datetimeFigureOut">
              <a:rPr lang="es-MX" smtClean="0"/>
              <a:t>11/03/2024</a:t>
            </a:fld>
            <a:endParaRPr lang="es-MX"/>
          </a:p>
        </p:txBody>
      </p:sp>
      <p:sp>
        <p:nvSpPr>
          <p:cNvPr id="6" name="Marcador de pie de página 5">
            <a:extLst>
              <a:ext uri="{FF2B5EF4-FFF2-40B4-BE49-F238E27FC236}">
                <a16:creationId xmlns:a16="http://schemas.microsoft.com/office/drawing/2014/main" id="{6F695825-735B-B840-9E9D-D85D60F47FE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711505-64F3-3849-8F5B-1CE6842C2B00}"/>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9" name="Text Placeholder 9">
            <a:extLst>
              <a:ext uri="{FF2B5EF4-FFF2-40B4-BE49-F238E27FC236}">
                <a16:creationId xmlns:a16="http://schemas.microsoft.com/office/drawing/2014/main" id="{6102310E-A4CF-E948-B792-8AFA51838E3D}"/>
              </a:ext>
            </a:extLst>
          </p:cNvPr>
          <p:cNvSpPr>
            <a:spLocks noGrp="1"/>
          </p:cNvSpPr>
          <p:nvPr>
            <p:ph type="body" sz="quarter" idx="13" hasCustomPrompt="1"/>
          </p:nvPr>
        </p:nvSpPr>
        <p:spPr>
          <a:xfrm>
            <a:off x="1088397" y="3148034"/>
            <a:ext cx="10126721" cy="561931"/>
          </a:xfrm>
          <a:prstGeom prst="rect">
            <a:avLst/>
          </a:prstGeom>
        </p:spPr>
        <p:txBody>
          <a:bodyPr>
            <a:normAutofit/>
          </a:bodyPr>
          <a:lstStyle>
            <a:lvl1pPr marL="0" indent="0" algn="ctr">
              <a:buNone/>
              <a:defRPr sz="4000">
                <a:solidFill>
                  <a:srgbClr val="DEC9A2"/>
                </a:solidFill>
                <a:latin typeface="Montserrat SemiBold" panose="000007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3033497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87955F23-1D39-834E-A409-9AC17BD76844}"/>
              </a:ext>
            </a:extLst>
          </p:cNvPr>
          <p:cNvSpPr>
            <a:spLocks noGrp="1"/>
          </p:cNvSpPr>
          <p:nvPr>
            <p:ph type="dt" sz="half" idx="10"/>
          </p:nvPr>
        </p:nvSpPr>
        <p:spPr/>
        <p:txBody>
          <a:bodyPr/>
          <a:lstStyle/>
          <a:p>
            <a:fld id="{62B8DF0E-90BF-EC4E-8934-156187A1162F}" type="datetimeFigureOut">
              <a:rPr lang="es-MX" smtClean="0"/>
              <a:t>11/03/2024</a:t>
            </a:fld>
            <a:endParaRPr lang="es-MX"/>
          </a:p>
        </p:txBody>
      </p:sp>
      <p:sp>
        <p:nvSpPr>
          <p:cNvPr id="5" name="Marcador de pie de página 4">
            <a:extLst>
              <a:ext uri="{FF2B5EF4-FFF2-40B4-BE49-F238E27FC236}">
                <a16:creationId xmlns:a16="http://schemas.microsoft.com/office/drawing/2014/main" id="{BC415F7B-CE6E-6D4A-B5AB-BDDDCD956C2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AEF8AF7-5DF2-EB49-AC54-6BEB41FC7F07}"/>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12" name="Título 1">
            <a:extLst>
              <a:ext uri="{FF2B5EF4-FFF2-40B4-BE49-F238E27FC236}">
                <a16:creationId xmlns:a16="http://schemas.microsoft.com/office/drawing/2014/main" id="{D23CAB6B-7A5A-6B4E-A033-229957EF0369}"/>
              </a:ext>
            </a:extLst>
          </p:cNvPr>
          <p:cNvSpPr>
            <a:spLocks noGrp="1"/>
          </p:cNvSpPr>
          <p:nvPr>
            <p:ph type="title" hasCustomPrompt="1"/>
          </p:nvPr>
        </p:nvSpPr>
        <p:spPr>
          <a:xfrm>
            <a:off x="363220" y="1964531"/>
            <a:ext cx="11465560" cy="1325563"/>
          </a:xfrm>
          <a:prstGeom prst="rect">
            <a:avLst/>
          </a:prstGeom>
          <a:noFill/>
        </p:spPr>
        <p:txBody>
          <a:bodyPr/>
          <a:lstStyle>
            <a:lvl1pPr algn="ctr">
              <a:defRPr b="0" i="0">
                <a:solidFill>
                  <a:srgbClr val="6E152E"/>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13" name="Marcador de contenido 2">
            <a:extLst>
              <a:ext uri="{FF2B5EF4-FFF2-40B4-BE49-F238E27FC236}">
                <a16:creationId xmlns:a16="http://schemas.microsoft.com/office/drawing/2014/main" id="{C92E3075-A055-6542-91AB-F62814FD3EF7}"/>
              </a:ext>
            </a:extLst>
          </p:cNvPr>
          <p:cNvSpPr>
            <a:spLocks noGrp="1"/>
          </p:cNvSpPr>
          <p:nvPr>
            <p:ph idx="1" hasCustomPrompt="1"/>
          </p:nvPr>
        </p:nvSpPr>
        <p:spPr>
          <a:xfrm>
            <a:off x="363220" y="3429001"/>
            <a:ext cx="11465560" cy="1137921"/>
          </a:xfrm>
          <a:prstGeom prst="rect">
            <a:avLst/>
          </a:prstGeom>
        </p:spPr>
        <p:txBody>
          <a:bodyPr>
            <a:normAutofit/>
          </a:bodyPr>
          <a:lstStyle>
            <a:lvl1pPr marL="0" indent="0" algn="ctr">
              <a:buNone/>
              <a:defRPr sz="2400" b="0" i="0">
                <a:solidFill>
                  <a:srgbClr val="BC945A"/>
                </a:solidFill>
                <a:latin typeface="Montserrat SemiBold" panose="00000700000000000000" pitchFamily="2" charset="0"/>
              </a:defRPr>
            </a:lvl1pPr>
          </a:lstStyle>
          <a:p>
            <a:r>
              <a:rPr lang="es-ES" dirty="0"/>
              <a:t>LOREM IPSUM</a:t>
            </a:r>
          </a:p>
        </p:txBody>
      </p:sp>
    </p:spTree>
    <p:extLst>
      <p:ext uri="{BB962C8B-B14F-4D97-AF65-F5344CB8AC3E}">
        <p14:creationId xmlns:p14="http://schemas.microsoft.com/office/powerpoint/2010/main" val="2877643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Encabezado de secció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5DCD591-614A-7548-8788-7FD7534F105A}"/>
              </a:ext>
            </a:extLst>
          </p:cNvPr>
          <p:cNvSpPr>
            <a:spLocks noGrp="1"/>
          </p:cNvSpPr>
          <p:nvPr>
            <p:ph type="title" hasCustomPrompt="1"/>
          </p:nvPr>
        </p:nvSpPr>
        <p:spPr>
          <a:xfrm>
            <a:off x="5496560" y="996581"/>
            <a:ext cx="5720080" cy="2852737"/>
          </a:xfrm>
          <a:prstGeom prst="rect">
            <a:avLst/>
          </a:prstGeom>
        </p:spPr>
        <p:txBody>
          <a:bodyPr anchor="b">
            <a:noAutofit/>
          </a:bodyPr>
          <a:lstStyle>
            <a:lvl1pPr>
              <a:defRPr sz="4400" b="1" i="0">
                <a:solidFill>
                  <a:srgbClr val="6E152E"/>
                </a:solidFill>
                <a:latin typeface="Montserrat SemiBold" pitchFamily="2" charset="77"/>
              </a:defRPr>
            </a:lvl1pPr>
          </a:lstStyle>
          <a:p>
            <a:r>
              <a:rPr lang="es-ES" dirty="0"/>
              <a:t>HAGA CLIC PARA MODIFICAR EL ESTILO DE TÍTULO DEL PATRÓN</a:t>
            </a:r>
            <a:endParaRPr lang="es-MX" dirty="0"/>
          </a:p>
        </p:txBody>
      </p:sp>
      <p:sp>
        <p:nvSpPr>
          <p:cNvPr id="9" name="Marcador de fecha 3">
            <a:extLst>
              <a:ext uri="{FF2B5EF4-FFF2-40B4-BE49-F238E27FC236}">
                <a16:creationId xmlns:a16="http://schemas.microsoft.com/office/drawing/2014/main" id="{33049571-67D9-7C4A-95BE-A7944144561A}"/>
              </a:ext>
            </a:extLst>
          </p:cNvPr>
          <p:cNvSpPr>
            <a:spLocks noGrp="1"/>
          </p:cNvSpPr>
          <p:nvPr>
            <p:ph type="dt" sz="half" idx="10"/>
          </p:nvPr>
        </p:nvSpPr>
        <p:spPr>
          <a:xfrm>
            <a:off x="838200" y="6356351"/>
            <a:ext cx="2743200" cy="365125"/>
          </a:xfrm>
        </p:spPr>
        <p:txBody>
          <a:bodyPr/>
          <a:lstStyle/>
          <a:p>
            <a:fld id="{62B8DF0E-90BF-EC4E-8934-156187A1162F}" type="datetimeFigureOut">
              <a:rPr lang="es-MX" smtClean="0"/>
              <a:t>11/03/2024</a:t>
            </a:fld>
            <a:endParaRPr lang="es-MX"/>
          </a:p>
        </p:txBody>
      </p:sp>
      <p:sp>
        <p:nvSpPr>
          <p:cNvPr id="10" name="Marcador de pie de página 4">
            <a:extLst>
              <a:ext uri="{FF2B5EF4-FFF2-40B4-BE49-F238E27FC236}">
                <a16:creationId xmlns:a16="http://schemas.microsoft.com/office/drawing/2014/main" id="{4666AA57-9D0D-3640-9528-8B3DEDC6C971}"/>
              </a:ext>
            </a:extLst>
          </p:cNvPr>
          <p:cNvSpPr>
            <a:spLocks noGrp="1"/>
          </p:cNvSpPr>
          <p:nvPr>
            <p:ph type="ftr" sz="quarter" idx="11"/>
          </p:nvPr>
        </p:nvSpPr>
        <p:spPr>
          <a:xfrm>
            <a:off x="4038600" y="6356351"/>
            <a:ext cx="4114800" cy="365125"/>
          </a:xfrm>
        </p:spPr>
        <p:txBody>
          <a:bodyPr/>
          <a:lstStyle/>
          <a:p>
            <a:endParaRPr lang="es-MX"/>
          </a:p>
        </p:txBody>
      </p:sp>
      <p:sp>
        <p:nvSpPr>
          <p:cNvPr id="11" name="Marcador de número de diapositiva 5">
            <a:extLst>
              <a:ext uri="{FF2B5EF4-FFF2-40B4-BE49-F238E27FC236}">
                <a16:creationId xmlns:a16="http://schemas.microsoft.com/office/drawing/2014/main" id="{BFB13A88-D95D-D640-A28D-F449DDA4C908}"/>
              </a:ext>
            </a:extLst>
          </p:cNvPr>
          <p:cNvSpPr>
            <a:spLocks noGrp="1"/>
          </p:cNvSpPr>
          <p:nvPr>
            <p:ph type="sldNum" sz="quarter" idx="12"/>
          </p:nvPr>
        </p:nvSpPr>
        <p:spPr>
          <a:xfrm>
            <a:off x="8610600" y="6356351"/>
            <a:ext cx="2743200" cy="365125"/>
          </a:xfrm>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4038974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eño personalizad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D4A1ADC4-8F9E-7348-816F-C00C9B82A7D0}"/>
              </a:ext>
            </a:extLst>
          </p:cNvPr>
          <p:cNvSpPr>
            <a:spLocks noGrp="1"/>
          </p:cNvSpPr>
          <p:nvPr>
            <p:ph type="dt" sz="half" idx="10"/>
          </p:nvPr>
        </p:nvSpPr>
        <p:spPr/>
        <p:txBody>
          <a:bodyPr/>
          <a:lstStyle/>
          <a:p>
            <a:fld id="{62B8DF0E-90BF-EC4E-8934-156187A1162F}" type="datetimeFigureOut">
              <a:rPr lang="es-MX" smtClean="0"/>
              <a:t>11/03/2024</a:t>
            </a:fld>
            <a:endParaRPr lang="es-MX"/>
          </a:p>
        </p:txBody>
      </p:sp>
      <p:sp>
        <p:nvSpPr>
          <p:cNvPr id="4" name="Marcador de pie de página 3">
            <a:extLst>
              <a:ext uri="{FF2B5EF4-FFF2-40B4-BE49-F238E27FC236}">
                <a16:creationId xmlns:a16="http://schemas.microsoft.com/office/drawing/2014/main" id="{8CB84907-060D-AF46-94EB-77E9E6992FD3}"/>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BBA9FE25-529C-C643-8C50-F8F91B5ABAA5}"/>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6" name="Título 1">
            <a:extLst>
              <a:ext uri="{FF2B5EF4-FFF2-40B4-BE49-F238E27FC236}">
                <a16:creationId xmlns:a16="http://schemas.microsoft.com/office/drawing/2014/main" id="{4F2DB6AC-9A7C-414E-AFE4-4F5933719B80}"/>
              </a:ext>
            </a:extLst>
          </p:cNvPr>
          <p:cNvSpPr>
            <a:spLocks noGrp="1"/>
          </p:cNvSpPr>
          <p:nvPr>
            <p:ph type="title" hasCustomPrompt="1"/>
          </p:nvPr>
        </p:nvSpPr>
        <p:spPr>
          <a:xfrm>
            <a:off x="381000" y="562928"/>
            <a:ext cx="11424920" cy="1060859"/>
          </a:xfrm>
          <a:prstGeom prst="rect">
            <a:avLst/>
          </a:prstGeom>
          <a:noFill/>
        </p:spPr>
        <p:txBody>
          <a:bodyPr/>
          <a:lstStyle>
            <a:lvl1pPr algn="l">
              <a:defRPr sz="4000" b="0" i="0">
                <a:solidFill>
                  <a:srgbClr val="6E152E"/>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7" name="Marcador de contenido 2">
            <a:extLst>
              <a:ext uri="{FF2B5EF4-FFF2-40B4-BE49-F238E27FC236}">
                <a16:creationId xmlns:a16="http://schemas.microsoft.com/office/drawing/2014/main" id="{2DC9B4D7-BCB7-EC4E-BF24-EDB3A3819008}"/>
              </a:ext>
            </a:extLst>
          </p:cNvPr>
          <p:cNvSpPr>
            <a:spLocks noGrp="1"/>
          </p:cNvSpPr>
          <p:nvPr>
            <p:ph idx="1" hasCustomPrompt="1"/>
          </p:nvPr>
        </p:nvSpPr>
        <p:spPr>
          <a:xfrm>
            <a:off x="381002" y="1865811"/>
            <a:ext cx="5532119" cy="410432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
        <p:nvSpPr>
          <p:cNvPr id="8" name="Marcador de contenido 2">
            <a:extLst>
              <a:ext uri="{FF2B5EF4-FFF2-40B4-BE49-F238E27FC236}">
                <a16:creationId xmlns:a16="http://schemas.microsoft.com/office/drawing/2014/main" id="{71A72765-293D-3444-BD4D-E3F78760BD64}"/>
              </a:ext>
            </a:extLst>
          </p:cNvPr>
          <p:cNvSpPr>
            <a:spLocks noGrp="1"/>
          </p:cNvSpPr>
          <p:nvPr>
            <p:ph idx="13" hasCustomPrompt="1"/>
          </p:nvPr>
        </p:nvSpPr>
        <p:spPr>
          <a:xfrm>
            <a:off x="6233160" y="1865811"/>
            <a:ext cx="5572760" cy="410432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Tree>
    <p:extLst>
      <p:ext uri="{BB962C8B-B14F-4D97-AF65-F5344CB8AC3E}">
        <p14:creationId xmlns:p14="http://schemas.microsoft.com/office/powerpoint/2010/main" val="5784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CE891-2873-1849-A37C-A2CF6D30A712}"/>
              </a:ext>
            </a:extLst>
          </p:cNvPr>
          <p:cNvSpPr>
            <a:spLocks noGrp="1"/>
          </p:cNvSpPr>
          <p:nvPr>
            <p:ph type="title" hasCustomPrompt="1"/>
          </p:nvPr>
        </p:nvSpPr>
        <p:spPr>
          <a:xfrm>
            <a:off x="381000" y="562928"/>
            <a:ext cx="11424920" cy="1325563"/>
          </a:xfrm>
          <a:prstGeom prst="rect">
            <a:avLst/>
          </a:prstGeom>
          <a:noFill/>
        </p:spPr>
        <p:txBody>
          <a:bodyPr/>
          <a:lstStyle>
            <a:lvl1pPr algn="l">
              <a:defRPr sz="4000" b="0" i="0">
                <a:solidFill>
                  <a:srgbClr val="6E152E"/>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3" name="Marcador de contenido 2">
            <a:extLst>
              <a:ext uri="{FF2B5EF4-FFF2-40B4-BE49-F238E27FC236}">
                <a16:creationId xmlns:a16="http://schemas.microsoft.com/office/drawing/2014/main" id="{2FA68CFE-9BDE-AC4E-8BE5-D2C5E6BBFBD0}"/>
              </a:ext>
            </a:extLst>
          </p:cNvPr>
          <p:cNvSpPr>
            <a:spLocks noGrp="1"/>
          </p:cNvSpPr>
          <p:nvPr>
            <p:ph idx="1" hasCustomPrompt="1"/>
          </p:nvPr>
        </p:nvSpPr>
        <p:spPr>
          <a:xfrm>
            <a:off x="381002" y="2072640"/>
            <a:ext cx="5532119" cy="410432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
        <p:nvSpPr>
          <p:cNvPr id="4" name="Marcador de fecha 3">
            <a:extLst>
              <a:ext uri="{FF2B5EF4-FFF2-40B4-BE49-F238E27FC236}">
                <a16:creationId xmlns:a16="http://schemas.microsoft.com/office/drawing/2014/main" id="{10925D57-13C7-9F4C-8624-F76047773ED5}"/>
              </a:ext>
            </a:extLst>
          </p:cNvPr>
          <p:cNvSpPr>
            <a:spLocks noGrp="1"/>
          </p:cNvSpPr>
          <p:nvPr>
            <p:ph type="dt" sz="half" idx="10"/>
          </p:nvPr>
        </p:nvSpPr>
        <p:spPr/>
        <p:txBody>
          <a:bodyPr/>
          <a:lstStyle/>
          <a:p>
            <a:fld id="{62B8DF0E-90BF-EC4E-8934-156187A1162F}" type="datetimeFigureOut">
              <a:rPr lang="es-MX" smtClean="0"/>
              <a:t>11/03/2024</a:t>
            </a:fld>
            <a:endParaRPr lang="es-MX"/>
          </a:p>
        </p:txBody>
      </p:sp>
      <p:sp>
        <p:nvSpPr>
          <p:cNvPr id="5" name="Marcador de pie de página 4">
            <a:extLst>
              <a:ext uri="{FF2B5EF4-FFF2-40B4-BE49-F238E27FC236}">
                <a16:creationId xmlns:a16="http://schemas.microsoft.com/office/drawing/2014/main" id="{D234E0C4-F0C1-0847-AC2A-7AC9F10BD5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57F4766-DB6B-3D42-A920-905F1728E9C3}"/>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7" name="Marcador de contenido 2">
            <a:extLst>
              <a:ext uri="{FF2B5EF4-FFF2-40B4-BE49-F238E27FC236}">
                <a16:creationId xmlns:a16="http://schemas.microsoft.com/office/drawing/2014/main" id="{34669C8D-E6AE-DD4A-AC37-D27A5118864B}"/>
              </a:ext>
            </a:extLst>
          </p:cNvPr>
          <p:cNvSpPr>
            <a:spLocks noGrp="1"/>
          </p:cNvSpPr>
          <p:nvPr>
            <p:ph idx="13" hasCustomPrompt="1"/>
          </p:nvPr>
        </p:nvSpPr>
        <p:spPr>
          <a:xfrm>
            <a:off x="6233160" y="2072640"/>
            <a:ext cx="5572760" cy="410432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Tree>
    <p:extLst>
      <p:ext uri="{BB962C8B-B14F-4D97-AF65-F5344CB8AC3E}">
        <p14:creationId xmlns:p14="http://schemas.microsoft.com/office/powerpoint/2010/main" val="2674647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ítulo y objeto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CE891-2873-1849-A37C-A2CF6D30A712}"/>
              </a:ext>
            </a:extLst>
          </p:cNvPr>
          <p:cNvSpPr>
            <a:spLocks noGrp="1"/>
          </p:cNvSpPr>
          <p:nvPr>
            <p:ph type="title" hasCustomPrompt="1"/>
          </p:nvPr>
        </p:nvSpPr>
        <p:spPr>
          <a:xfrm>
            <a:off x="398780" y="568860"/>
            <a:ext cx="4155440" cy="1325563"/>
          </a:xfrm>
          <a:prstGeom prst="rect">
            <a:avLst/>
          </a:prstGeom>
          <a:noFill/>
        </p:spPr>
        <p:txBody>
          <a:bodyPr>
            <a:normAutofit/>
          </a:bodyPr>
          <a:lstStyle>
            <a:lvl1pPr algn="l">
              <a:defRPr sz="4000" b="0" i="0">
                <a:solidFill>
                  <a:srgbClr val="6E152E"/>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3" name="Marcador de contenido 2">
            <a:extLst>
              <a:ext uri="{FF2B5EF4-FFF2-40B4-BE49-F238E27FC236}">
                <a16:creationId xmlns:a16="http://schemas.microsoft.com/office/drawing/2014/main" id="{2FA68CFE-9BDE-AC4E-8BE5-D2C5E6BBFBD0}"/>
              </a:ext>
            </a:extLst>
          </p:cNvPr>
          <p:cNvSpPr>
            <a:spLocks noGrp="1"/>
          </p:cNvSpPr>
          <p:nvPr>
            <p:ph idx="1" hasCustomPrompt="1"/>
          </p:nvPr>
        </p:nvSpPr>
        <p:spPr>
          <a:xfrm>
            <a:off x="5029200" y="1825625"/>
            <a:ext cx="6324600" cy="4351339"/>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
        <p:nvSpPr>
          <p:cNvPr id="4" name="Marcador de fecha 3">
            <a:extLst>
              <a:ext uri="{FF2B5EF4-FFF2-40B4-BE49-F238E27FC236}">
                <a16:creationId xmlns:a16="http://schemas.microsoft.com/office/drawing/2014/main" id="{10925D57-13C7-9F4C-8624-F76047773ED5}"/>
              </a:ext>
            </a:extLst>
          </p:cNvPr>
          <p:cNvSpPr>
            <a:spLocks noGrp="1"/>
          </p:cNvSpPr>
          <p:nvPr>
            <p:ph type="dt" sz="half" idx="10"/>
          </p:nvPr>
        </p:nvSpPr>
        <p:spPr/>
        <p:txBody>
          <a:bodyPr/>
          <a:lstStyle/>
          <a:p>
            <a:fld id="{62B8DF0E-90BF-EC4E-8934-156187A1162F}" type="datetimeFigureOut">
              <a:rPr lang="es-MX" smtClean="0"/>
              <a:t>11/03/2024</a:t>
            </a:fld>
            <a:endParaRPr lang="es-MX"/>
          </a:p>
        </p:txBody>
      </p:sp>
      <p:sp>
        <p:nvSpPr>
          <p:cNvPr id="5" name="Marcador de pie de página 4">
            <a:extLst>
              <a:ext uri="{FF2B5EF4-FFF2-40B4-BE49-F238E27FC236}">
                <a16:creationId xmlns:a16="http://schemas.microsoft.com/office/drawing/2014/main" id="{D234E0C4-F0C1-0847-AC2A-7AC9F10BD5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57F4766-DB6B-3D42-A920-905F1728E9C3}"/>
              </a:ext>
            </a:extLst>
          </p:cNvPr>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406536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ítulo y objeto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CE891-2873-1849-A37C-A2CF6D30A712}"/>
              </a:ext>
            </a:extLst>
          </p:cNvPr>
          <p:cNvSpPr>
            <a:spLocks noGrp="1"/>
          </p:cNvSpPr>
          <p:nvPr>
            <p:ph type="title" hasCustomPrompt="1"/>
          </p:nvPr>
        </p:nvSpPr>
        <p:spPr>
          <a:xfrm>
            <a:off x="426720" y="555683"/>
            <a:ext cx="4114800" cy="1029144"/>
          </a:xfrm>
          <a:prstGeom prst="rect">
            <a:avLst/>
          </a:prstGeom>
          <a:noFill/>
        </p:spPr>
        <p:txBody>
          <a:bodyPr>
            <a:noAutofit/>
          </a:bodyPr>
          <a:lstStyle>
            <a:lvl1pPr algn="l">
              <a:defRPr sz="4000" b="0" i="0">
                <a:solidFill>
                  <a:srgbClr val="6E152E"/>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3" name="Marcador de contenido 2">
            <a:extLst>
              <a:ext uri="{FF2B5EF4-FFF2-40B4-BE49-F238E27FC236}">
                <a16:creationId xmlns:a16="http://schemas.microsoft.com/office/drawing/2014/main" id="{2FA68CFE-9BDE-AC4E-8BE5-D2C5E6BBFBD0}"/>
              </a:ext>
            </a:extLst>
          </p:cNvPr>
          <p:cNvSpPr>
            <a:spLocks noGrp="1"/>
          </p:cNvSpPr>
          <p:nvPr>
            <p:ph idx="1" hasCustomPrompt="1"/>
          </p:nvPr>
        </p:nvSpPr>
        <p:spPr>
          <a:xfrm>
            <a:off x="4988560" y="1825625"/>
            <a:ext cx="6365240" cy="4351339"/>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
        <p:nvSpPr>
          <p:cNvPr id="4" name="Marcador de fecha 3">
            <a:extLst>
              <a:ext uri="{FF2B5EF4-FFF2-40B4-BE49-F238E27FC236}">
                <a16:creationId xmlns:a16="http://schemas.microsoft.com/office/drawing/2014/main" id="{10925D57-13C7-9F4C-8624-F76047773ED5}"/>
              </a:ext>
            </a:extLst>
          </p:cNvPr>
          <p:cNvSpPr>
            <a:spLocks noGrp="1"/>
          </p:cNvSpPr>
          <p:nvPr>
            <p:ph type="dt" sz="half" idx="10"/>
          </p:nvPr>
        </p:nvSpPr>
        <p:spPr/>
        <p:txBody>
          <a:bodyPr/>
          <a:lstStyle/>
          <a:p>
            <a:fld id="{62B8DF0E-90BF-EC4E-8934-156187A1162F}" type="datetimeFigureOut">
              <a:rPr lang="es-MX" smtClean="0"/>
              <a:t>11/03/2024</a:t>
            </a:fld>
            <a:endParaRPr lang="es-MX"/>
          </a:p>
        </p:txBody>
      </p:sp>
      <p:sp>
        <p:nvSpPr>
          <p:cNvPr id="5" name="Marcador de pie de página 4">
            <a:extLst>
              <a:ext uri="{FF2B5EF4-FFF2-40B4-BE49-F238E27FC236}">
                <a16:creationId xmlns:a16="http://schemas.microsoft.com/office/drawing/2014/main" id="{D234E0C4-F0C1-0847-AC2A-7AC9F10BD5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57F4766-DB6B-3D42-A920-905F1728E9C3}"/>
              </a:ext>
            </a:extLst>
          </p:cNvPr>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2338441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ítulo y objeto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CE891-2873-1849-A37C-A2CF6D30A712}"/>
              </a:ext>
            </a:extLst>
          </p:cNvPr>
          <p:cNvSpPr>
            <a:spLocks noGrp="1"/>
          </p:cNvSpPr>
          <p:nvPr>
            <p:ph type="title" hasCustomPrompt="1"/>
          </p:nvPr>
        </p:nvSpPr>
        <p:spPr>
          <a:xfrm>
            <a:off x="274318" y="578803"/>
            <a:ext cx="4036423" cy="1260475"/>
          </a:xfrm>
          <a:prstGeom prst="rect">
            <a:avLst/>
          </a:prstGeom>
          <a:noFill/>
        </p:spPr>
        <p:txBody>
          <a:bodyPr>
            <a:normAutofit/>
          </a:bodyPr>
          <a:lstStyle>
            <a:lvl1pPr algn="l">
              <a:defRPr sz="3900" b="0" i="0">
                <a:solidFill>
                  <a:srgbClr val="6E152E"/>
                </a:solidFill>
                <a:latin typeface="Montserrat SemiBold" panose="00000700000000000000" pitchFamily="2" charset="0"/>
              </a:defRPr>
            </a:lvl1pPr>
          </a:lstStyle>
          <a:p>
            <a:r>
              <a:rPr lang="es-ES" dirty="0"/>
              <a:t>LOREM IPSUM</a:t>
            </a:r>
            <a:endParaRPr lang="es-MX" dirty="0"/>
          </a:p>
        </p:txBody>
      </p:sp>
      <p:sp>
        <p:nvSpPr>
          <p:cNvPr id="3" name="Marcador de contenido 2">
            <a:extLst>
              <a:ext uri="{FF2B5EF4-FFF2-40B4-BE49-F238E27FC236}">
                <a16:creationId xmlns:a16="http://schemas.microsoft.com/office/drawing/2014/main" id="{2FA68CFE-9BDE-AC4E-8BE5-D2C5E6BBFBD0}"/>
              </a:ext>
            </a:extLst>
          </p:cNvPr>
          <p:cNvSpPr>
            <a:spLocks noGrp="1"/>
          </p:cNvSpPr>
          <p:nvPr>
            <p:ph idx="1" hasCustomPrompt="1"/>
          </p:nvPr>
        </p:nvSpPr>
        <p:spPr>
          <a:xfrm>
            <a:off x="4785360" y="1209041"/>
            <a:ext cx="6568440" cy="496792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
        <p:nvSpPr>
          <p:cNvPr id="4" name="Marcador de fecha 3">
            <a:extLst>
              <a:ext uri="{FF2B5EF4-FFF2-40B4-BE49-F238E27FC236}">
                <a16:creationId xmlns:a16="http://schemas.microsoft.com/office/drawing/2014/main" id="{10925D57-13C7-9F4C-8624-F76047773ED5}"/>
              </a:ext>
            </a:extLst>
          </p:cNvPr>
          <p:cNvSpPr>
            <a:spLocks noGrp="1"/>
          </p:cNvSpPr>
          <p:nvPr>
            <p:ph type="dt" sz="half" idx="10"/>
          </p:nvPr>
        </p:nvSpPr>
        <p:spPr/>
        <p:txBody>
          <a:bodyPr/>
          <a:lstStyle/>
          <a:p>
            <a:fld id="{62B8DF0E-90BF-EC4E-8934-156187A1162F}" type="datetimeFigureOut">
              <a:rPr lang="es-MX" smtClean="0"/>
              <a:t>11/03/2024</a:t>
            </a:fld>
            <a:endParaRPr lang="es-MX"/>
          </a:p>
        </p:txBody>
      </p:sp>
      <p:sp>
        <p:nvSpPr>
          <p:cNvPr id="5" name="Marcador de pie de página 4">
            <a:extLst>
              <a:ext uri="{FF2B5EF4-FFF2-40B4-BE49-F238E27FC236}">
                <a16:creationId xmlns:a16="http://schemas.microsoft.com/office/drawing/2014/main" id="{D234E0C4-F0C1-0847-AC2A-7AC9F10BD5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57F4766-DB6B-3D42-A920-905F1728E9C3}"/>
              </a:ext>
            </a:extLst>
          </p:cNvPr>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3438024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ncabezado de secció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5DCD591-614A-7548-8788-7FD7534F105A}"/>
              </a:ext>
            </a:extLst>
          </p:cNvPr>
          <p:cNvSpPr>
            <a:spLocks noGrp="1"/>
          </p:cNvSpPr>
          <p:nvPr>
            <p:ph type="title" hasCustomPrompt="1"/>
          </p:nvPr>
        </p:nvSpPr>
        <p:spPr>
          <a:xfrm>
            <a:off x="831850" y="784707"/>
            <a:ext cx="10521951" cy="1806095"/>
          </a:xfrm>
          <a:prstGeom prst="rect">
            <a:avLst/>
          </a:prstGeom>
        </p:spPr>
        <p:txBody>
          <a:bodyPr anchor="b">
            <a:normAutofit/>
          </a:bodyPr>
          <a:lstStyle>
            <a:lvl1pPr algn="ctr">
              <a:defRPr sz="4400" b="1" i="0">
                <a:solidFill>
                  <a:srgbClr val="6E152E"/>
                </a:solidFill>
                <a:latin typeface="Montserrat SemiBold" pitchFamily="2" charset="77"/>
              </a:defRPr>
            </a:lvl1pPr>
          </a:lstStyle>
          <a:p>
            <a:r>
              <a:rPr lang="es-ES" dirty="0"/>
              <a:t>HAGA CLIC PARA MODIFICAR EL ESTILO DE TÍTULO DEL PATRÓN</a:t>
            </a:r>
            <a:endParaRPr lang="es-MX" dirty="0"/>
          </a:p>
        </p:txBody>
      </p:sp>
      <p:sp>
        <p:nvSpPr>
          <p:cNvPr id="8" name="Marcador de texto 2">
            <a:extLst>
              <a:ext uri="{FF2B5EF4-FFF2-40B4-BE49-F238E27FC236}">
                <a16:creationId xmlns:a16="http://schemas.microsoft.com/office/drawing/2014/main" id="{3A54153E-355E-3C40-B508-5337B24D63B2}"/>
              </a:ext>
            </a:extLst>
          </p:cNvPr>
          <p:cNvSpPr>
            <a:spLocks noGrp="1"/>
          </p:cNvSpPr>
          <p:nvPr>
            <p:ph type="body" idx="1"/>
          </p:nvPr>
        </p:nvSpPr>
        <p:spPr>
          <a:xfrm>
            <a:off x="831851" y="2956561"/>
            <a:ext cx="10515600" cy="2208059"/>
          </a:xfrm>
          <a:prstGeom prst="rect">
            <a:avLst/>
          </a:prstGeom>
        </p:spPr>
        <p:txBody>
          <a:bodyPr/>
          <a:lstStyle>
            <a:lvl1pPr marL="0" indent="0">
              <a:buNone/>
              <a:defRPr sz="2400" b="0" i="0">
                <a:solidFill>
                  <a:schemeClr val="tx1">
                    <a:tint val="75000"/>
                  </a:schemeClr>
                </a:solidFill>
                <a:latin typeface="Montserrat" pitchFamily="2"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s-ES" dirty="0"/>
              <a:t>Editar los estilos de texto del patrón
Segundo nivel
Tercer nivel
Cuarto nivel
Quinto nivel</a:t>
            </a:r>
            <a:endParaRPr lang="es-MX" dirty="0"/>
          </a:p>
        </p:txBody>
      </p:sp>
      <p:sp>
        <p:nvSpPr>
          <p:cNvPr id="9" name="Marcador de fecha 3">
            <a:extLst>
              <a:ext uri="{FF2B5EF4-FFF2-40B4-BE49-F238E27FC236}">
                <a16:creationId xmlns:a16="http://schemas.microsoft.com/office/drawing/2014/main" id="{33049571-67D9-7C4A-95BE-A7944144561A}"/>
              </a:ext>
            </a:extLst>
          </p:cNvPr>
          <p:cNvSpPr>
            <a:spLocks noGrp="1"/>
          </p:cNvSpPr>
          <p:nvPr>
            <p:ph type="dt" sz="half" idx="10"/>
          </p:nvPr>
        </p:nvSpPr>
        <p:spPr>
          <a:xfrm>
            <a:off x="838200" y="6356351"/>
            <a:ext cx="2743200" cy="365125"/>
          </a:xfrm>
        </p:spPr>
        <p:txBody>
          <a:bodyPr/>
          <a:lstStyle/>
          <a:p>
            <a:fld id="{62B8DF0E-90BF-EC4E-8934-156187A1162F}" type="datetimeFigureOut">
              <a:rPr lang="es-MX" smtClean="0"/>
              <a:t>11/03/2024</a:t>
            </a:fld>
            <a:endParaRPr lang="es-MX"/>
          </a:p>
        </p:txBody>
      </p:sp>
      <p:sp>
        <p:nvSpPr>
          <p:cNvPr id="10" name="Marcador de pie de página 4">
            <a:extLst>
              <a:ext uri="{FF2B5EF4-FFF2-40B4-BE49-F238E27FC236}">
                <a16:creationId xmlns:a16="http://schemas.microsoft.com/office/drawing/2014/main" id="{4666AA57-9D0D-3640-9528-8B3DEDC6C971}"/>
              </a:ext>
            </a:extLst>
          </p:cNvPr>
          <p:cNvSpPr>
            <a:spLocks noGrp="1"/>
          </p:cNvSpPr>
          <p:nvPr>
            <p:ph type="ftr" sz="quarter" idx="11"/>
          </p:nvPr>
        </p:nvSpPr>
        <p:spPr>
          <a:xfrm>
            <a:off x="4038600" y="6356351"/>
            <a:ext cx="4114800" cy="365125"/>
          </a:xfrm>
        </p:spPr>
        <p:txBody>
          <a:bodyPr/>
          <a:lstStyle/>
          <a:p>
            <a:endParaRPr lang="es-MX"/>
          </a:p>
        </p:txBody>
      </p:sp>
      <p:sp>
        <p:nvSpPr>
          <p:cNvPr id="11" name="Marcador de número de diapositiva 5">
            <a:extLst>
              <a:ext uri="{FF2B5EF4-FFF2-40B4-BE49-F238E27FC236}">
                <a16:creationId xmlns:a16="http://schemas.microsoft.com/office/drawing/2014/main" id="{BFB13A88-D95D-D640-A28D-F449DDA4C908}"/>
              </a:ext>
            </a:extLst>
          </p:cNvPr>
          <p:cNvSpPr>
            <a:spLocks noGrp="1"/>
          </p:cNvSpPr>
          <p:nvPr>
            <p:ph type="sldNum" sz="quarter" idx="12"/>
          </p:nvPr>
        </p:nvSpPr>
        <p:spPr>
          <a:xfrm>
            <a:off x="8610600" y="6356351"/>
            <a:ext cx="2743200" cy="365125"/>
          </a:xfrm>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2733086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1A6CB96C-1C06-3B44-8615-D726F4477E8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8DF0E-90BF-EC4E-8934-156187A1162F}" type="datetimeFigureOut">
              <a:rPr lang="es-MX" smtClean="0"/>
              <a:t>11/03/2024</a:t>
            </a:fld>
            <a:endParaRPr lang="es-MX"/>
          </a:p>
        </p:txBody>
      </p:sp>
      <p:sp>
        <p:nvSpPr>
          <p:cNvPr id="5" name="Marcador de pie de página 4">
            <a:extLst>
              <a:ext uri="{FF2B5EF4-FFF2-40B4-BE49-F238E27FC236}">
                <a16:creationId xmlns:a16="http://schemas.microsoft.com/office/drawing/2014/main" id="{113D1A4B-ADA7-7043-82FA-F7032EB1772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6802CF53-648D-B74F-A473-B4CC8BB23A51}"/>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9739B-ACC7-1A4E-906B-A9546BA1AB75}" type="slidenum">
              <a:rPr lang="es-MX" smtClean="0"/>
              <a:t>‹Nº›</a:t>
            </a:fld>
            <a:endParaRPr lang="es-MX"/>
          </a:p>
        </p:txBody>
      </p:sp>
    </p:spTree>
    <p:extLst>
      <p:ext uri="{BB962C8B-B14F-4D97-AF65-F5344CB8AC3E}">
        <p14:creationId xmlns:p14="http://schemas.microsoft.com/office/powerpoint/2010/main" val="1828472170"/>
      </p:ext>
    </p:extLst>
  </p:cSld>
  <p:clrMap bg1="lt1" tx1="dk1" bg2="lt2" tx2="dk2" accent1="accent1" accent2="accent2" accent3="accent3" accent4="accent4" accent5="accent5" accent6="accent6" hlink="hlink" folHlink="folHlink"/>
  <p:sldLayoutIdLst>
    <p:sldLayoutId id="2147483669" r:id="rId1"/>
    <p:sldLayoutId id="2147483660" r:id="rId2"/>
    <p:sldLayoutId id="2147483664" r:id="rId3"/>
    <p:sldLayoutId id="2147483672" r:id="rId4"/>
    <p:sldLayoutId id="2147483650" r:id="rId5"/>
    <p:sldLayoutId id="2147483666" r:id="rId6"/>
    <p:sldLayoutId id="2147483667" r:id="rId7"/>
    <p:sldLayoutId id="2147483668" r:id="rId8"/>
    <p:sldLayoutId id="2147483663" r:id="rId9"/>
    <p:sldLayoutId id="2147483651" r:id="rId10"/>
    <p:sldLayoutId id="2147483653" r:id="rId11"/>
    <p:sldLayoutId id="2147483652" r:id="rId12"/>
    <p:sldLayoutId id="2147483656" r:id="rId13"/>
    <p:sldLayoutId id="2147483673" r:id="rId1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chart" Target="../charts/char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1324EC-EFF2-D249-8A37-663A98844177}"/>
              </a:ext>
            </a:extLst>
          </p:cNvPr>
          <p:cNvSpPr>
            <a:spLocks noGrp="1"/>
          </p:cNvSpPr>
          <p:nvPr>
            <p:ph type="title"/>
          </p:nvPr>
        </p:nvSpPr>
        <p:spPr/>
        <p:txBody>
          <a:bodyPr/>
          <a:lstStyle/>
          <a:p>
            <a:r>
              <a:rPr lang="es-MX" dirty="0"/>
              <a:t>PROCESO DE CRÉDITO</a:t>
            </a:r>
          </a:p>
        </p:txBody>
      </p:sp>
      <p:sp>
        <p:nvSpPr>
          <p:cNvPr id="5" name="Marcador de contenido 2">
            <a:extLst>
              <a:ext uri="{FF2B5EF4-FFF2-40B4-BE49-F238E27FC236}">
                <a16:creationId xmlns:a16="http://schemas.microsoft.com/office/drawing/2014/main" id="{2D8BE8DA-B26E-BE4B-84E2-191B01D27E00}"/>
              </a:ext>
            </a:extLst>
          </p:cNvPr>
          <p:cNvSpPr txBox="1">
            <a:spLocks/>
          </p:cNvSpPr>
          <p:nvPr/>
        </p:nvSpPr>
        <p:spPr>
          <a:xfrm>
            <a:off x="363220" y="3518693"/>
            <a:ext cx="11465560" cy="1137921"/>
          </a:xfrm>
          <a:prstGeom prst="rect">
            <a:avLst/>
          </a:prstGeom>
        </p:spPr>
        <p:txBody>
          <a:bodyPr>
            <a:normAutofit/>
          </a:bodyPr>
          <a:lstStyle>
            <a:lvl1pPr marL="0" indent="0" algn="ctr" defTabSz="914377" rtl="0" eaLnBrk="1" latinLnBrk="0" hangingPunct="1">
              <a:lnSpc>
                <a:spcPct val="90000"/>
              </a:lnSpc>
              <a:spcBef>
                <a:spcPts val="1000"/>
              </a:spcBef>
              <a:buFont typeface="Arial" panose="020B0604020202020204" pitchFamily="34" charset="0"/>
              <a:buNone/>
              <a:defRPr sz="2400" b="0" i="0" kern="1200">
                <a:solidFill>
                  <a:srgbClr val="BC945A"/>
                </a:solidFill>
                <a:latin typeface="Montserrat SemiBold" panose="00000700000000000000" pitchFamily="2"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t>11  de marzo de 2024</a:t>
            </a:r>
          </a:p>
        </p:txBody>
      </p:sp>
      <p:pic>
        <p:nvPicPr>
          <p:cNvPr id="4" name="Imagen 3">
            <a:extLst>
              <a:ext uri="{FF2B5EF4-FFF2-40B4-BE49-F238E27FC236}">
                <a16:creationId xmlns:a16="http://schemas.microsoft.com/office/drawing/2014/main" id="{7E649688-66C0-6FA4-5B90-0C3CCF9CF2D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3296"/>
          <a:stretch/>
        </p:blipFill>
        <p:spPr>
          <a:xfrm>
            <a:off x="3255666" y="5352288"/>
            <a:ext cx="5242158" cy="836231"/>
          </a:xfrm>
          <a:prstGeom prst="rect">
            <a:avLst/>
          </a:prstGeom>
        </p:spPr>
      </p:pic>
    </p:spTree>
    <p:extLst>
      <p:ext uri="{BB962C8B-B14F-4D97-AF65-F5344CB8AC3E}">
        <p14:creationId xmlns:p14="http://schemas.microsoft.com/office/powerpoint/2010/main" val="176336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441B4B8-3832-D4DB-31E8-AFEEE7EDC1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71770" y="163406"/>
            <a:ext cx="1698310" cy="638249"/>
          </a:xfrm>
          <a:prstGeom prst="rect">
            <a:avLst/>
          </a:prstGeom>
        </p:spPr>
      </p:pic>
      <p:sp>
        <p:nvSpPr>
          <p:cNvPr id="5" name="CuadroTexto 4">
            <a:extLst>
              <a:ext uri="{FF2B5EF4-FFF2-40B4-BE49-F238E27FC236}">
                <a16:creationId xmlns:a16="http://schemas.microsoft.com/office/drawing/2014/main" id="{54D9028C-830A-69C3-F00F-D8B810742FBE}"/>
              </a:ext>
            </a:extLst>
          </p:cNvPr>
          <p:cNvSpPr txBox="1"/>
          <p:nvPr/>
        </p:nvSpPr>
        <p:spPr>
          <a:xfrm>
            <a:off x="112134" y="940422"/>
            <a:ext cx="11676785" cy="1200329"/>
          </a:xfrm>
          <a:prstGeom prst="rect">
            <a:avLst/>
          </a:prstGeom>
          <a:noFill/>
        </p:spPr>
        <p:txBody>
          <a:bodyPr wrap="square">
            <a:spAutoFit/>
          </a:bodyPr>
          <a:lstStyle/>
          <a:p>
            <a:pPr algn="just"/>
            <a:r>
              <a:rPr lang="es-ES_tradnl" sz="1800" dirty="0">
                <a:solidFill>
                  <a:srgbClr val="404040"/>
                </a:solidFill>
                <a:effectLst/>
                <a:latin typeface="Montserrat" panose="00000500000000000000" pitchFamily="2" charset="0"/>
                <a:ea typeface="MS Mincho" panose="02020609040205080304" pitchFamily="49" charset="-128"/>
                <a:cs typeface="Times New Roman" panose="02020603050405020304" pitchFamily="18" charset="0"/>
              </a:rPr>
              <a:t>Programa con cobertura nacional que tiene como objetivo otorgar financiamiento de manera directa al sector minero del país y su cadena de valor. Además, se cuenta con programas especiales de financiamiento con objetivos específicos, los cuales se detallan en el Anexo I "Programas Especiales de Financiamiento", de este Manual.</a:t>
            </a:r>
            <a:endParaRPr lang="es-MX" sz="2000" dirty="0">
              <a:solidFill>
                <a:srgbClr val="404040"/>
              </a:solidFill>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7" name="CuadroTexto 6">
            <a:extLst>
              <a:ext uri="{FF2B5EF4-FFF2-40B4-BE49-F238E27FC236}">
                <a16:creationId xmlns:a16="http://schemas.microsoft.com/office/drawing/2014/main" id="{7707BC6B-6EF2-E2A8-AD81-FE10F1549E43}"/>
              </a:ext>
            </a:extLst>
          </p:cNvPr>
          <p:cNvSpPr txBox="1"/>
          <p:nvPr/>
        </p:nvSpPr>
        <p:spPr>
          <a:xfrm>
            <a:off x="314325" y="352244"/>
            <a:ext cx="9941502" cy="461665"/>
          </a:xfrm>
          <a:prstGeom prst="rect">
            <a:avLst/>
          </a:prstGeom>
          <a:noFill/>
        </p:spPr>
        <p:txBody>
          <a:bodyPr wrap="square">
            <a:spAutoFit/>
          </a:bodyPr>
          <a:lstStyle/>
          <a:p>
            <a:r>
              <a:rPr lang="es-ES_tradnl" sz="2400" b="1" dirty="0">
                <a:solidFill>
                  <a:srgbClr val="6E152E"/>
                </a:solidFill>
                <a:effectLst/>
                <a:latin typeface="Montserrat" panose="00000500000000000000" pitchFamily="2" charset="0"/>
                <a:ea typeface="MS Mincho" panose="02020609040205080304" pitchFamily="49" charset="-128"/>
                <a:cs typeface="Times New Roman" panose="02020603050405020304" pitchFamily="18" charset="0"/>
              </a:rPr>
              <a:t>Características Específicas del Crédito Directo (Primer Piso) </a:t>
            </a:r>
            <a:endParaRPr lang="es-MX" sz="2400" b="1" dirty="0">
              <a:solidFill>
                <a:srgbClr val="6E152E"/>
              </a:solidFill>
            </a:endParaRPr>
          </a:p>
        </p:txBody>
      </p:sp>
      <p:graphicFrame>
        <p:nvGraphicFramePr>
          <p:cNvPr id="12" name="Tabla 11">
            <a:extLst>
              <a:ext uri="{FF2B5EF4-FFF2-40B4-BE49-F238E27FC236}">
                <a16:creationId xmlns:a16="http://schemas.microsoft.com/office/drawing/2014/main" id="{BC878794-8438-03D5-7218-B655B22EA0E5}"/>
              </a:ext>
            </a:extLst>
          </p:cNvPr>
          <p:cNvGraphicFramePr>
            <a:graphicFrameLocks noGrp="1"/>
          </p:cNvGraphicFramePr>
          <p:nvPr>
            <p:extLst>
              <p:ext uri="{D42A27DB-BD31-4B8C-83A1-F6EECF244321}">
                <p14:modId xmlns:p14="http://schemas.microsoft.com/office/powerpoint/2010/main" val="105419213"/>
              </p:ext>
            </p:extLst>
          </p:nvPr>
        </p:nvGraphicFramePr>
        <p:xfrm>
          <a:off x="990474" y="2316734"/>
          <a:ext cx="10274756" cy="2991063"/>
        </p:xfrm>
        <a:graphic>
          <a:graphicData uri="http://schemas.openxmlformats.org/drawingml/2006/table">
            <a:tbl>
              <a:tblPr firstRow="1" firstCol="1" bandRow="1"/>
              <a:tblGrid>
                <a:gridCol w="3172049">
                  <a:extLst>
                    <a:ext uri="{9D8B030D-6E8A-4147-A177-3AD203B41FA5}">
                      <a16:colId xmlns:a16="http://schemas.microsoft.com/office/drawing/2014/main" val="3218553789"/>
                    </a:ext>
                  </a:extLst>
                </a:gridCol>
                <a:gridCol w="7102707">
                  <a:extLst>
                    <a:ext uri="{9D8B030D-6E8A-4147-A177-3AD203B41FA5}">
                      <a16:colId xmlns:a16="http://schemas.microsoft.com/office/drawing/2014/main" val="3131752971"/>
                    </a:ext>
                  </a:extLst>
                </a:gridCol>
              </a:tblGrid>
              <a:tr h="293583">
                <a:tc>
                  <a:txBody>
                    <a:bodyPr/>
                    <a:lstStyle/>
                    <a:p>
                      <a:pPr algn="ctr"/>
                      <a:r>
                        <a:rPr lang="es-ES_tradnl" sz="1050" b="1" dirty="0">
                          <a:solidFill>
                            <a:srgbClr val="FFFFFF"/>
                          </a:solidFill>
                          <a:effectLst/>
                          <a:latin typeface="Montserrat" panose="00000500000000000000" pitchFamily="2" charset="0"/>
                          <a:ea typeface="MS Mincho" panose="02020609040205080304" pitchFamily="49" charset="-128"/>
                          <a:cs typeface="Times New Roman" panose="02020603050405020304" pitchFamily="18" charset="0"/>
                        </a:rPr>
                        <a:t>Condición</a:t>
                      </a:r>
                      <a:endParaRPr lang="es-MX"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A360"/>
                    </a:solidFill>
                  </a:tcPr>
                </a:tc>
                <a:tc>
                  <a:txBody>
                    <a:bodyPr/>
                    <a:lstStyle/>
                    <a:p>
                      <a:pPr algn="ctr"/>
                      <a:r>
                        <a:rPr lang="es-ES_tradnl" sz="1050" b="1" dirty="0">
                          <a:solidFill>
                            <a:srgbClr val="FFFFFF"/>
                          </a:solidFill>
                          <a:effectLst/>
                          <a:latin typeface="Montserrat" panose="00000500000000000000" pitchFamily="2" charset="0"/>
                          <a:ea typeface="MS Mincho" panose="02020609040205080304" pitchFamily="49" charset="-128"/>
                          <a:cs typeface="Times New Roman" panose="02020603050405020304" pitchFamily="18" charset="0"/>
                        </a:rPr>
                        <a:t>Porcentaje de financiamiento</a:t>
                      </a:r>
                      <a:endParaRPr lang="es-MX"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A360"/>
                    </a:solidFill>
                  </a:tcPr>
                </a:tc>
                <a:extLst>
                  <a:ext uri="{0D108BD9-81ED-4DB2-BD59-A6C34878D82A}">
                    <a16:rowId xmlns:a16="http://schemas.microsoft.com/office/drawing/2014/main" val="1943675596"/>
                  </a:ext>
                </a:extLst>
              </a:tr>
              <a:tr h="485140">
                <a:tc>
                  <a:txBody>
                    <a:bodyPr/>
                    <a:lstStyle/>
                    <a:p>
                      <a:r>
                        <a:rPr lang="es-ES_tradnl" sz="1050" dirty="0">
                          <a:effectLst/>
                          <a:latin typeface="Montserrat" panose="00000500000000000000" pitchFamily="2" charset="0"/>
                          <a:ea typeface="MS Mincho" panose="02020609040205080304" pitchFamily="49" charset="-128"/>
                          <a:cs typeface="Times New Roman" panose="02020603050405020304" pitchFamily="18" charset="0"/>
                        </a:rPr>
                        <a:t>Empresas en operación</a:t>
                      </a:r>
                      <a:endParaRPr lang="es-MX"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ES_tradnl" sz="1050" dirty="0">
                          <a:effectLst/>
                          <a:latin typeface="Montserrat" panose="00000500000000000000" pitchFamily="2" charset="0"/>
                          <a:ea typeface="MS Mincho" panose="02020609040205080304" pitchFamily="49" charset="-128"/>
                          <a:cs typeface="Times New Roman" panose="02020603050405020304" pitchFamily="18" charset="0"/>
                        </a:rPr>
                        <a:t>Con base en la estructura financiera de cada una, se podrá financiar hasta el 100% (cien por ciento) del programa de inversión, sin incluir el IVA.</a:t>
                      </a:r>
                      <a:endParaRPr lang="es-MX" sz="140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s-ES_tradnl" sz="1050" dirty="0">
                          <a:effectLst/>
                          <a:latin typeface="Montserrat" panose="00000500000000000000" pitchFamily="2" charset="0"/>
                          <a:ea typeface="MS Mincho" panose="02020609040205080304" pitchFamily="49" charset="-128"/>
                          <a:cs typeface="Times New Roman" panose="02020603050405020304" pitchFamily="18" charset="0"/>
                        </a:rPr>
                        <a:t> </a:t>
                      </a:r>
                      <a:endParaRPr lang="es-MX"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7472020"/>
                  </a:ext>
                </a:extLst>
              </a:tr>
              <a:tr h="944880">
                <a:tc>
                  <a:txBody>
                    <a:bodyPr/>
                    <a:lstStyle/>
                    <a:p>
                      <a:r>
                        <a:rPr lang="es-ES_tradnl" sz="1050">
                          <a:effectLst/>
                          <a:latin typeface="Montserrat" panose="00000500000000000000" pitchFamily="2" charset="0"/>
                          <a:ea typeface="MS Mincho" panose="02020609040205080304" pitchFamily="49" charset="-128"/>
                          <a:cs typeface="Times New Roman" panose="02020603050405020304" pitchFamily="18" charset="0"/>
                        </a:rPr>
                        <a:t>Empresas de nueva creación</a:t>
                      </a:r>
                      <a:endParaRPr lang="es-MX"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ES_tradnl" sz="1050" dirty="0">
                          <a:effectLst/>
                          <a:latin typeface="Montserrat" panose="00000500000000000000" pitchFamily="2" charset="0"/>
                          <a:ea typeface="MS Mincho" panose="02020609040205080304" pitchFamily="49" charset="-128"/>
                          <a:cs typeface="Times New Roman" panose="02020603050405020304" pitchFamily="18" charset="0"/>
                        </a:rPr>
                        <a:t>El porcentaje para financiar será hasta el 50% (cincuenta por ciento) del proyecto, considerando la inversión con recursos propios ya realizados, sin incluir el IVA, buscando un equilibrio financiero en la inversión. Para porcentajes superiores, se deberá someter a consideración del Comité Interno de Crédito.</a:t>
                      </a:r>
                      <a:endParaRPr lang="es-MX" sz="140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s-ES_tradnl" sz="1050" dirty="0">
                          <a:effectLst/>
                          <a:latin typeface="Montserrat" panose="00000500000000000000" pitchFamily="2" charset="0"/>
                          <a:ea typeface="MS Mincho" panose="02020609040205080304" pitchFamily="49" charset="-128"/>
                          <a:cs typeface="Times New Roman" panose="02020603050405020304" pitchFamily="18" charset="0"/>
                        </a:rPr>
                        <a:t> </a:t>
                      </a:r>
                      <a:endParaRPr lang="es-MX"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414643"/>
                  </a:ext>
                </a:extLst>
              </a:tr>
              <a:tr h="472440">
                <a:tc>
                  <a:txBody>
                    <a:bodyPr/>
                    <a:lstStyle/>
                    <a:p>
                      <a:r>
                        <a:rPr lang="es-ES_tradnl" sz="1050">
                          <a:effectLst/>
                          <a:latin typeface="Montserrat" panose="00000500000000000000" pitchFamily="2" charset="0"/>
                          <a:ea typeface="MS Mincho" panose="02020609040205080304" pitchFamily="49" charset="-128"/>
                          <a:cs typeface="Times New Roman" panose="02020603050405020304" pitchFamily="18" charset="0"/>
                        </a:rPr>
                        <a:t>Avío Revolvente para apoyo de proveedores (introductores y/o beneficiadores)</a:t>
                      </a:r>
                      <a:endParaRPr lang="es-MX"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ES_tradnl" sz="1050" dirty="0">
                          <a:effectLst/>
                          <a:latin typeface="Montserrat" panose="00000500000000000000" pitchFamily="2" charset="0"/>
                          <a:ea typeface="MS Mincho" panose="02020609040205080304" pitchFamily="49" charset="-128"/>
                          <a:cs typeface="Times New Roman" panose="02020603050405020304" pitchFamily="18" charset="0"/>
                        </a:rPr>
                        <a:t>Se financiará hasta el 70% (setenta por ciento) del valor neto de las liquidaciones conforme a la proforma de liquidación.</a:t>
                      </a:r>
                      <a:endParaRPr lang="es-MX" sz="140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s-ES_tradnl" sz="1050" dirty="0">
                          <a:effectLst/>
                          <a:latin typeface="Montserrat" panose="00000500000000000000" pitchFamily="2" charset="0"/>
                          <a:ea typeface="MS Mincho" panose="02020609040205080304" pitchFamily="49" charset="-128"/>
                          <a:cs typeface="Times New Roman" panose="02020603050405020304" pitchFamily="18" charset="0"/>
                        </a:rPr>
                        <a:t> </a:t>
                      </a:r>
                      <a:endParaRPr lang="es-MX"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9508069"/>
                  </a:ext>
                </a:extLst>
              </a:tr>
              <a:tr h="787400">
                <a:tc>
                  <a:txBody>
                    <a:bodyPr/>
                    <a:lstStyle/>
                    <a:p>
                      <a:r>
                        <a:rPr lang="es-ES_tradnl" sz="1050">
                          <a:effectLst/>
                          <a:latin typeface="Montserrat" panose="00000500000000000000" pitchFamily="2" charset="0"/>
                          <a:ea typeface="MS Mincho" panose="02020609040205080304" pitchFamily="49" charset="-128"/>
                          <a:cs typeface="Times New Roman" panose="02020603050405020304" pitchFamily="18" charset="0"/>
                        </a:rPr>
                        <a:t>Avío Revolvente para apoyo de proveedores (pequeño proveedor) con montos hasta de 5.0 (cinco) millones de pesos, a través del Programa de Cadenas Productivas.</a:t>
                      </a:r>
                      <a:endParaRPr lang="es-MX"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ES_tradnl" sz="1050" dirty="0">
                          <a:effectLst/>
                          <a:latin typeface="Montserrat" panose="00000500000000000000" pitchFamily="2" charset="0"/>
                          <a:ea typeface="MS Mincho" panose="02020609040205080304" pitchFamily="49" charset="-128"/>
                          <a:cs typeface="Times New Roman" panose="02020603050405020304" pitchFamily="18" charset="0"/>
                        </a:rPr>
                        <a:t>Se financiará hasta el 100% (cien por ciento) del valor del insumo, producto y/o servicio. </a:t>
                      </a:r>
                      <a:endParaRPr lang="es-MX"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8366532"/>
                  </a:ext>
                </a:extLst>
              </a:tr>
            </a:tbl>
          </a:graphicData>
        </a:graphic>
      </p:graphicFrame>
      <p:sp>
        <p:nvSpPr>
          <p:cNvPr id="13" name="Rectangle 4">
            <a:extLst>
              <a:ext uri="{FF2B5EF4-FFF2-40B4-BE49-F238E27FC236}">
                <a16:creationId xmlns:a16="http://schemas.microsoft.com/office/drawing/2014/main" id="{E797C0AF-5869-D319-73E7-F11C15F6EADC}"/>
              </a:ext>
            </a:extLst>
          </p:cNvPr>
          <p:cNvSpPr>
            <a:spLocks noChangeArrowheads="1"/>
          </p:cNvSpPr>
          <p:nvPr/>
        </p:nvSpPr>
        <p:spPr bwMode="auto">
          <a:xfrm>
            <a:off x="2982913" y="22367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MX" altLang="es-MX" sz="1800" b="0" i="0" u="none" strike="noStrike" cap="none" normalizeH="0" baseline="0">
                <a:ln>
                  <a:noFill/>
                </a:ln>
                <a:solidFill>
                  <a:schemeClr val="tx1"/>
                </a:solidFill>
                <a:effectLst/>
                <a:latin typeface="Arial" panose="020B0604020202020204" pitchFamily="34" charset="0"/>
              </a:rPr>
            </a:b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7" name="CuadroTexto 16">
            <a:extLst>
              <a:ext uri="{FF2B5EF4-FFF2-40B4-BE49-F238E27FC236}">
                <a16:creationId xmlns:a16="http://schemas.microsoft.com/office/drawing/2014/main" id="{47E8A565-491B-2FC1-6086-4DFF1BC5F429}"/>
              </a:ext>
            </a:extLst>
          </p:cNvPr>
          <p:cNvSpPr txBox="1"/>
          <p:nvPr/>
        </p:nvSpPr>
        <p:spPr>
          <a:xfrm>
            <a:off x="2028825" y="5763689"/>
            <a:ext cx="9760094" cy="307777"/>
          </a:xfrm>
          <a:prstGeom prst="rect">
            <a:avLst/>
          </a:prstGeom>
          <a:noFill/>
        </p:spPr>
        <p:txBody>
          <a:bodyPr wrap="square">
            <a:spAutoFit/>
          </a:bodyPr>
          <a:lstStyle/>
          <a:p>
            <a:pPr algn="just"/>
            <a:r>
              <a:rPr lang="es-ES_tradnl" sz="1400" dirty="0">
                <a:effectLst/>
                <a:latin typeface="Montserrat" panose="00000500000000000000" pitchFamily="2" charset="0"/>
                <a:ea typeface="MS Mincho" panose="02020609040205080304" pitchFamily="49" charset="-128"/>
                <a:cs typeface="Times New Roman" panose="02020603050405020304" pitchFamily="18" charset="0"/>
              </a:rPr>
              <a:t>Los casos excepcionales quedarán sujetos a la aprobación del Comité correspondiente, según proceda.</a:t>
            </a:r>
            <a:endParaRPr lang="es-MX" sz="16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447525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8665A-EA1D-A571-3DC1-DB2EEF418B23}"/>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0747B39D-3CBF-16CD-3EA2-51D2B0E05DE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71770" y="163406"/>
            <a:ext cx="1698310" cy="638249"/>
          </a:xfrm>
          <a:prstGeom prst="rect">
            <a:avLst/>
          </a:prstGeom>
        </p:spPr>
      </p:pic>
      <p:sp>
        <p:nvSpPr>
          <p:cNvPr id="2" name="CuadroTexto 1">
            <a:extLst>
              <a:ext uri="{FF2B5EF4-FFF2-40B4-BE49-F238E27FC236}">
                <a16:creationId xmlns:a16="http://schemas.microsoft.com/office/drawing/2014/main" id="{56787C21-AC2C-64A5-77E9-49D71026CB3D}"/>
              </a:ext>
            </a:extLst>
          </p:cNvPr>
          <p:cNvSpPr txBox="1"/>
          <p:nvPr/>
        </p:nvSpPr>
        <p:spPr>
          <a:xfrm>
            <a:off x="314325" y="352244"/>
            <a:ext cx="9941502" cy="461665"/>
          </a:xfrm>
          <a:prstGeom prst="rect">
            <a:avLst/>
          </a:prstGeom>
          <a:noFill/>
        </p:spPr>
        <p:txBody>
          <a:bodyPr wrap="square">
            <a:spAutoFit/>
          </a:bodyPr>
          <a:lstStyle/>
          <a:p>
            <a:r>
              <a:rPr lang="es-ES_tradnl" sz="2400" b="1" dirty="0">
                <a:solidFill>
                  <a:srgbClr val="6E152E"/>
                </a:solidFill>
                <a:effectLst/>
                <a:latin typeface="Montserrat" panose="00000500000000000000" pitchFamily="2" charset="0"/>
                <a:ea typeface="MS Mincho" panose="02020609040205080304" pitchFamily="49" charset="-128"/>
                <a:cs typeface="Times New Roman" panose="02020603050405020304" pitchFamily="18" charset="0"/>
              </a:rPr>
              <a:t>Características Específicas del Crédito Directo (Primer Piso) </a:t>
            </a:r>
            <a:endParaRPr lang="es-MX" sz="2400" b="1" dirty="0">
              <a:solidFill>
                <a:srgbClr val="6E152E"/>
              </a:solidFill>
            </a:endParaRPr>
          </a:p>
        </p:txBody>
      </p:sp>
      <p:sp>
        <p:nvSpPr>
          <p:cNvPr id="9" name="CuadroTexto 8">
            <a:extLst>
              <a:ext uri="{FF2B5EF4-FFF2-40B4-BE49-F238E27FC236}">
                <a16:creationId xmlns:a16="http://schemas.microsoft.com/office/drawing/2014/main" id="{3FCE2521-A05A-FB7A-0D39-73794056B14D}"/>
              </a:ext>
            </a:extLst>
          </p:cNvPr>
          <p:cNvSpPr txBox="1"/>
          <p:nvPr/>
        </p:nvSpPr>
        <p:spPr>
          <a:xfrm>
            <a:off x="314325" y="1083989"/>
            <a:ext cx="11635220" cy="1200329"/>
          </a:xfrm>
          <a:prstGeom prst="rect">
            <a:avLst/>
          </a:prstGeom>
          <a:noFill/>
        </p:spPr>
        <p:txBody>
          <a:bodyPr wrap="square">
            <a:spAutoFit/>
          </a:bodyPr>
          <a:lstStyle/>
          <a:p>
            <a:pPr algn="just"/>
            <a:r>
              <a:rPr lang="es-ES_tradnl" sz="1800" b="1" u="sng" dirty="0">
                <a:effectLst/>
                <a:latin typeface="Montserrat" panose="00000500000000000000" pitchFamily="2" charset="0"/>
                <a:ea typeface="MS Mincho" panose="02020609040205080304" pitchFamily="49" charset="-128"/>
                <a:cs typeface="Times New Roman" panose="02020603050405020304" pitchFamily="18" charset="0"/>
              </a:rPr>
              <a:t>Esquema de Financiamiento</a:t>
            </a:r>
            <a:endParaRPr lang="es-MX" sz="2000" b="1"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s-ES_tradnl" sz="1800" u="none" strike="noStrike" dirty="0">
                <a:effectLst/>
                <a:latin typeface="Montserrat" panose="00000500000000000000" pitchFamily="2" charset="0"/>
                <a:ea typeface="MS Mincho" panose="02020609040205080304" pitchFamily="49" charset="-128"/>
                <a:cs typeface="Times New Roman" panose="02020603050405020304" pitchFamily="18" charset="0"/>
              </a:rPr>
              <a:t> </a:t>
            </a:r>
            <a:endParaRPr lang="es-MX" sz="200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s-ES_tradnl" sz="1800" dirty="0">
                <a:effectLst/>
                <a:latin typeface="Montserrat" panose="00000500000000000000" pitchFamily="2" charset="0"/>
                <a:ea typeface="MS Mincho" panose="02020609040205080304" pitchFamily="49" charset="-128"/>
                <a:cs typeface="Times New Roman" panose="02020603050405020304" pitchFamily="18" charset="0"/>
              </a:rPr>
              <a:t>Se deberá estructurar conforme a las Características de los Programas de Financiamiento de este Manual.</a:t>
            </a:r>
            <a:endParaRPr lang="es-MX" sz="20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15" name="CuadroTexto 14">
            <a:extLst>
              <a:ext uri="{FF2B5EF4-FFF2-40B4-BE49-F238E27FC236}">
                <a16:creationId xmlns:a16="http://schemas.microsoft.com/office/drawing/2014/main" id="{6698C7DA-72E1-6B2F-B5E0-2719EF200FB0}"/>
              </a:ext>
            </a:extLst>
          </p:cNvPr>
          <p:cNvSpPr txBox="1"/>
          <p:nvPr/>
        </p:nvSpPr>
        <p:spPr>
          <a:xfrm>
            <a:off x="314324" y="2325249"/>
            <a:ext cx="11635219" cy="3724096"/>
          </a:xfrm>
          <a:prstGeom prst="rect">
            <a:avLst/>
          </a:prstGeom>
          <a:noFill/>
        </p:spPr>
        <p:txBody>
          <a:bodyPr wrap="square">
            <a:spAutoFit/>
          </a:bodyPr>
          <a:lstStyle/>
          <a:p>
            <a:pPr algn="just"/>
            <a:r>
              <a:rPr lang="es-ES_tradnl" sz="1800" b="1" u="sng" dirty="0">
                <a:effectLst/>
                <a:latin typeface="Montserrat" panose="00000500000000000000" pitchFamily="2" charset="0"/>
                <a:ea typeface="MS Mincho" panose="02020609040205080304" pitchFamily="49" charset="-128"/>
                <a:cs typeface="Times New Roman" panose="02020603050405020304" pitchFamily="18" charset="0"/>
              </a:rPr>
              <a:t>Montos</a:t>
            </a:r>
            <a:endParaRPr lang="es-MX" sz="2000" b="1"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s-ES_tradnl" sz="1800" u="none" strike="noStrike" dirty="0">
                <a:effectLst/>
                <a:latin typeface="Montserrat" panose="00000500000000000000" pitchFamily="2" charset="0"/>
                <a:ea typeface="MS Mincho" panose="02020609040205080304" pitchFamily="49" charset="-128"/>
                <a:cs typeface="Times New Roman" panose="02020603050405020304" pitchFamily="18" charset="0"/>
              </a:rPr>
              <a:t> </a:t>
            </a:r>
            <a:endParaRPr lang="es-MX" sz="200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s-ES_tradnl" sz="1800" u="sng" dirty="0">
                <a:effectLst/>
                <a:latin typeface="Montserrat" panose="00000500000000000000" pitchFamily="2" charset="0"/>
                <a:ea typeface="MS Mincho" panose="02020609040205080304" pitchFamily="49" charset="-128"/>
                <a:cs typeface="Times New Roman" panose="02020603050405020304" pitchFamily="18" charset="0"/>
              </a:rPr>
              <a:t>Monto máximo de crédito para el programa de financiamiento de primer piso</a:t>
            </a:r>
            <a:endParaRPr lang="es-MX" sz="200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s-ES_tradnl" sz="1800" u="none" strike="noStrike" dirty="0">
                <a:effectLst/>
                <a:latin typeface="Montserrat" panose="00000500000000000000" pitchFamily="2" charset="0"/>
                <a:ea typeface="MS Mincho" panose="02020609040205080304" pitchFamily="49" charset="-128"/>
                <a:cs typeface="Times New Roman" panose="02020603050405020304" pitchFamily="18" charset="0"/>
              </a:rPr>
              <a:t> </a:t>
            </a:r>
            <a:endParaRPr lang="es-MX" sz="200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s-ES_tradnl" sz="1800" dirty="0">
                <a:effectLst/>
                <a:latin typeface="Montserrat" panose="00000500000000000000" pitchFamily="2" charset="0"/>
                <a:ea typeface="MS Mincho" panose="02020609040205080304" pitchFamily="49" charset="-128"/>
                <a:cs typeface="Times New Roman" panose="02020603050405020304" pitchFamily="18" charset="0"/>
              </a:rPr>
              <a:t>Los montos de financiamiento que se otorgue a la empresa o grupo de empresas serán conforme a lo establecido en el cuadro siguiente, considerando los saldos vigentes que presente con el FIFOMI, por créditos otorgados con anterioridad en forma directa.</a:t>
            </a:r>
          </a:p>
          <a:p>
            <a:pPr algn="just"/>
            <a:endParaRPr lang="es-ES_tradnl" dirty="0">
              <a:latin typeface="Montserrat" panose="00000500000000000000" pitchFamily="2" charset="0"/>
              <a:ea typeface="MS Mincho" panose="02020609040205080304" pitchFamily="49" charset="-128"/>
              <a:cs typeface="Times New Roman" panose="02020603050405020304" pitchFamily="18" charset="0"/>
            </a:endParaRPr>
          </a:p>
          <a:p>
            <a:pPr algn="just"/>
            <a:endParaRPr lang="es-ES_tradnl" dirty="0">
              <a:latin typeface="Montserrat" panose="00000500000000000000" pitchFamily="2" charset="0"/>
              <a:ea typeface="MS Mincho" panose="02020609040205080304" pitchFamily="49" charset="-128"/>
              <a:cs typeface="Times New Roman" panose="02020603050405020304" pitchFamily="18" charset="0"/>
            </a:endParaRPr>
          </a:p>
          <a:p>
            <a:pPr algn="just"/>
            <a:endParaRPr lang="es-ES_tradnl" sz="2000" dirty="0">
              <a:effectLst/>
              <a:latin typeface="Montserrat" panose="00000500000000000000" pitchFamily="2" charset="0"/>
              <a:ea typeface="MS Mincho" panose="02020609040205080304" pitchFamily="49" charset="-128"/>
              <a:cs typeface="Times New Roman" panose="02020603050405020304" pitchFamily="18" charset="0"/>
            </a:endParaRPr>
          </a:p>
          <a:p>
            <a:pPr algn="just"/>
            <a:endParaRPr lang="es-ES_tradnl" sz="1100" dirty="0">
              <a:effectLst/>
              <a:latin typeface="Montserrat" panose="00000500000000000000" pitchFamily="2" charset="0"/>
              <a:ea typeface="MS Mincho" panose="02020609040205080304" pitchFamily="49" charset="-128"/>
              <a:cs typeface="Times New Roman" panose="02020603050405020304" pitchFamily="18" charset="0"/>
            </a:endParaRPr>
          </a:p>
          <a:p>
            <a:pPr algn="just"/>
            <a:r>
              <a:rPr lang="es-ES_tradnl" sz="1800" dirty="0">
                <a:effectLst/>
                <a:latin typeface="Montserrat" panose="00000500000000000000" pitchFamily="2" charset="0"/>
                <a:ea typeface="MS Mincho" panose="02020609040205080304" pitchFamily="49" charset="-128"/>
                <a:cs typeface="Times New Roman" panose="02020603050405020304" pitchFamily="18" charset="0"/>
              </a:rPr>
              <a:t>Los montos de financiamiento estarán en función de la capacidad de pago del solicitante, de las políticas de crédito del FIFOMI y de la disponibilidad de recursos.</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p:txBody>
      </p:sp>
      <p:graphicFrame>
        <p:nvGraphicFramePr>
          <p:cNvPr id="30" name="Tabla 29">
            <a:extLst>
              <a:ext uri="{FF2B5EF4-FFF2-40B4-BE49-F238E27FC236}">
                <a16:creationId xmlns:a16="http://schemas.microsoft.com/office/drawing/2014/main" id="{B5052DCC-BC7D-EEB4-3B2A-9AF727A69D86}"/>
              </a:ext>
            </a:extLst>
          </p:cNvPr>
          <p:cNvGraphicFramePr>
            <a:graphicFrameLocks noGrp="1"/>
          </p:cNvGraphicFramePr>
          <p:nvPr>
            <p:extLst>
              <p:ext uri="{D42A27DB-BD31-4B8C-83A1-F6EECF244321}">
                <p14:modId xmlns:p14="http://schemas.microsoft.com/office/powerpoint/2010/main" val="1952518944"/>
              </p:ext>
            </p:extLst>
          </p:nvPr>
        </p:nvGraphicFramePr>
        <p:xfrm>
          <a:off x="2177992" y="4379625"/>
          <a:ext cx="6820535" cy="897767"/>
        </p:xfrm>
        <a:graphic>
          <a:graphicData uri="http://schemas.openxmlformats.org/drawingml/2006/table">
            <a:tbl>
              <a:tblPr firstRow="1" firstCol="1" bandRow="1"/>
              <a:tblGrid>
                <a:gridCol w="2010172">
                  <a:extLst>
                    <a:ext uri="{9D8B030D-6E8A-4147-A177-3AD203B41FA5}">
                      <a16:colId xmlns:a16="http://schemas.microsoft.com/office/drawing/2014/main" val="440122070"/>
                    </a:ext>
                  </a:extLst>
                </a:gridCol>
                <a:gridCol w="4810363">
                  <a:extLst>
                    <a:ext uri="{9D8B030D-6E8A-4147-A177-3AD203B41FA5}">
                      <a16:colId xmlns:a16="http://schemas.microsoft.com/office/drawing/2014/main" val="3845062882"/>
                    </a:ext>
                  </a:extLst>
                </a:gridCol>
              </a:tblGrid>
              <a:tr h="254721">
                <a:tc>
                  <a:txBody>
                    <a:bodyPr/>
                    <a:lstStyle/>
                    <a:p>
                      <a:pPr algn="ctr"/>
                      <a:r>
                        <a:rPr lang="es-ES_tradnl" sz="1200" b="1">
                          <a:solidFill>
                            <a:srgbClr val="FFFFFF"/>
                          </a:solidFill>
                          <a:effectLst/>
                          <a:latin typeface="Montserrat" panose="00000500000000000000" pitchFamily="2" charset="0"/>
                          <a:ea typeface="MS Mincho" panose="02020609040205080304" pitchFamily="49" charset="-128"/>
                          <a:cs typeface="Times New Roman" panose="02020603050405020304" pitchFamily="18" charset="0"/>
                        </a:rPr>
                        <a:t>Tipo de Crédito</a:t>
                      </a:r>
                      <a:endParaRPr lang="es-MX"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A360"/>
                    </a:solidFill>
                  </a:tcPr>
                </a:tc>
                <a:tc>
                  <a:txBody>
                    <a:bodyPr/>
                    <a:lstStyle/>
                    <a:p>
                      <a:pPr algn="ctr"/>
                      <a:r>
                        <a:rPr lang="es-ES_tradnl" sz="1200" b="1" dirty="0">
                          <a:solidFill>
                            <a:srgbClr val="FFFFFF"/>
                          </a:solidFill>
                          <a:effectLst/>
                          <a:latin typeface="Montserrat" panose="00000500000000000000" pitchFamily="2" charset="0"/>
                          <a:ea typeface="MS Mincho" panose="02020609040205080304" pitchFamily="49" charset="-128"/>
                          <a:cs typeface="Times New Roman" panose="02020603050405020304" pitchFamily="18" charset="0"/>
                        </a:rPr>
                        <a:t>Monto</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A360"/>
                    </a:solidFill>
                  </a:tcPr>
                </a:tc>
                <a:extLst>
                  <a:ext uri="{0D108BD9-81ED-4DB2-BD59-A6C34878D82A}">
                    <a16:rowId xmlns:a16="http://schemas.microsoft.com/office/drawing/2014/main" val="1918281330"/>
                  </a:ext>
                </a:extLst>
              </a:tr>
              <a:tr h="643046">
                <a:tc>
                  <a:txBody>
                    <a:bodyPr/>
                    <a:lstStyle/>
                    <a:p>
                      <a:pPr algn="ctr"/>
                      <a:r>
                        <a:rPr lang="es-ES_tradnl" sz="1200" dirty="0">
                          <a:effectLst/>
                          <a:latin typeface="Montserrat" panose="00000500000000000000" pitchFamily="2" charset="0"/>
                          <a:ea typeface="MS Mincho" panose="02020609040205080304" pitchFamily="49" charset="-128"/>
                          <a:cs typeface="Times New Roman" panose="02020603050405020304" pitchFamily="18" charset="0"/>
                        </a:rPr>
                        <a:t>Todos los tipos de crédito</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ES_tradnl" sz="1200" dirty="0">
                          <a:effectLst/>
                          <a:latin typeface="Montserrat" panose="00000500000000000000" pitchFamily="2" charset="0"/>
                          <a:ea typeface="MS Mincho" panose="02020609040205080304" pitchFamily="49" charset="-128"/>
                          <a:cs typeface="Times New Roman" panose="02020603050405020304" pitchFamily="18" charset="0"/>
                        </a:rPr>
                        <a:t>El FIFOMI financiará hasta 25.0 (veinticinco) millones de dólares americanos o su equivalente a moneda nacional, por empresa o grupo de empresas.</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9469344"/>
                  </a:ext>
                </a:extLst>
              </a:tr>
            </a:tbl>
          </a:graphicData>
        </a:graphic>
      </p:graphicFrame>
    </p:spTree>
    <p:extLst>
      <p:ext uri="{BB962C8B-B14F-4D97-AF65-F5344CB8AC3E}">
        <p14:creationId xmlns:p14="http://schemas.microsoft.com/office/powerpoint/2010/main" val="2025228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28639-C45B-DA43-8E05-54FE1E512930}"/>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40EF4EBB-574A-B2B6-E369-810D47B3E8A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71770" y="163406"/>
            <a:ext cx="1698310" cy="638249"/>
          </a:xfrm>
          <a:prstGeom prst="rect">
            <a:avLst/>
          </a:prstGeom>
        </p:spPr>
      </p:pic>
      <p:sp>
        <p:nvSpPr>
          <p:cNvPr id="2" name="CuadroTexto 1">
            <a:extLst>
              <a:ext uri="{FF2B5EF4-FFF2-40B4-BE49-F238E27FC236}">
                <a16:creationId xmlns:a16="http://schemas.microsoft.com/office/drawing/2014/main" id="{8BB7AFCE-9ADA-70DD-DDD0-BF7A929CC25A}"/>
              </a:ext>
            </a:extLst>
          </p:cNvPr>
          <p:cNvSpPr txBox="1"/>
          <p:nvPr/>
        </p:nvSpPr>
        <p:spPr>
          <a:xfrm>
            <a:off x="314325" y="352244"/>
            <a:ext cx="9941502" cy="461665"/>
          </a:xfrm>
          <a:prstGeom prst="rect">
            <a:avLst/>
          </a:prstGeom>
          <a:noFill/>
        </p:spPr>
        <p:txBody>
          <a:bodyPr wrap="square">
            <a:spAutoFit/>
          </a:bodyPr>
          <a:lstStyle/>
          <a:p>
            <a:r>
              <a:rPr lang="es-ES_tradnl" sz="2400" b="1" dirty="0">
                <a:solidFill>
                  <a:srgbClr val="6E152E"/>
                </a:solidFill>
                <a:effectLst/>
                <a:latin typeface="Montserrat" panose="00000500000000000000" pitchFamily="2" charset="0"/>
                <a:ea typeface="MS Mincho" panose="02020609040205080304" pitchFamily="49" charset="-128"/>
                <a:cs typeface="Times New Roman" panose="02020603050405020304" pitchFamily="18" charset="0"/>
              </a:rPr>
              <a:t>Características Específicas del Crédito Directo (Primer Piso) </a:t>
            </a:r>
            <a:endParaRPr lang="es-MX" sz="2400" b="1" dirty="0">
              <a:solidFill>
                <a:srgbClr val="6E152E"/>
              </a:solidFill>
            </a:endParaRPr>
          </a:p>
        </p:txBody>
      </p:sp>
      <p:sp>
        <p:nvSpPr>
          <p:cNvPr id="5" name="CuadroTexto 4">
            <a:extLst>
              <a:ext uri="{FF2B5EF4-FFF2-40B4-BE49-F238E27FC236}">
                <a16:creationId xmlns:a16="http://schemas.microsoft.com/office/drawing/2014/main" id="{A8F7E527-8DE1-88FE-461F-BEC8227602CF}"/>
              </a:ext>
            </a:extLst>
          </p:cNvPr>
          <p:cNvSpPr txBox="1"/>
          <p:nvPr/>
        </p:nvSpPr>
        <p:spPr>
          <a:xfrm>
            <a:off x="457200" y="976408"/>
            <a:ext cx="11024755" cy="4739759"/>
          </a:xfrm>
          <a:prstGeom prst="rect">
            <a:avLst/>
          </a:prstGeom>
          <a:noFill/>
        </p:spPr>
        <p:txBody>
          <a:bodyPr wrap="square">
            <a:spAutoFit/>
          </a:bodyPr>
          <a:lstStyle/>
          <a:p>
            <a:pPr algn="just"/>
            <a:r>
              <a:rPr lang="es-ES_tradnl" sz="1800" b="1" u="sng" dirty="0">
                <a:effectLst/>
                <a:latin typeface="Montserrat" panose="00000500000000000000" pitchFamily="2" charset="0"/>
                <a:ea typeface="MS Mincho" panose="02020609040205080304" pitchFamily="49" charset="-128"/>
                <a:cs typeface="Times New Roman" panose="02020603050405020304" pitchFamily="18" charset="0"/>
              </a:rPr>
              <a:t>Garantías del Programa de Crédito Directo (primer piso)</a:t>
            </a:r>
            <a:endParaRPr lang="es-MX" sz="2000" b="1"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s-ES_tradnl" sz="1400" u="none" strike="noStrike" dirty="0">
                <a:effectLst/>
                <a:latin typeface="Montserrat" panose="00000500000000000000" pitchFamily="2" charset="0"/>
                <a:ea typeface="MS Mincho" panose="02020609040205080304" pitchFamily="49" charset="-128"/>
                <a:cs typeface="Times New Roman" panose="02020603050405020304" pitchFamily="18" charset="0"/>
              </a:rPr>
              <a:t> </a:t>
            </a:r>
            <a:endParaRPr lang="es-MX" sz="200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s-ES_tradnl" sz="1800" dirty="0">
                <a:effectLst/>
                <a:latin typeface="Montserrat" panose="00000500000000000000" pitchFamily="2" charset="0"/>
                <a:ea typeface="MS Mincho" panose="02020609040205080304" pitchFamily="49" charset="-128"/>
                <a:cs typeface="Times New Roman" panose="02020603050405020304" pitchFamily="18" charset="0"/>
              </a:rPr>
              <a:t>Los Acreditados deberán otorgar garantías a favor del Fideicomiso de Fomento Minero, en apego a las sanas prácticas bancarias, mismas que solas o combinadas posibiliten alcanzar un importe que respalde adecuadamente el monto del crédito otorgado. Las opciones de garantías se describen en el numeral 6.1.3 "Garantías" de este Manual.</a:t>
            </a:r>
            <a:endParaRPr lang="es-MX" sz="200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s-ES_tradnl" sz="1800" dirty="0">
                <a:effectLst/>
                <a:latin typeface="Montserrat" panose="00000500000000000000" pitchFamily="2" charset="0"/>
                <a:ea typeface="MS Mincho" panose="02020609040205080304" pitchFamily="49" charset="-128"/>
                <a:cs typeface="Times New Roman" panose="02020603050405020304" pitchFamily="18" charset="0"/>
              </a:rPr>
              <a:t> </a:t>
            </a:r>
            <a:endParaRPr lang="es-MX" sz="200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s-ES_tradnl" sz="1800" b="1" u="sng" dirty="0">
                <a:effectLst/>
                <a:latin typeface="Montserrat" panose="00000500000000000000" pitchFamily="2" charset="0"/>
                <a:ea typeface="MS Mincho" panose="02020609040205080304" pitchFamily="49" charset="-128"/>
                <a:cs typeface="Times New Roman" panose="02020603050405020304" pitchFamily="18" charset="0"/>
              </a:rPr>
              <a:t>Garantías Naturales del Crédito</a:t>
            </a:r>
            <a:endParaRPr lang="es-MX" sz="2000" b="1"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s-ES_tradnl" sz="1800" u="none" strike="noStrike" dirty="0">
                <a:effectLst/>
                <a:latin typeface="Montserrat" panose="00000500000000000000" pitchFamily="2" charset="0"/>
                <a:ea typeface="MS Mincho" panose="02020609040205080304" pitchFamily="49" charset="-128"/>
                <a:cs typeface="Times New Roman" panose="02020603050405020304" pitchFamily="18" charset="0"/>
              </a:rPr>
              <a:t> </a:t>
            </a:r>
            <a:endParaRPr lang="es-MX" sz="200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s-ES_tradnl" sz="1800" dirty="0">
                <a:effectLst/>
                <a:latin typeface="Montserrat" panose="00000500000000000000" pitchFamily="2" charset="0"/>
                <a:ea typeface="MS Mincho" panose="02020609040205080304" pitchFamily="49" charset="-128"/>
                <a:cs typeface="Times New Roman" panose="02020603050405020304" pitchFamily="18" charset="0"/>
              </a:rPr>
              <a:t>Los créditos refaccionarios quedarán garantizados, simultánea o separadamente, con las fincas, construcciones, edificios, maquinarias, aperos, instrumentos, muebles y útiles, y con los frutos o productos, futuros, pendientes o ya obtenidos, de la empresa a cuyo fomento haya sido destinado el préstamo.</a:t>
            </a:r>
            <a:endParaRPr lang="es-MX" sz="200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s-ES_tradnl" sz="1800" dirty="0">
                <a:effectLst/>
                <a:latin typeface="Montserrat" panose="00000500000000000000" pitchFamily="2" charset="0"/>
                <a:ea typeface="MS Mincho" panose="02020609040205080304" pitchFamily="49" charset="-128"/>
                <a:cs typeface="Times New Roman" panose="02020603050405020304" pitchFamily="18" charset="0"/>
              </a:rPr>
              <a:t> </a:t>
            </a:r>
            <a:endParaRPr lang="es-MX" sz="200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s-ES_tradnl" sz="1800" dirty="0">
                <a:effectLst/>
                <a:latin typeface="Montserrat" panose="00000500000000000000" pitchFamily="2" charset="0"/>
                <a:ea typeface="MS Mincho" panose="02020609040205080304" pitchFamily="49" charset="-128"/>
                <a:cs typeface="Times New Roman" panose="02020603050405020304" pitchFamily="18" charset="0"/>
              </a:rPr>
              <a:t>En créditos de habilitación o avío, éstos deberán garantizarse con las materias primas y materiales adquiridos, y con los frutos o productos que se obtengan con el crédito, aunque éstos sean futuros o pendientes. </a:t>
            </a:r>
            <a:endParaRPr lang="es-MX" sz="20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686970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CD148-6B44-22A1-63ED-7769AA5CDE60}"/>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881D6A28-317D-3209-5B5A-91CD61B0ED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71770" y="163406"/>
            <a:ext cx="1698310" cy="638249"/>
          </a:xfrm>
          <a:prstGeom prst="rect">
            <a:avLst/>
          </a:prstGeom>
        </p:spPr>
      </p:pic>
      <p:sp>
        <p:nvSpPr>
          <p:cNvPr id="2" name="CuadroTexto 1">
            <a:extLst>
              <a:ext uri="{FF2B5EF4-FFF2-40B4-BE49-F238E27FC236}">
                <a16:creationId xmlns:a16="http://schemas.microsoft.com/office/drawing/2014/main" id="{8BDE576F-82D4-8BE6-D8A9-E5921E258876}"/>
              </a:ext>
            </a:extLst>
          </p:cNvPr>
          <p:cNvSpPr txBox="1"/>
          <p:nvPr/>
        </p:nvSpPr>
        <p:spPr>
          <a:xfrm>
            <a:off x="314325" y="352244"/>
            <a:ext cx="9941502" cy="461665"/>
          </a:xfrm>
          <a:prstGeom prst="rect">
            <a:avLst/>
          </a:prstGeom>
          <a:noFill/>
        </p:spPr>
        <p:txBody>
          <a:bodyPr wrap="square">
            <a:spAutoFit/>
          </a:bodyPr>
          <a:lstStyle/>
          <a:p>
            <a:r>
              <a:rPr lang="es-ES_tradnl" sz="2400" b="1" dirty="0">
                <a:solidFill>
                  <a:srgbClr val="6E152E"/>
                </a:solidFill>
                <a:effectLst/>
                <a:latin typeface="Montserrat" panose="00000500000000000000" pitchFamily="2" charset="0"/>
                <a:ea typeface="MS Mincho" panose="02020609040205080304" pitchFamily="49" charset="-128"/>
                <a:cs typeface="Times New Roman" panose="02020603050405020304" pitchFamily="18" charset="0"/>
              </a:rPr>
              <a:t>Características Específicas del Crédito Directo (Primer Piso) </a:t>
            </a:r>
            <a:endParaRPr lang="es-MX" sz="2400" b="1" dirty="0">
              <a:solidFill>
                <a:srgbClr val="6E152E"/>
              </a:solidFill>
            </a:endParaRPr>
          </a:p>
        </p:txBody>
      </p:sp>
      <p:sp>
        <p:nvSpPr>
          <p:cNvPr id="5" name="CuadroTexto 4">
            <a:extLst>
              <a:ext uri="{FF2B5EF4-FFF2-40B4-BE49-F238E27FC236}">
                <a16:creationId xmlns:a16="http://schemas.microsoft.com/office/drawing/2014/main" id="{0EE4AF56-5A38-CC4D-008D-E8D024AF2F24}"/>
              </a:ext>
            </a:extLst>
          </p:cNvPr>
          <p:cNvSpPr txBox="1"/>
          <p:nvPr/>
        </p:nvSpPr>
        <p:spPr>
          <a:xfrm>
            <a:off x="231197" y="1031209"/>
            <a:ext cx="11759912" cy="646331"/>
          </a:xfrm>
          <a:prstGeom prst="rect">
            <a:avLst/>
          </a:prstGeom>
          <a:noFill/>
        </p:spPr>
        <p:txBody>
          <a:bodyPr wrap="square">
            <a:spAutoFit/>
          </a:bodyPr>
          <a:lstStyle/>
          <a:p>
            <a:pPr algn="just"/>
            <a:r>
              <a:rPr lang="es-ES_tradnl" sz="1800" dirty="0">
                <a:effectLst/>
                <a:latin typeface="Montserrat" panose="00000500000000000000" pitchFamily="2" charset="0"/>
                <a:ea typeface="MS Mincho" panose="02020609040205080304" pitchFamily="49" charset="-128"/>
                <a:cs typeface="Times New Roman" panose="02020603050405020304" pitchFamily="18" charset="0"/>
              </a:rPr>
              <a:t>En el siguiente cuadro, se muestran los niveles mínimos de cobertura admisible que el FIFOMI considera para respaldar un crédito, en función del tipo de garantía complementaria:</a:t>
            </a:r>
            <a:endParaRPr lang="es-MX" sz="2000" dirty="0">
              <a:effectLst/>
              <a:latin typeface="Cambria" panose="02040503050406030204" pitchFamily="18" charset="0"/>
              <a:ea typeface="MS Mincho" panose="02020609040205080304" pitchFamily="49" charset="-128"/>
              <a:cs typeface="Times New Roman" panose="02020603050405020304" pitchFamily="18" charset="0"/>
            </a:endParaRPr>
          </a:p>
        </p:txBody>
      </p:sp>
      <p:graphicFrame>
        <p:nvGraphicFramePr>
          <p:cNvPr id="6" name="Tabla 5">
            <a:extLst>
              <a:ext uri="{FF2B5EF4-FFF2-40B4-BE49-F238E27FC236}">
                <a16:creationId xmlns:a16="http://schemas.microsoft.com/office/drawing/2014/main" id="{867CDCD6-FDDD-7C71-4889-6BCE289E7301}"/>
              </a:ext>
            </a:extLst>
          </p:cNvPr>
          <p:cNvGraphicFramePr>
            <a:graphicFrameLocks noGrp="1"/>
          </p:cNvGraphicFramePr>
          <p:nvPr>
            <p:extLst>
              <p:ext uri="{D42A27DB-BD31-4B8C-83A1-F6EECF244321}">
                <p14:modId xmlns:p14="http://schemas.microsoft.com/office/powerpoint/2010/main" val="2799736974"/>
              </p:ext>
            </p:extLst>
          </p:nvPr>
        </p:nvGraphicFramePr>
        <p:xfrm>
          <a:off x="458498" y="1960811"/>
          <a:ext cx="11305310" cy="3421680"/>
        </p:xfrm>
        <a:graphic>
          <a:graphicData uri="http://schemas.openxmlformats.org/drawingml/2006/table">
            <a:tbl>
              <a:tblPr firstRow="1" firstCol="1" bandRow="1"/>
              <a:tblGrid>
                <a:gridCol w="715675">
                  <a:extLst>
                    <a:ext uri="{9D8B030D-6E8A-4147-A177-3AD203B41FA5}">
                      <a16:colId xmlns:a16="http://schemas.microsoft.com/office/drawing/2014/main" val="885092147"/>
                    </a:ext>
                  </a:extLst>
                </a:gridCol>
                <a:gridCol w="5976071">
                  <a:extLst>
                    <a:ext uri="{9D8B030D-6E8A-4147-A177-3AD203B41FA5}">
                      <a16:colId xmlns:a16="http://schemas.microsoft.com/office/drawing/2014/main" val="2152105805"/>
                    </a:ext>
                  </a:extLst>
                </a:gridCol>
                <a:gridCol w="2133600">
                  <a:extLst>
                    <a:ext uri="{9D8B030D-6E8A-4147-A177-3AD203B41FA5}">
                      <a16:colId xmlns:a16="http://schemas.microsoft.com/office/drawing/2014/main" val="2291496327"/>
                    </a:ext>
                  </a:extLst>
                </a:gridCol>
                <a:gridCol w="2479964">
                  <a:extLst>
                    <a:ext uri="{9D8B030D-6E8A-4147-A177-3AD203B41FA5}">
                      <a16:colId xmlns:a16="http://schemas.microsoft.com/office/drawing/2014/main" val="256437368"/>
                    </a:ext>
                  </a:extLst>
                </a:gridCol>
              </a:tblGrid>
              <a:tr h="352108">
                <a:tc rowSpan="2" gridSpan="2">
                  <a:txBody>
                    <a:bodyPr/>
                    <a:lstStyle/>
                    <a:p>
                      <a:pPr algn="ctr"/>
                      <a:r>
                        <a:rPr lang="es-MX" sz="1200" b="1">
                          <a:solidFill>
                            <a:srgbClr val="FFFFFF"/>
                          </a:solidFill>
                          <a:effectLst/>
                          <a:latin typeface="Montserrat" panose="00000500000000000000" pitchFamily="2" charset="0"/>
                          <a:ea typeface="Cambria" panose="02040503050406030204" pitchFamily="18" charset="0"/>
                          <a:cs typeface="Times New Roman" panose="02020603050405020304" pitchFamily="18" charset="0"/>
                        </a:rPr>
                        <a:t>Tipo de garantía real no financiera o instrumento asimilable</a:t>
                      </a:r>
                      <a:endParaRPr lang="es-MX" sz="1800">
                        <a:effectLst/>
                        <a:latin typeface="Cambria" panose="02040503050406030204" pitchFamily="18" charset="0"/>
                        <a:ea typeface="MS Mincho" panose="02020609040205080304" pitchFamily="49" charset="-128"/>
                        <a:cs typeface="Times New Roman" panose="02020603050405020304" pitchFamily="18" charset="0"/>
                      </a:endParaRPr>
                    </a:p>
                  </a:txBody>
                  <a:tcPr marL="60064" marR="6006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00000"/>
                    </a:solidFill>
                  </a:tcPr>
                </a:tc>
                <a:tc rowSpan="2" hMerge="1">
                  <a:txBody>
                    <a:bodyPr/>
                    <a:lstStyle/>
                    <a:p>
                      <a:endParaRPr lang="es-MX"/>
                    </a:p>
                  </a:txBody>
                  <a:tcPr/>
                </a:tc>
                <a:tc>
                  <a:txBody>
                    <a:bodyPr/>
                    <a:lstStyle/>
                    <a:p>
                      <a:pPr algn="ctr"/>
                      <a:r>
                        <a:rPr lang="es-ES_tradnl" sz="1200" b="1">
                          <a:solidFill>
                            <a:srgbClr val="FFFFFF"/>
                          </a:solidFill>
                          <a:effectLst/>
                          <a:latin typeface="Montserrat" panose="00000500000000000000" pitchFamily="2" charset="0"/>
                          <a:ea typeface="MS Mincho" panose="02020609040205080304" pitchFamily="49" charset="-128"/>
                          <a:cs typeface="Times New Roman" panose="02020603050405020304" pitchFamily="18" charset="0"/>
                        </a:rPr>
                        <a:t>(C*)</a:t>
                      </a:r>
                      <a:endParaRPr lang="es-MX" sz="1800">
                        <a:effectLst/>
                        <a:latin typeface="Cambria" panose="02040503050406030204" pitchFamily="18" charset="0"/>
                        <a:ea typeface="MS Mincho" panose="02020609040205080304" pitchFamily="49" charset="-128"/>
                        <a:cs typeface="Times New Roman" panose="02020603050405020304" pitchFamily="18" charset="0"/>
                      </a:endParaRPr>
                    </a:p>
                  </a:txBody>
                  <a:tcPr marL="60064" marR="6006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00000"/>
                    </a:solidFill>
                  </a:tcPr>
                </a:tc>
                <a:tc>
                  <a:txBody>
                    <a:bodyPr/>
                    <a:lstStyle/>
                    <a:p>
                      <a:pPr algn="ctr"/>
                      <a:r>
                        <a:rPr lang="es-ES_tradnl" sz="1200" b="1">
                          <a:solidFill>
                            <a:srgbClr val="FFFFFF"/>
                          </a:solidFill>
                          <a:effectLst/>
                          <a:latin typeface="Montserrat" panose="00000500000000000000" pitchFamily="2" charset="0"/>
                          <a:ea typeface="MS Mincho" panose="02020609040205080304" pitchFamily="49" charset="-128"/>
                          <a:cs typeface="Times New Roman" panose="02020603050405020304" pitchFamily="18" charset="0"/>
                        </a:rPr>
                        <a:t>(C**)</a:t>
                      </a:r>
                      <a:endParaRPr lang="es-MX" sz="1800">
                        <a:effectLst/>
                        <a:latin typeface="Cambria" panose="02040503050406030204" pitchFamily="18" charset="0"/>
                        <a:ea typeface="MS Mincho" panose="02020609040205080304" pitchFamily="49" charset="-128"/>
                        <a:cs typeface="Times New Roman" panose="02020603050405020304" pitchFamily="18" charset="0"/>
                      </a:endParaRPr>
                    </a:p>
                  </a:txBody>
                  <a:tcPr marL="60064" marR="6006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00000"/>
                    </a:solidFill>
                  </a:tcPr>
                </a:tc>
                <a:extLst>
                  <a:ext uri="{0D108BD9-81ED-4DB2-BD59-A6C34878D82A}">
                    <a16:rowId xmlns:a16="http://schemas.microsoft.com/office/drawing/2014/main" val="1990198199"/>
                  </a:ext>
                </a:extLst>
              </a:tr>
              <a:tr h="509155">
                <a:tc gridSpan="2" vMerge="1">
                  <a:txBody>
                    <a:bodyPr/>
                    <a:lstStyle/>
                    <a:p>
                      <a:endParaRPr lang="es-MX"/>
                    </a:p>
                  </a:txBody>
                  <a:tcPr/>
                </a:tc>
                <a:tc hMerge="1" vMerge="1">
                  <a:txBody>
                    <a:bodyPr/>
                    <a:lstStyle/>
                    <a:p>
                      <a:endParaRPr lang="es-MX"/>
                    </a:p>
                  </a:txBody>
                  <a:tcPr/>
                </a:tc>
                <a:tc>
                  <a:txBody>
                    <a:bodyPr/>
                    <a:lstStyle/>
                    <a:p>
                      <a:pPr algn="ctr"/>
                      <a:r>
                        <a:rPr lang="es-ES_tradnl" sz="1200" b="1">
                          <a:solidFill>
                            <a:srgbClr val="FFFFFF"/>
                          </a:solidFill>
                          <a:effectLst/>
                          <a:latin typeface="Montserrat" panose="00000500000000000000" pitchFamily="2" charset="0"/>
                          <a:ea typeface="MS Mincho" panose="02020609040205080304" pitchFamily="49" charset="-128"/>
                          <a:cs typeface="Times New Roman" panose="02020603050405020304" pitchFamily="18" charset="0"/>
                        </a:rPr>
                        <a:t>Nivel </a:t>
                      </a:r>
                      <a:r>
                        <a:rPr lang="es-MX" sz="1200" b="1">
                          <a:solidFill>
                            <a:srgbClr val="FFFFFF"/>
                          </a:solidFill>
                          <a:effectLst/>
                          <a:latin typeface="Montserrat" panose="00000500000000000000" pitchFamily="2" charset="0"/>
                          <a:ea typeface="MS Mincho" panose="02020609040205080304" pitchFamily="49" charset="-128"/>
                          <a:cs typeface="Times New Roman" panose="02020603050405020304" pitchFamily="18" charset="0"/>
                        </a:rPr>
                        <a:t>mínimo</a:t>
                      </a:r>
                      <a:r>
                        <a:rPr lang="es-ES_tradnl" sz="1200" b="1">
                          <a:solidFill>
                            <a:srgbClr val="FFFFFF"/>
                          </a:solidFill>
                          <a:effectLst/>
                          <a:latin typeface="Montserrat" panose="00000500000000000000" pitchFamily="2" charset="0"/>
                          <a:ea typeface="MS Mincho" panose="02020609040205080304" pitchFamily="49" charset="-128"/>
                          <a:cs typeface="Times New Roman" panose="02020603050405020304" pitchFamily="18" charset="0"/>
                        </a:rPr>
                        <a:t> de </a:t>
                      </a:r>
                      <a:r>
                        <a:rPr lang="es-MX" sz="1200" b="1">
                          <a:solidFill>
                            <a:srgbClr val="FFFFFF"/>
                          </a:solidFill>
                          <a:effectLst/>
                          <a:latin typeface="Montserrat" panose="00000500000000000000" pitchFamily="2" charset="0"/>
                          <a:ea typeface="MS Mincho" panose="02020609040205080304" pitchFamily="49" charset="-128"/>
                          <a:cs typeface="Times New Roman" panose="02020603050405020304" pitchFamily="18" charset="0"/>
                        </a:rPr>
                        <a:t>garantía</a:t>
                      </a:r>
                      <a:r>
                        <a:rPr lang="es-ES_tradnl" sz="1200" b="1">
                          <a:solidFill>
                            <a:srgbClr val="FFFFFF"/>
                          </a:solidFill>
                          <a:effectLst/>
                          <a:latin typeface="Montserrat" panose="00000500000000000000" pitchFamily="2" charset="0"/>
                          <a:ea typeface="MS Mincho" panose="02020609040205080304" pitchFamily="49" charset="-128"/>
                          <a:cs typeface="Times New Roman" panose="02020603050405020304" pitchFamily="18" charset="0"/>
                        </a:rPr>
                        <a:t> admisible</a:t>
                      </a:r>
                      <a:endParaRPr lang="es-MX" sz="1800">
                        <a:effectLst/>
                        <a:latin typeface="Cambria" panose="02040503050406030204" pitchFamily="18" charset="0"/>
                        <a:ea typeface="MS Mincho" panose="02020609040205080304" pitchFamily="49" charset="-128"/>
                        <a:cs typeface="Times New Roman" panose="02020603050405020304" pitchFamily="18" charset="0"/>
                      </a:endParaRPr>
                    </a:p>
                  </a:txBody>
                  <a:tcPr marL="60064" marR="6006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00000"/>
                    </a:solidFill>
                  </a:tcPr>
                </a:tc>
                <a:tc>
                  <a:txBody>
                    <a:bodyPr/>
                    <a:lstStyle/>
                    <a:p>
                      <a:pPr algn="ctr"/>
                      <a:r>
                        <a:rPr lang="es-ES_tradnl" sz="1200" b="1">
                          <a:solidFill>
                            <a:srgbClr val="FFFFFF"/>
                          </a:solidFill>
                          <a:effectLst/>
                          <a:latin typeface="Montserrat" panose="00000500000000000000" pitchFamily="2" charset="0"/>
                          <a:ea typeface="MS Mincho" panose="02020609040205080304" pitchFamily="49" charset="-128"/>
                          <a:cs typeface="Times New Roman" panose="02020603050405020304" pitchFamily="18" charset="0"/>
                        </a:rPr>
                        <a:t>Nivel de Cobertura para conocer una menor Severidad de la Pérdida</a:t>
                      </a:r>
                      <a:endParaRPr lang="es-MX" sz="1800">
                        <a:effectLst/>
                        <a:latin typeface="Cambria" panose="02040503050406030204" pitchFamily="18" charset="0"/>
                        <a:ea typeface="MS Mincho" panose="02020609040205080304" pitchFamily="49" charset="-128"/>
                        <a:cs typeface="Times New Roman" panose="02020603050405020304" pitchFamily="18" charset="0"/>
                      </a:endParaRPr>
                    </a:p>
                  </a:txBody>
                  <a:tcPr marL="60064" marR="6006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00000"/>
                    </a:solidFill>
                  </a:tcPr>
                </a:tc>
                <a:extLst>
                  <a:ext uri="{0D108BD9-81ED-4DB2-BD59-A6C34878D82A}">
                    <a16:rowId xmlns:a16="http://schemas.microsoft.com/office/drawing/2014/main" val="3838637854"/>
                  </a:ext>
                </a:extLst>
              </a:tr>
              <a:tr h="160172">
                <a:tc gridSpan="2">
                  <a:txBody>
                    <a:bodyPr/>
                    <a:lstStyle/>
                    <a:p>
                      <a:r>
                        <a:rPr lang="es-MX"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Derechos de cobro incluyendo derechos fiduciarios</a:t>
                      </a:r>
                      <a:endParaRPr lang="es-MX" sz="1800">
                        <a:effectLst/>
                        <a:latin typeface="Cambria" panose="02040503050406030204" pitchFamily="18" charset="0"/>
                        <a:ea typeface="MS Mincho" panose="02020609040205080304" pitchFamily="49" charset="-128"/>
                        <a:cs typeface="Times New Roman" panose="02020603050405020304" pitchFamily="18" charset="0"/>
                      </a:endParaRPr>
                    </a:p>
                  </a:txBody>
                  <a:tcPr marL="60064" marR="6006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hMerge="1">
                  <a:txBody>
                    <a:bodyPr/>
                    <a:lstStyle/>
                    <a:p>
                      <a:endParaRPr lang="es-MX"/>
                    </a:p>
                  </a:txBody>
                  <a:tcPr/>
                </a:tc>
                <a:tc>
                  <a:txBody>
                    <a:bodyPr/>
                    <a:lstStyle/>
                    <a:p>
                      <a:pPr algn="ctr"/>
                      <a:r>
                        <a:rPr lang="es-MX"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s-MX" sz="1800">
                        <a:effectLst/>
                        <a:latin typeface="Cambria" panose="02040503050406030204" pitchFamily="18" charset="0"/>
                        <a:ea typeface="MS Mincho" panose="02020609040205080304" pitchFamily="49" charset="-128"/>
                        <a:cs typeface="Times New Roman" panose="02020603050405020304" pitchFamily="18" charset="0"/>
                      </a:endParaRPr>
                    </a:p>
                  </a:txBody>
                  <a:tcPr marL="60064" marR="6006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a:r>
                        <a:rPr lang="es-MX"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125%</a:t>
                      </a:r>
                      <a:endParaRPr lang="es-MX" sz="1800">
                        <a:effectLst/>
                        <a:latin typeface="Cambria" panose="02040503050406030204" pitchFamily="18" charset="0"/>
                        <a:ea typeface="MS Mincho" panose="02020609040205080304" pitchFamily="49" charset="-128"/>
                        <a:cs typeface="Times New Roman" panose="02020603050405020304" pitchFamily="18" charset="0"/>
                      </a:endParaRPr>
                    </a:p>
                  </a:txBody>
                  <a:tcPr marL="60064" marR="6006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197330124"/>
                  </a:ext>
                </a:extLst>
              </a:tr>
              <a:tr h="160172">
                <a:tc gridSpan="2">
                  <a:txBody>
                    <a:bodyPr/>
                    <a:lstStyle/>
                    <a:p>
                      <a:r>
                        <a:rPr lang="es-MX"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Bienes inmuebles comerciales y residenciales</a:t>
                      </a:r>
                      <a:endParaRPr lang="es-MX" sz="1800">
                        <a:effectLst/>
                        <a:latin typeface="Cambria" panose="02040503050406030204" pitchFamily="18" charset="0"/>
                        <a:ea typeface="MS Mincho" panose="02020609040205080304" pitchFamily="49" charset="-128"/>
                        <a:cs typeface="Times New Roman" panose="02020603050405020304" pitchFamily="18" charset="0"/>
                      </a:endParaRPr>
                    </a:p>
                  </a:txBody>
                  <a:tcPr marL="60064" marR="6006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hMerge="1">
                  <a:txBody>
                    <a:bodyPr/>
                    <a:lstStyle/>
                    <a:p>
                      <a:endParaRPr lang="es-MX"/>
                    </a:p>
                  </a:txBody>
                  <a:tcPr/>
                </a:tc>
                <a:tc>
                  <a:txBody>
                    <a:bodyPr/>
                    <a:lstStyle/>
                    <a:p>
                      <a:pPr algn="ctr"/>
                      <a:r>
                        <a:rPr lang="es-MX"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s-MX" sz="1800">
                        <a:effectLst/>
                        <a:latin typeface="Cambria" panose="02040503050406030204" pitchFamily="18" charset="0"/>
                        <a:ea typeface="MS Mincho" panose="02020609040205080304" pitchFamily="49" charset="-128"/>
                        <a:cs typeface="Times New Roman" panose="02020603050405020304" pitchFamily="18" charset="0"/>
                      </a:endParaRPr>
                    </a:p>
                  </a:txBody>
                  <a:tcPr marL="60064" marR="6006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a:r>
                        <a:rPr lang="es-MX"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a:t>
                      </a:r>
                      <a:endParaRPr lang="es-MX" sz="1800">
                        <a:effectLst/>
                        <a:latin typeface="Cambria" panose="02040503050406030204" pitchFamily="18" charset="0"/>
                        <a:ea typeface="MS Mincho" panose="02020609040205080304" pitchFamily="49" charset="-128"/>
                        <a:cs typeface="Times New Roman" panose="02020603050405020304" pitchFamily="18" charset="0"/>
                      </a:endParaRPr>
                    </a:p>
                  </a:txBody>
                  <a:tcPr marL="60064" marR="6006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748608103"/>
                  </a:ext>
                </a:extLst>
              </a:tr>
              <a:tr h="160172">
                <a:tc rowSpan="4">
                  <a:txBody>
                    <a:bodyPr/>
                    <a:lstStyle/>
                    <a:p>
                      <a:pPr algn="ctr"/>
                      <a:r>
                        <a:rPr lang="es-MX"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Otras garantías reales no financieras</a:t>
                      </a:r>
                      <a:endParaRPr lang="es-MX" sz="1800">
                        <a:effectLst/>
                        <a:latin typeface="Cambria" panose="02040503050406030204" pitchFamily="18" charset="0"/>
                        <a:ea typeface="MS Mincho" panose="02020609040205080304" pitchFamily="49" charset="-128"/>
                        <a:cs typeface="Times New Roman" panose="02020603050405020304" pitchFamily="18" charset="0"/>
                      </a:endParaRPr>
                    </a:p>
                  </a:txBody>
                  <a:tcPr marL="60064" marR="60064" marT="0" marB="0" vert="vert27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r>
                        <a:rPr lang="es-MX"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Bienes muebles y otras</a:t>
                      </a:r>
                      <a:endParaRPr lang="es-MX" sz="1800">
                        <a:effectLst/>
                        <a:latin typeface="Cambria" panose="02040503050406030204" pitchFamily="18" charset="0"/>
                        <a:ea typeface="MS Mincho" panose="02020609040205080304" pitchFamily="49" charset="-128"/>
                        <a:cs typeface="Times New Roman" panose="02020603050405020304" pitchFamily="18" charset="0"/>
                      </a:endParaRPr>
                    </a:p>
                  </a:txBody>
                  <a:tcPr marL="60064" marR="6006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a:r>
                        <a:rPr lang="es-MX"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s-MX" sz="1800">
                        <a:effectLst/>
                        <a:latin typeface="Cambria" panose="02040503050406030204" pitchFamily="18" charset="0"/>
                        <a:ea typeface="MS Mincho" panose="02020609040205080304" pitchFamily="49" charset="-128"/>
                        <a:cs typeface="Times New Roman" panose="02020603050405020304" pitchFamily="18" charset="0"/>
                      </a:endParaRPr>
                    </a:p>
                  </a:txBody>
                  <a:tcPr marL="60064" marR="6006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a:r>
                        <a:rPr lang="es-MX"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a:t>
                      </a:r>
                      <a:endParaRPr lang="es-MX" sz="1800">
                        <a:effectLst/>
                        <a:latin typeface="Cambria" panose="02040503050406030204" pitchFamily="18" charset="0"/>
                        <a:ea typeface="MS Mincho" panose="02020609040205080304" pitchFamily="49" charset="-128"/>
                        <a:cs typeface="Times New Roman" panose="02020603050405020304" pitchFamily="18" charset="0"/>
                      </a:endParaRPr>
                    </a:p>
                  </a:txBody>
                  <a:tcPr marL="60064" marR="6006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51942546"/>
                  </a:ext>
                </a:extLst>
              </a:tr>
              <a:tr h="537793">
                <a:tc vMerge="1">
                  <a:txBody>
                    <a:bodyPr/>
                    <a:lstStyle/>
                    <a:p>
                      <a:endParaRPr lang="es-MX"/>
                    </a:p>
                  </a:txBody>
                  <a:tcPr/>
                </a:tc>
                <a:tc>
                  <a:txBody>
                    <a:bodyPr/>
                    <a:lstStyle/>
                    <a:p>
                      <a:r>
                        <a:rPr lang="es-MX"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Fideicomiso de garantía o de administración, o de ambos, en todos los supuestos con Aportaciones Federales o Aportaciones Federales como fuente de pago o ambas.</a:t>
                      </a:r>
                      <a:endParaRPr lang="es-MX" sz="1800">
                        <a:effectLst/>
                        <a:latin typeface="Cambria" panose="02040503050406030204" pitchFamily="18" charset="0"/>
                        <a:ea typeface="MS Mincho" panose="02020609040205080304" pitchFamily="49" charset="-128"/>
                        <a:cs typeface="Times New Roman" panose="02020603050405020304" pitchFamily="18" charset="0"/>
                      </a:endParaRPr>
                    </a:p>
                  </a:txBody>
                  <a:tcPr marL="60064" marR="6006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a:r>
                        <a:rPr lang="es-MX"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s-MX" sz="1800">
                        <a:effectLst/>
                        <a:latin typeface="Cambria" panose="02040503050406030204" pitchFamily="18" charset="0"/>
                        <a:ea typeface="MS Mincho" panose="02020609040205080304" pitchFamily="49" charset="-128"/>
                        <a:cs typeface="Times New Roman" panose="02020603050405020304" pitchFamily="18" charset="0"/>
                      </a:endParaRPr>
                    </a:p>
                  </a:txBody>
                  <a:tcPr marL="60064" marR="6006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a:r>
                        <a:rPr lang="es-MX"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125%</a:t>
                      </a:r>
                      <a:endParaRPr lang="es-MX" sz="1800">
                        <a:effectLst/>
                        <a:latin typeface="Cambria" panose="02040503050406030204" pitchFamily="18" charset="0"/>
                        <a:ea typeface="MS Mincho" panose="02020609040205080304" pitchFamily="49" charset="-128"/>
                        <a:cs typeface="Times New Roman" panose="02020603050405020304" pitchFamily="18" charset="0"/>
                      </a:endParaRPr>
                    </a:p>
                  </a:txBody>
                  <a:tcPr marL="60064" marR="6006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502944185"/>
                  </a:ext>
                </a:extLst>
              </a:tr>
              <a:tr h="249382">
                <a:tc vMerge="1">
                  <a:txBody>
                    <a:bodyPr/>
                    <a:lstStyle/>
                    <a:p>
                      <a:endParaRPr lang="es-MX"/>
                    </a:p>
                  </a:txBody>
                  <a:tcPr/>
                </a:tc>
                <a:tc>
                  <a:txBody>
                    <a:bodyPr/>
                    <a:lstStyle/>
                    <a:p>
                      <a:r>
                        <a:rPr lang="es-MX"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Fideicomiso de garantía o de administración, o de ambos, en todos los supuestos con Ingresos Propios como fuente de pago.</a:t>
                      </a:r>
                      <a:endParaRPr lang="es-MX" sz="1800">
                        <a:effectLst/>
                        <a:latin typeface="Cambria" panose="02040503050406030204" pitchFamily="18" charset="0"/>
                        <a:ea typeface="MS Mincho" panose="02020609040205080304" pitchFamily="49" charset="-128"/>
                        <a:cs typeface="Times New Roman" panose="02020603050405020304" pitchFamily="18" charset="0"/>
                      </a:endParaRPr>
                    </a:p>
                  </a:txBody>
                  <a:tcPr marL="60064" marR="6006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a:r>
                        <a:rPr lang="es-MX"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s-MX" sz="1800">
                        <a:effectLst/>
                        <a:latin typeface="Cambria" panose="02040503050406030204" pitchFamily="18" charset="0"/>
                        <a:ea typeface="MS Mincho" panose="02020609040205080304" pitchFamily="49" charset="-128"/>
                        <a:cs typeface="Times New Roman" panose="02020603050405020304" pitchFamily="18" charset="0"/>
                      </a:endParaRPr>
                    </a:p>
                  </a:txBody>
                  <a:tcPr marL="60064" marR="6006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a:r>
                        <a:rPr lang="es-MX"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a:t>
                      </a:r>
                      <a:endParaRPr lang="es-MX" sz="1800">
                        <a:effectLst/>
                        <a:latin typeface="Cambria" panose="02040503050406030204" pitchFamily="18" charset="0"/>
                        <a:ea typeface="MS Mincho" panose="02020609040205080304" pitchFamily="49" charset="-128"/>
                        <a:cs typeface="Times New Roman" panose="02020603050405020304" pitchFamily="18" charset="0"/>
                      </a:endParaRPr>
                    </a:p>
                  </a:txBody>
                  <a:tcPr marL="60064" marR="6006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911742214"/>
                  </a:ext>
                </a:extLst>
              </a:tr>
              <a:tr h="814052">
                <a:tc vMerge="1">
                  <a:txBody>
                    <a:bodyPr/>
                    <a:lstStyle/>
                    <a:p>
                      <a:endParaRPr lang="es-MX"/>
                    </a:p>
                  </a:txBody>
                  <a:tcPr/>
                </a:tc>
                <a:tc>
                  <a:txBody>
                    <a:bodyPr/>
                    <a:lstStyle/>
                    <a:p>
                      <a:r>
                        <a:rPr lang="es-MX"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Instrucciones irrevocables o contratos de mandato de garantía o ambos, en todos los supuestos con Participaciones Federales, o Aportaciones Federales o Ingresos Propios como fuente de pago o cualquier combinación.</a:t>
                      </a:r>
                      <a:endParaRPr lang="es-MX" sz="1800">
                        <a:effectLst/>
                        <a:latin typeface="Cambria" panose="02040503050406030204" pitchFamily="18" charset="0"/>
                        <a:ea typeface="MS Mincho" panose="02020609040205080304" pitchFamily="49" charset="-128"/>
                        <a:cs typeface="Times New Roman" panose="02020603050405020304" pitchFamily="18" charset="0"/>
                      </a:endParaRPr>
                    </a:p>
                  </a:txBody>
                  <a:tcPr marL="60064" marR="6006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a:r>
                        <a:rPr lang="es-MX"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s-MX" sz="1800">
                        <a:effectLst/>
                        <a:latin typeface="Cambria" panose="02040503050406030204" pitchFamily="18" charset="0"/>
                        <a:ea typeface="MS Mincho" panose="02020609040205080304" pitchFamily="49" charset="-128"/>
                        <a:cs typeface="Times New Roman" panose="02020603050405020304" pitchFamily="18" charset="0"/>
                      </a:endParaRPr>
                    </a:p>
                  </a:txBody>
                  <a:tcPr marL="60064" marR="6006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a:r>
                        <a:rPr lang="es-MX"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064" marR="6006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041691050"/>
                  </a:ext>
                </a:extLst>
              </a:tr>
            </a:tbl>
          </a:graphicData>
        </a:graphic>
      </p:graphicFrame>
      <p:sp>
        <p:nvSpPr>
          <p:cNvPr id="8" name="CuadroTexto 7">
            <a:extLst>
              <a:ext uri="{FF2B5EF4-FFF2-40B4-BE49-F238E27FC236}">
                <a16:creationId xmlns:a16="http://schemas.microsoft.com/office/drawing/2014/main" id="{823C397F-AC59-236B-C389-66F5704280C4}"/>
              </a:ext>
            </a:extLst>
          </p:cNvPr>
          <p:cNvSpPr txBox="1"/>
          <p:nvPr/>
        </p:nvSpPr>
        <p:spPr>
          <a:xfrm>
            <a:off x="1685924" y="5457459"/>
            <a:ext cx="10159712" cy="830997"/>
          </a:xfrm>
          <a:prstGeom prst="rect">
            <a:avLst/>
          </a:prstGeom>
          <a:noFill/>
        </p:spPr>
        <p:txBody>
          <a:bodyPr wrap="square">
            <a:spAutoFit/>
          </a:bodyPr>
          <a:lstStyle/>
          <a:p>
            <a:pPr algn="just"/>
            <a:r>
              <a:rPr lang="es-ES_tradnl" sz="1600" dirty="0">
                <a:effectLst/>
                <a:latin typeface="Montserrat" panose="00000500000000000000" pitchFamily="2" charset="0"/>
                <a:ea typeface="MS Mincho" panose="02020609040205080304" pitchFamily="49" charset="-128"/>
                <a:cs typeface="Times New Roman" panose="02020603050405020304" pitchFamily="18" charset="0"/>
              </a:rPr>
              <a:t>El Comité correspondiente, tendrá la facultad de decidir sobre la aceptación y proporción de las garantías propuestas por los acreditados, o establecer otras, a efecto de cubrir los riesgos de los créditos que se presenten. </a:t>
            </a:r>
            <a:endParaRPr lang="es-MX"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120485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32772-1173-82CA-C7BD-890F1AF4B147}"/>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89ABBE02-4C81-86C6-2F9D-52E138AA0568}"/>
              </a:ext>
            </a:extLst>
          </p:cNvPr>
          <p:cNvSpPr>
            <a:spLocks noGrp="1"/>
          </p:cNvSpPr>
          <p:nvPr>
            <p:ph type="body" sz="quarter" idx="13"/>
          </p:nvPr>
        </p:nvSpPr>
        <p:spPr>
          <a:xfrm>
            <a:off x="1195755" y="3072788"/>
            <a:ext cx="10500526" cy="901530"/>
          </a:xfrm>
        </p:spPr>
        <p:txBody>
          <a:bodyPr>
            <a:normAutofit lnSpcReduction="10000"/>
          </a:bodyPr>
          <a:lstStyle/>
          <a:p>
            <a:r>
              <a:rPr lang="es-MX" sz="3200" dirty="0"/>
              <a:t>Obtención del flujo de efectivo para hacer frente a los créditos de primer piso</a:t>
            </a:r>
          </a:p>
        </p:txBody>
      </p:sp>
    </p:spTree>
    <p:extLst>
      <p:ext uri="{BB962C8B-B14F-4D97-AF65-F5344CB8AC3E}">
        <p14:creationId xmlns:p14="http://schemas.microsoft.com/office/powerpoint/2010/main" val="837105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BA33D-A5B8-2140-94F7-D4B8D0CAC6A9}"/>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C9334C4-829F-048F-D182-582170A70C8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71770" y="163406"/>
            <a:ext cx="1698310" cy="638249"/>
          </a:xfrm>
          <a:prstGeom prst="rect">
            <a:avLst/>
          </a:prstGeom>
        </p:spPr>
      </p:pic>
      <p:sp>
        <p:nvSpPr>
          <p:cNvPr id="5" name="CuadroTexto 4">
            <a:extLst>
              <a:ext uri="{FF2B5EF4-FFF2-40B4-BE49-F238E27FC236}">
                <a16:creationId xmlns:a16="http://schemas.microsoft.com/office/drawing/2014/main" id="{6309E4BC-5D4F-980C-EAFA-4F3F8EAF87DA}"/>
              </a:ext>
            </a:extLst>
          </p:cNvPr>
          <p:cNvSpPr txBox="1"/>
          <p:nvPr/>
        </p:nvSpPr>
        <p:spPr>
          <a:xfrm>
            <a:off x="112134" y="940422"/>
            <a:ext cx="11676785" cy="369332"/>
          </a:xfrm>
          <a:prstGeom prst="rect">
            <a:avLst/>
          </a:prstGeom>
          <a:noFill/>
        </p:spPr>
        <p:txBody>
          <a:bodyPr wrap="square">
            <a:spAutoFit/>
          </a:bodyPr>
          <a:lstStyle/>
          <a:p>
            <a:pPr algn="just"/>
            <a:r>
              <a:rPr lang="es-ES_tradnl" dirty="0">
                <a:solidFill>
                  <a:srgbClr val="404040"/>
                </a:solidFill>
                <a:latin typeface="Montserrat" panose="00000500000000000000" pitchFamily="2" charset="0"/>
                <a:ea typeface="MS Mincho" panose="02020609040205080304" pitchFamily="49" charset="-128"/>
                <a:cs typeface="Times New Roman" panose="02020603050405020304" pitchFamily="18" charset="0"/>
              </a:rPr>
              <a:t>Alberto Vital</a:t>
            </a:r>
            <a:endParaRPr lang="es-MX" sz="2000" dirty="0">
              <a:solidFill>
                <a:srgbClr val="404040"/>
              </a:solidFill>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13" name="Rectangle 4">
            <a:extLst>
              <a:ext uri="{FF2B5EF4-FFF2-40B4-BE49-F238E27FC236}">
                <a16:creationId xmlns:a16="http://schemas.microsoft.com/office/drawing/2014/main" id="{11551829-09E7-7566-8BAA-E1CB45CEB450}"/>
              </a:ext>
            </a:extLst>
          </p:cNvPr>
          <p:cNvSpPr>
            <a:spLocks noChangeArrowheads="1"/>
          </p:cNvSpPr>
          <p:nvPr/>
        </p:nvSpPr>
        <p:spPr bwMode="auto">
          <a:xfrm>
            <a:off x="2982913" y="22367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MX" altLang="es-MX" sz="1800" b="0" i="0" u="none" strike="noStrike" cap="none" normalizeH="0" baseline="0">
                <a:ln>
                  <a:noFill/>
                </a:ln>
                <a:solidFill>
                  <a:schemeClr val="tx1"/>
                </a:solidFill>
                <a:effectLst/>
                <a:latin typeface="Arial" panose="020B0604020202020204" pitchFamily="34" charset="0"/>
              </a:rPr>
            </a:br>
            <a:endParaRPr kumimoji="0" lang="es-MX" altLang="es-MX"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36381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1411E-5477-C9E4-7B3E-D2D23F7EA877}"/>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FBF57AFA-4CEC-85D6-DC94-5A33BAF05C31}"/>
              </a:ext>
            </a:extLst>
          </p:cNvPr>
          <p:cNvSpPr>
            <a:spLocks noGrp="1"/>
          </p:cNvSpPr>
          <p:nvPr>
            <p:ph type="body" sz="quarter" idx="13"/>
          </p:nvPr>
        </p:nvSpPr>
        <p:spPr>
          <a:xfrm>
            <a:off x="1195755" y="3072788"/>
            <a:ext cx="10500526" cy="901530"/>
          </a:xfrm>
        </p:spPr>
        <p:txBody>
          <a:bodyPr>
            <a:normAutofit lnSpcReduction="10000"/>
          </a:bodyPr>
          <a:lstStyle/>
          <a:p>
            <a:r>
              <a:rPr lang="es-MX" sz="3200" dirty="0"/>
              <a:t>Programas Especiales de Financiamiento aplicados a los créditos de primer piso en 2023</a:t>
            </a:r>
          </a:p>
        </p:txBody>
      </p:sp>
    </p:spTree>
    <p:extLst>
      <p:ext uri="{BB962C8B-B14F-4D97-AF65-F5344CB8AC3E}">
        <p14:creationId xmlns:p14="http://schemas.microsoft.com/office/powerpoint/2010/main" val="1503385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5B145-5A64-F966-E0E6-9C960D950941}"/>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51FAF0CC-6041-F920-093B-5E224D7903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71770" y="163406"/>
            <a:ext cx="1698310" cy="638249"/>
          </a:xfrm>
          <a:prstGeom prst="rect">
            <a:avLst/>
          </a:prstGeom>
        </p:spPr>
      </p:pic>
      <p:sp>
        <p:nvSpPr>
          <p:cNvPr id="3" name="CuadroTexto 2">
            <a:extLst>
              <a:ext uri="{FF2B5EF4-FFF2-40B4-BE49-F238E27FC236}">
                <a16:creationId xmlns:a16="http://schemas.microsoft.com/office/drawing/2014/main" id="{1165ED21-C427-9E5C-6B3A-17C6CA41E9A0}"/>
              </a:ext>
            </a:extLst>
          </p:cNvPr>
          <p:cNvSpPr txBox="1"/>
          <p:nvPr/>
        </p:nvSpPr>
        <p:spPr>
          <a:xfrm>
            <a:off x="-176647" y="272746"/>
            <a:ext cx="9902537" cy="523220"/>
          </a:xfrm>
          <a:prstGeom prst="rect">
            <a:avLst/>
          </a:prstGeom>
          <a:noFill/>
        </p:spPr>
        <p:txBody>
          <a:bodyPr wrap="square">
            <a:spAutoFit/>
          </a:bodyPr>
          <a:lstStyle>
            <a:defPPr>
              <a:defRPr lang="es-MX"/>
            </a:defPPr>
            <a:lvl1pPr>
              <a:defRPr sz="2400" b="1">
                <a:solidFill>
                  <a:srgbClr val="6E152E"/>
                </a:solidFill>
                <a:effectLst/>
                <a:latin typeface="Montserrat" panose="00000500000000000000" pitchFamily="2" charset="0"/>
                <a:ea typeface="MS Mincho" panose="02020609040205080304" pitchFamily="49" charset="-128"/>
                <a:cs typeface="Times New Roman" panose="02020603050405020304" pitchFamily="18" charset="0"/>
              </a:defRPr>
            </a:lvl1pPr>
          </a:lstStyle>
          <a:p>
            <a:pPr lvl="1"/>
            <a:r>
              <a:rPr lang="es-ES_tradnl" sz="2800" b="1" dirty="0">
                <a:solidFill>
                  <a:srgbClr val="6E152E"/>
                </a:solidFill>
                <a:latin typeface="Montserrat" panose="00000500000000000000" pitchFamily="2" charset="0"/>
              </a:rPr>
              <a:t>Programa de Cadenas Productivas FIFOMI-NAFIN</a:t>
            </a:r>
            <a:endParaRPr lang="es-MX" sz="2800" b="1" dirty="0">
              <a:solidFill>
                <a:srgbClr val="6E152E"/>
              </a:solidFill>
              <a:latin typeface="Montserrat" panose="00000500000000000000" pitchFamily="2" charset="0"/>
            </a:endParaRPr>
          </a:p>
        </p:txBody>
      </p:sp>
      <p:sp>
        <p:nvSpPr>
          <p:cNvPr id="6" name="CuadroTexto 5">
            <a:extLst>
              <a:ext uri="{FF2B5EF4-FFF2-40B4-BE49-F238E27FC236}">
                <a16:creationId xmlns:a16="http://schemas.microsoft.com/office/drawing/2014/main" id="{2B9D0F9E-1AF4-F8B0-C496-9C5D8EE2B6EB}"/>
              </a:ext>
            </a:extLst>
          </p:cNvPr>
          <p:cNvSpPr txBox="1"/>
          <p:nvPr/>
        </p:nvSpPr>
        <p:spPr>
          <a:xfrm>
            <a:off x="296141" y="989506"/>
            <a:ext cx="6182590" cy="369332"/>
          </a:xfrm>
          <a:prstGeom prst="rect">
            <a:avLst/>
          </a:prstGeom>
          <a:noFill/>
        </p:spPr>
        <p:txBody>
          <a:bodyPr wrap="square">
            <a:spAutoFit/>
          </a:bodyPr>
          <a:lstStyle/>
          <a:p>
            <a:pPr algn="just"/>
            <a:r>
              <a:rPr lang="es-ES_tradnl" sz="1800" b="1" i="0" dirty="0">
                <a:effectLst/>
                <a:latin typeface="Montserrat" panose="00000500000000000000" pitchFamily="2" charset="0"/>
                <a:ea typeface="MS Mincho" panose="02020609040205080304" pitchFamily="49" charset="-128"/>
                <a:cs typeface="Times New Roman" panose="02020603050405020304" pitchFamily="18" charset="0"/>
              </a:rPr>
              <a:t>Objetivo del Programa</a:t>
            </a:r>
            <a:endParaRPr lang="es-MX" sz="2800" i="1"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8" name="CuadroTexto 7">
            <a:extLst>
              <a:ext uri="{FF2B5EF4-FFF2-40B4-BE49-F238E27FC236}">
                <a16:creationId xmlns:a16="http://schemas.microsoft.com/office/drawing/2014/main" id="{4A403210-02A4-E262-00C1-911374E2F437}"/>
              </a:ext>
            </a:extLst>
          </p:cNvPr>
          <p:cNvSpPr txBox="1"/>
          <p:nvPr/>
        </p:nvSpPr>
        <p:spPr>
          <a:xfrm>
            <a:off x="296141" y="1409291"/>
            <a:ext cx="11580668" cy="1015663"/>
          </a:xfrm>
          <a:prstGeom prst="rect">
            <a:avLst/>
          </a:prstGeom>
          <a:noFill/>
        </p:spPr>
        <p:txBody>
          <a:bodyPr wrap="square">
            <a:spAutoFit/>
          </a:bodyPr>
          <a:lstStyle/>
          <a:p>
            <a:pPr algn="just"/>
            <a:r>
              <a:rPr lang="es-MX" sz="1200" i="0" dirty="0">
                <a:effectLst/>
                <a:latin typeface="Montserrat" panose="00000500000000000000" pitchFamily="2" charset="0"/>
                <a:ea typeface="MS Mincho" panose="02020609040205080304" pitchFamily="49" charset="-128"/>
                <a:cs typeface="Times New Roman" panose="02020603050405020304" pitchFamily="18" charset="0"/>
              </a:rPr>
              <a:t>Fortalecer la vinculación de las cadenas al sector minero, e incrementar la competitividad, previendo la instrumentación de esquemas que permitan atender el sector minero, con financiamiento suficiente y oportuno para su desarrollo.</a:t>
            </a:r>
            <a:endParaRPr lang="es-MX" sz="1200" i="1" dirty="0">
              <a:effectLst/>
              <a:latin typeface="Calibri" panose="020F0502020204030204" pitchFamily="34" charset="0"/>
              <a:ea typeface="MS Mincho" panose="02020609040205080304" pitchFamily="49" charset="-128"/>
              <a:cs typeface="Times New Roman" panose="02020603050405020304" pitchFamily="18" charset="0"/>
            </a:endParaRPr>
          </a:p>
          <a:p>
            <a:pPr algn="just"/>
            <a:r>
              <a:rPr lang="es-MX" sz="1200" i="0" dirty="0">
                <a:effectLst/>
                <a:latin typeface="Montserrat" panose="00000500000000000000" pitchFamily="2" charset="0"/>
                <a:ea typeface="MS Mincho" panose="02020609040205080304" pitchFamily="49" charset="-128"/>
                <a:cs typeface="Times New Roman" panose="02020603050405020304" pitchFamily="18" charset="0"/>
              </a:rPr>
              <a:t> </a:t>
            </a:r>
            <a:endParaRPr lang="es-MX" sz="1200" i="1" dirty="0">
              <a:effectLst/>
              <a:latin typeface="Calibri" panose="020F0502020204030204" pitchFamily="34" charset="0"/>
              <a:ea typeface="MS Mincho" panose="02020609040205080304" pitchFamily="49" charset="-128"/>
              <a:cs typeface="Times New Roman" panose="02020603050405020304" pitchFamily="18" charset="0"/>
            </a:endParaRPr>
          </a:p>
          <a:p>
            <a:pPr algn="just"/>
            <a:r>
              <a:rPr lang="es-MX" sz="1200" dirty="0">
                <a:effectLst/>
                <a:latin typeface="Montserrat" panose="00000500000000000000" pitchFamily="2" charset="0"/>
                <a:ea typeface="MS Mincho" panose="02020609040205080304" pitchFamily="49" charset="-128"/>
                <a:cs typeface="Arial" panose="020B0604020202020204" pitchFamily="34" charset="0"/>
              </a:rPr>
              <a:t>Con este esquema de financiamiento se pretende atender la problemática que enfrentan los proveedores del sector minero y su cadena productiva, en la obtención de capital de trabajo, que les permita entregar en tiempo y forma, sus productos y servicios.</a:t>
            </a:r>
          </a:p>
        </p:txBody>
      </p:sp>
      <p:sp>
        <p:nvSpPr>
          <p:cNvPr id="10" name="CuadroTexto 9">
            <a:extLst>
              <a:ext uri="{FF2B5EF4-FFF2-40B4-BE49-F238E27FC236}">
                <a16:creationId xmlns:a16="http://schemas.microsoft.com/office/drawing/2014/main" id="{5D88B42A-94B3-BA02-FD37-6BF2C7598EE1}"/>
              </a:ext>
            </a:extLst>
          </p:cNvPr>
          <p:cNvSpPr txBox="1"/>
          <p:nvPr/>
        </p:nvSpPr>
        <p:spPr>
          <a:xfrm>
            <a:off x="296141" y="2544516"/>
            <a:ext cx="6182590" cy="369332"/>
          </a:xfrm>
          <a:prstGeom prst="rect">
            <a:avLst/>
          </a:prstGeom>
          <a:noFill/>
        </p:spPr>
        <p:txBody>
          <a:bodyPr wrap="square">
            <a:spAutoFit/>
          </a:bodyPr>
          <a:lstStyle>
            <a:defPPr>
              <a:defRPr lang="es-MX"/>
            </a:defPPr>
            <a:lvl1pPr algn="just">
              <a:defRPr b="1" i="0">
                <a:effectLst/>
                <a:latin typeface="Montserrat" panose="00000500000000000000" pitchFamily="2" charset="0"/>
                <a:ea typeface="MS Mincho" panose="02020609040205080304" pitchFamily="49" charset="-128"/>
                <a:cs typeface="Times New Roman" panose="02020603050405020304" pitchFamily="18" charset="0"/>
              </a:defRPr>
            </a:lvl1pPr>
          </a:lstStyle>
          <a:p>
            <a:r>
              <a:rPr lang="es-ES_tradnl" dirty="0"/>
              <a:t>Participantes</a:t>
            </a:r>
            <a:endParaRPr lang="es-MX" dirty="0"/>
          </a:p>
        </p:txBody>
      </p:sp>
      <p:sp>
        <p:nvSpPr>
          <p:cNvPr id="13" name="CuadroTexto 12">
            <a:extLst>
              <a:ext uri="{FF2B5EF4-FFF2-40B4-BE49-F238E27FC236}">
                <a16:creationId xmlns:a16="http://schemas.microsoft.com/office/drawing/2014/main" id="{BC8B54D6-3B34-4448-E921-E4B5A43F1F61}"/>
              </a:ext>
            </a:extLst>
          </p:cNvPr>
          <p:cNvSpPr txBox="1"/>
          <p:nvPr/>
        </p:nvSpPr>
        <p:spPr>
          <a:xfrm>
            <a:off x="199505" y="2961926"/>
            <a:ext cx="11773939" cy="3638112"/>
          </a:xfrm>
          <a:prstGeom prst="rect">
            <a:avLst/>
          </a:prstGeom>
          <a:solidFill>
            <a:schemeClr val="bg1"/>
          </a:solidFill>
          <a:ln>
            <a:solidFill>
              <a:schemeClr val="bg1"/>
            </a:solidFill>
          </a:ln>
        </p:spPr>
        <p:txBody>
          <a:bodyPr wrap="square">
            <a:spAutoFit/>
          </a:bodyPr>
          <a:lstStyle/>
          <a:p>
            <a:pPr algn="just">
              <a:lnSpc>
                <a:spcPct val="107000"/>
              </a:lnSpc>
            </a:pPr>
            <a:r>
              <a:rPr lang="es-MX" sz="1200" u="sng" dirty="0">
                <a:effectLst/>
                <a:latin typeface="Montserrat" panose="00000500000000000000" pitchFamily="2" charset="0"/>
              </a:rPr>
              <a:t>Empresa de Primer Orden (EPO). -</a:t>
            </a:r>
            <a:r>
              <a:rPr lang="es-MX" sz="1200" dirty="0">
                <a:effectLst/>
                <a:latin typeface="Montserrat" panose="00000500000000000000" pitchFamily="2" charset="0"/>
              </a:rPr>
              <a:t> Es la Empresa Minera o de la cadena productiva, quien, recibe proveeduría de las MIPYMES que participarán en su cadena productiva.</a:t>
            </a:r>
          </a:p>
          <a:p>
            <a:pPr algn="just">
              <a:lnSpc>
                <a:spcPct val="107000"/>
              </a:lnSpc>
            </a:pPr>
            <a:r>
              <a:rPr lang="es-MX" sz="1200" dirty="0">
                <a:effectLst/>
                <a:latin typeface="Montserrat" panose="00000500000000000000" pitchFamily="2" charset="0"/>
              </a:rPr>
              <a:t> </a:t>
            </a:r>
          </a:p>
          <a:p>
            <a:pPr algn="just">
              <a:lnSpc>
                <a:spcPct val="107000"/>
              </a:lnSpc>
            </a:pPr>
            <a:r>
              <a:rPr lang="es-MX" sz="1200" dirty="0">
                <a:effectLst/>
                <a:latin typeface="Montserrat" panose="00000500000000000000" pitchFamily="2" charset="0"/>
              </a:rPr>
              <a:t>En el supuesto de que la EPO forme parte de un grupo de empresas filiales y/o subsidiarias y estas requieran hacer uso de la Cadena Productiva, para que las MIPYMES accedan al factoraje y descuento electrónico de documentos emitidos por las </a:t>
            </a:r>
            <a:r>
              <a:rPr lang="es-MX" sz="1200" dirty="0" err="1">
                <a:effectLst/>
                <a:latin typeface="Montserrat" panose="00000500000000000000" pitchFamily="2" charset="0"/>
              </a:rPr>
              <a:t>EPO’s</a:t>
            </a:r>
            <a:r>
              <a:rPr lang="es-MX" sz="1200" dirty="0">
                <a:effectLst/>
                <a:latin typeface="Montserrat" panose="00000500000000000000" pitchFamily="2" charset="0"/>
              </a:rPr>
              <a:t>, con motivo de sus operaciones comerciales; estas, deberán suscribir previamente un Convenio General como Empresas de Primer Orden (</a:t>
            </a:r>
            <a:r>
              <a:rPr lang="es-MX" sz="1200" dirty="0" err="1">
                <a:effectLst/>
                <a:latin typeface="Montserrat" panose="00000500000000000000" pitchFamily="2" charset="0"/>
              </a:rPr>
              <a:t>EPO’s</a:t>
            </a:r>
            <a:r>
              <a:rPr lang="es-MX" sz="1200" dirty="0">
                <a:effectLst/>
                <a:latin typeface="Montserrat" panose="00000500000000000000" pitchFamily="2" charset="0"/>
              </a:rPr>
              <a:t>), responsabilizándose solidariamente sin objeción alguna del pago total de todos los documentos, que se ingresen a la Cadena Productiva.</a:t>
            </a:r>
          </a:p>
          <a:p>
            <a:pPr algn="just">
              <a:lnSpc>
                <a:spcPct val="107000"/>
              </a:lnSpc>
            </a:pPr>
            <a:r>
              <a:rPr lang="es-MX" sz="1200" dirty="0">
                <a:effectLst/>
                <a:latin typeface="Montserrat" panose="00000500000000000000" pitchFamily="2" charset="0"/>
              </a:rPr>
              <a:t> </a:t>
            </a:r>
          </a:p>
          <a:p>
            <a:pPr algn="just">
              <a:lnSpc>
                <a:spcPct val="107000"/>
              </a:lnSpc>
            </a:pPr>
            <a:r>
              <a:rPr lang="es-MX" sz="1200" u="sng" dirty="0">
                <a:effectLst/>
                <a:latin typeface="Montserrat" panose="00000500000000000000" pitchFamily="2" charset="0"/>
              </a:rPr>
              <a:t>Proveedores de empresas mineras (MIPYMES). -</a:t>
            </a:r>
            <a:r>
              <a:rPr lang="es-MX" sz="1200" dirty="0">
                <a:effectLst/>
                <a:latin typeface="Montserrat" panose="00000500000000000000" pitchFamily="2" charset="0"/>
              </a:rPr>
              <a:t> son las empresas constituidas conforme a las leyes mexicanas y domiciliadas en la República Mexicana nacionales o extranjeras proveedoras del sector minero y de la cadena productiva de la minería, quienes transmitirán al “intermediario” los derechos de crédito de los documentos y serán las destinatarias de los recursos financieros, para lograr su fortalecimiento.</a:t>
            </a:r>
          </a:p>
          <a:p>
            <a:pPr algn="just">
              <a:lnSpc>
                <a:spcPct val="107000"/>
              </a:lnSpc>
            </a:pPr>
            <a:r>
              <a:rPr lang="es-MX" sz="1200" dirty="0">
                <a:effectLst/>
                <a:latin typeface="Montserrat" panose="00000500000000000000" pitchFamily="2" charset="0"/>
              </a:rPr>
              <a:t> </a:t>
            </a:r>
          </a:p>
          <a:p>
            <a:pPr algn="just">
              <a:lnSpc>
                <a:spcPct val="107000"/>
              </a:lnSpc>
            </a:pPr>
            <a:r>
              <a:rPr lang="es-MX" sz="1200" u="sng" dirty="0">
                <a:effectLst/>
                <a:latin typeface="Montserrat" panose="00000500000000000000" pitchFamily="2" charset="0"/>
              </a:rPr>
              <a:t>Nacional Financiera (NAFIN). –</a:t>
            </a:r>
            <a:r>
              <a:rPr lang="es-MX" sz="1200" dirty="0">
                <a:effectLst/>
                <a:latin typeface="Montserrat" panose="00000500000000000000" pitchFamily="2" charset="0"/>
              </a:rPr>
              <a:t> Institución que, a través de su plataforma electrónica, se realizarán las operaciones de factoraje electrónico financiero entre EPO-MIPYME-FIFOMI.</a:t>
            </a:r>
          </a:p>
          <a:p>
            <a:pPr algn="just">
              <a:lnSpc>
                <a:spcPct val="107000"/>
              </a:lnSpc>
            </a:pPr>
            <a:r>
              <a:rPr lang="es-MX" sz="1200" dirty="0">
                <a:effectLst/>
                <a:latin typeface="Montserrat" panose="00000500000000000000" pitchFamily="2" charset="0"/>
              </a:rPr>
              <a:t> </a:t>
            </a:r>
          </a:p>
          <a:p>
            <a:pPr algn="just">
              <a:lnSpc>
                <a:spcPct val="107000"/>
              </a:lnSpc>
            </a:pPr>
            <a:r>
              <a:rPr lang="es-MX" sz="1200" u="sng" dirty="0">
                <a:effectLst/>
                <a:latin typeface="Montserrat" panose="00000500000000000000" pitchFamily="2" charset="0"/>
              </a:rPr>
              <a:t>Fideicomiso de Fomento Minero (FIFOMI). -</a:t>
            </a:r>
            <a:r>
              <a:rPr lang="es-MX" sz="1200" dirty="0">
                <a:effectLst/>
                <a:latin typeface="Montserrat" panose="00000500000000000000" pitchFamily="2" charset="0"/>
              </a:rPr>
              <a:t> Intermediario Financiero, quien apoyará a las MIPYMES que forman parte de la cadena productiva de las empresas de primer orden, con el descuento, factoraje y transmisión electrónica de títulos de crédito y documentos en que se consignen derechos de crédito.</a:t>
            </a:r>
          </a:p>
        </p:txBody>
      </p:sp>
    </p:spTree>
    <p:extLst>
      <p:ext uri="{BB962C8B-B14F-4D97-AF65-F5344CB8AC3E}">
        <p14:creationId xmlns:p14="http://schemas.microsoft.com/office/powerpoint/2010/main" val="806791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B7365-B0C2-B914-FB36-11186628520D}"/>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245AE481-CA1F-45E6-1386-2CE88E4C5D7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71770" y="163406"/>
            <a:ext cx="1698310" cy="638249"/>
          </a:xfrm>
          <a:prstGeom prst="rect">
            <a:avLst/>
          </a:prstGeom>
        </p:spPr>
      </p:pic>
      <p:sp>
        <p:nvSpPr>
          <p:cNvPr id="2" name="CuadroTexto 1">
            <a:extLst>
              <a:ext uri="{FF2B5EF4-FFF2-40B4-BE49-F238E27FC236}">
                <a16:creationId xmlns:a16="http://schemas.microsoft.com/office/drawing/2014/main" id="{6A671C9C-575D-4EF6-EC9C-17080BF0FAA6}"/>
              </a:ext>
            </a:extLst>
          </p:cNvPr>
          <p:cNvSpPr txBox="1"/>
          <p:nvPr/>
        </p:nvSpPr>
        <p:spPr>
          <a:xfrm>
            <a:off x="-270165" y="133296"/>
            <a:ext cx="9902537" cy="523220"/>
          </a:xfrm>
          <a:prstGeom prst="rect">
            <a:avLst/>
          </a:prstGeom>
          <a:noFill/>
        </p:spPr>
        <p:txBody>
          <a:bodyPr wrap="square">
            <a:spAutoFit/>
          </a:bodyPr>
          <a:lstStyle>
            <a:defPPr>
              <a:defRPr lang="es-MX"/>
            </a:defPPr>
            <a:lvl1pPr>
              <a:defRPr sz="2400" b="1">
                <a:solidFill>
                  <a:srgbClr val="6E152E"/>
                </a:solidFill>
                <a:effectLst/>
                <a:latin typeface="Montserrat" panose="00000500000000000000" pitchFamily="2" charset="0"/>
                <a:ea typeface="MS Mincho" panose="02020609040205080304" pitchFamily="49" charset="-128"/>
                <a:cs typeface="Times New Roman" panose="02020603050405020304" pitchFamily="18" charset="0"/>
              </a:defRPr>
            </a:lvl1pPr>
          </a:lstStyle>
          <a:p>
            <a:pPr lvl="1"/>
            <a:r>
              <a:rPr lang="es-ES_tradnl" sz="2800" b="1" dirty="0">
                <a:solidFill>
                  <a:srgbClr val="6E152E"/>
                </a:solidFill>
                <a:latin typeface="Montserrat" panose="00000500000000000000" pitchFamily="2" charset="0"/>
              </a:rPr>
              <a:t>Programa de Cadenas Productivas FIFOMI-NAFIN</a:t>
            </a:r>
            <a:endParaRPr lang="es-MX" sz="2800" b="1" dirty="0">
              <a:solidFill>
                <a:srgbClr val="6E152E"/>
              </a:solidFill>
              <a:latin typeface="Montserrat" panose="00000500000000000000" pitchFamily="2" charset="0"/>
            </a:endParaRPr>
          </a:p>
        </p:txBody>
      </p:sp>
      <p:sp>
        <p:nvSpPr>
          <p:cNvPr id="5" name="CuadroTexto 4">
            <a:extLst>
              <a:ext uri="{FF2B5EF4-FFF2-40B4-BE49-F238E27FC236}">
                <a16:creationId xmlns:a16="http://schemas.microsoft.com/office/drawing/2014/main" id="{2DA9F0F1-8150-518A-013D-8485A49593A8}"/>
              </a:ext>
            </a:extLst>
          </p:cNvPr>
          <p:cNvSpPr txBox="1"/>
          <p:nvPr/>
        </p:nvSpPr>
        <p:spPr>
          <a:xfrm>
            <a:off x="192230" y="774682"/>
            <a:ext cx="6182590" cy="369332"/>
          </a:xfrm>
          <a:prstGeom prst="rect">
            <a:avLst/>
          </a:prstGeom>
          <a:noFill/>
        </p:spPr>
        <p:txBody>
          <a:bodyPr wrap="square">
            <a:spAutoFit/>
          </a:bodyPr>
          <a:lstStyle/>
          <a:p>
            <a:pPr algn="just"/>
            <a:r>
              <a:rPr lang="es-ES_tradnl" sz="1800" b="1" i="0" dirty="0">
                <a:effectLst/>
                <a:latin typeface="Montserrat" panose="00000500000000000000" pitchFamily="2" charset="0"/>
                <a:ea typeface="MS Mincho" panose="02020609040205080304" pitchFamily="49" charset="-128"/>
                <a:cs typeface="Times New Roman" panose="02020603050405020304" pitchFamily="18" charset="0"/>
              </a:rPr>
              <a:t>Garantía de la EPO para FIFOMI</a:t>
            </a:r>
            <a:endParaRPr lang="es-MX" sz="2800" i="1"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7" name="CuadroTexto 6">
            <a:extLst>
              <a:ext uri="{FF2B5EF4-FFF2-40B4-BE49-F238E27FC236}">
                <a16:creationId xmlns:a16="http://schemas.microsoft.com/office/drawing/2014/main" id="{9776C859-A00B-CAD1-ADEC-59095710975D}"/>
              </a:ext>
            </a:extLst>
          </p:cNvPr>
          <p:cNvSpPr txBox="1"/>
          <p:nvPr/>
        </p:nvSpPr>
        <p:spPr>
          <a:xfrm>
            <a:off x="192230" y="1215611"/>
            <a:ext cx="11705359" cy="738664"/>
          </a:xfrm>
          <a:prstGeom prst="rect">
            <a:avLst/>
          </a:prstGeom>
          <a:noFill/>
        </p:spPr>
        <p:txBody>
          <a:bodyPr wrap="square">
            <a:spAutoFit/>
          </a:bodyPr>
          <a:lstStyle/>
          <a:p>
            <a:pPr algn="just"/>
            <a:r>
              <a:rPr lang="es-MX" sz="1400" dirty="0">
                <a:effectLst/>
                <a:latin typeface="Montserrat" panose="00000500000000000000" pitchFamily="2" charset="0"/>
                <a:ea typeface="MS Mincho" panose="02020609040205080304" pitchFamily="49" charset="-128"/>
                <a:cs typeface="Arial" panose="020B0604020202020204" pitchFamily="34" charset="0"/>
              </a:rPr>
              <a:t>Se deberán garantizar todas y cada una de las obligaciones que queden a cargo de la(s) Empresa(s) de Primer Orden (EPO)(s), así como, el pago puntual de las operaciones realizadas, intereses, penas convencionales o cualesquiera otras obligaciones de pago derivadas de la operación.</a:t>
            </a:r>
          </a:p>
        </p:txBody>
      </p:sp>
      <p:sp>
        <p:nvSpPr>
          <p:cNvPr id="9" name="CuadroTexto 8">
            <a:extLst>
              <a:ext uri="{FF2B5EF4-FFF2-40B4-BE49-F238E27FC236}">
                <a16:creationId xmlns:a16="http://schemas.microsoft.com/office/drawing/2014/main" id="{F1BB4B68-C001-1C9F-5460-74B63B6B0CF8}"/>
              </a:ext>
            </a:extLst>
          </p:cNvPr>
          <p:cNvSpPr txBox="1"/>
          <p:nvPr/>
        </p:nvSpPr>
        <p:spPr>
          <a:xfrm>
            <a:off x="192230" y="2025872"/>
            <a:ext cx="6182590" cy="369332"/>
          </a:xfrm>
          <a:prstGeom prst="rect">
            <a:avLst/>
          </a:prstGeom>
          <a:noFill/>
        </p:spPr>
        <p:txBody>
          <a:bodyPr wrap="square">
            <a:spAutoFit/>
          </a:bodyPr>
          <a:lstStyle>
            <a:defPPr>
              <a:defRPr lang="es-MX"/>
            </a:defPPr>
            <a:lvl1pPr algn="just">
              <a:defRPr b="1" i="0">
                <a:effectLst/>
                <a:latin typeface="Montserrat" panose="00000500000000000000" pitchFamily="2" charset="0"/>
                <a:ea typeface="MS Mincho" panose="02020609040205080304" pitchFamily="49" charset="-128"/>
                <a:cs typeface="Times New Roman" panose="02020603050405020304" pitchFamily="18" charset="0"/>
              </a:defRPr>
            </a:lvl1pPr>
          </a:lstStyle>
          <a:p>
            <a:r>
              <a:rPr lang="es-ES_tradnl" dirty="0"/>
              <a:t>Requisitos para la Autorización</a:t>
            </a:r>
            <a:endParaRPr lang="es-MX" dirty="0"/>
          </a:p>
        </p:txBody>
      </p:sp>
      <p:sp>
        <p:nvSpPr>
          <p:cNvPr id="11" name="CuadroTexto 10">
            <a:extLst>
              <a:ext uri="{FF2B5EF4-FFF2-40B4-BE49-F238E27FC236}">
                <a16:creationId xmlns:a16="http://schemas.microsoft.com/office/drawing/2014/main" id="{A6803CC0-5B28-D43D-F10E-82913C0E7665}"/>
              </a:ext>
            </a:extLst>
          </p:cNvPr>
          <p:cNvSpPr txBox="1"/>
          <p:nvPr/>
        </p:nvSpPr>
        <p:spPr>
          <a:xfrm>
            <a:off x="192230" y="2414738"/>
            <a:ext cx="11684576" cy="1384995"/>
          </a:xfrm>
          <a:prstGeom prst="rect">
            <a:avLst/>
          </a:prstGeom>
          <a:noFill/>
        </p:spPr>
        <p:txBody>
          <a:bodyPr wrap="square">
            <a:spAutoFit/>
          </a:bodyPr>
          <a:lstStyle>
            <a:defPPr>
              <a:defRPr lang="es-MX"/>
            </a:defPPr>
            <a:lvl1pPr algn="just">
              <a:defRPr sz="1400">
                <a:effectLst/>
                <a:latin typeface="Montserrat" panose="00000500000000000000" pitchFamily="2" charset="0"/>
                <a:ea typeface="MS Mincho" panose="02020609040205080304" pitchFamily="49" charset="-128"/>
                <a:cs typeface="Arial" panose="020B0604020202020204" pitchFamily="34" charset="0"/>
              </a:defRPr>
            </a:lvl1pPr>
          </a:lstStyle>
          <a:p>
            <a:r>
              <a:rPr lang="es-MX" dirty="0"/>
              <a:t>Los requisitos para autorizar la operación en cadenas productivas de la EPO, deberá ser en apego a lo establecido en el Anexo E numeral 1.2 “Documentación Requerida para la Integración de la Solicitud de Crédito (Primer Piso) de este manual.</a:t>
            </a:r>
          </a:p>
          <a:p>
            <a:r>
              <a:rPr lang="es-MX" dirty="0"/>
              <a:t> </a:t>
            </a:r>
          </a:p>
          <a:p>
            <a:r>
              <a:rPr lang="es-MX" dirty="0"/>
              <a:t>En caso de que se integre a las empresas filiales y/o subsidiarias de la EPO a la Cadena Productiva, estas podrán asumir la obligación, con base a la línea de crédito concedida, constituyéndose como garantes personales, y evaluándose como a cualquier otro acreditado.</a:t>
            </a:r>
          </a:p>
        </p:txBody>
      </p:sp>
      <p:sp>
        <p:nvSpPr>
          <p:cNvPr id="13" name="CuadroTexto 12">
            <a:extLst>
              <a:ext uri="{FF2B5EF4-FFF2-40B4-BE49-F238E27FC236}">
                <a16:creationId xmlns:a16="http://schemas.microsoft.com/office/drawing/2014/main" id="{2A03110F-6A79-2143-9475-19037B22029C}"/>
              </a:ext>
            </a:extLst>
          </p:cNvPr>
          <p:cNvSpPr txBox="1"/>
          <p:nvPr/>
        </p:nvSpPr>
        <p:spPr>
          <a:xfrm>
            <a:off x="192230" y="3878650"/>
            <a:ext cx="6182590" cy="369332"/>
          </a:xfrm>
          <a:prstGeom prst="rect">
            <a:avLst/>
          </a:prstGeom>
          <a:noFill/>
        </p:spPr>
        <p:txBody>
          <a:bodyPr wrap="square">
            <a:spAutoFit/>
          </a:bodyPr>
          <a:lstStyle/>
          <a:p>
            <a:pPr algn="just"/>
            <a:r>
              <a:rPr lang="es-ES_tradnl" sz="1800" b="1" i="0" dirty="0">
                <a:effectLst/>
                <a:latin typeface="Montserrat" panose="00000500000000000000" pitchFamily="2" charset="0"/>
                <a:ea typeface="MS Mincho" panose="02020609040205080304" pitchFamily="49" charset="-128"/>
                <a:cs typeface="Times New Roman" panose="02020603050405020304" pitchFamily="18" charset="0"/>
              </a:rPr>
              <a:t>Requisitos para la Operación</a:t>
            </a:r>
            <a:endParaRPr lang="es-MX" sz="2800" i="1"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15" name="CuadroTexto 14">
            <a:extLst>
              <a:ext uri="{FF2B5EF4-FFF2-40B4-BE49-F238E27FC236}">
                <a16:creationId xmlns:a16="http://schemas.microsoft.com/office/drawing/2014/main" id="{C8CA2CCF-CC44-F7F3-18B7-6A4993D733A4}"/>
              </a:ext>
            </a:extLst>
          </p:cNvPr>
          <p:cNvSpPr txBox="1"/>
          <p:nvPr/>
        </p:nvSpPr>
        <p:spPr>
          <a:xfrm>
            <a:off x="192230" y="4447825"/>
            <a:ext cx="11877850" cy="2246769"/>
          </a:xfrm>
          <a:prstGeom prst="rect">
            <a:avLst/>
          </a:prstGeom>
          <a:solidFill>
            <a:schemeClr val="bg1"/>
          </a:solidFill>
        </p:spPr>
        <p:txBody>
          <a:bodyPr wrap="square">
            <a:spAutoFit/>
          </a:bodyPr>
          <a:lstStyle/>
          <a:p>
            <a:pPr algn="just"/>
            <a:r>
              <a:rPr lang="es-MX" sz="1400" i="0" dirty="0">
                <a:effectLst/>
                <a:latin typeface="Montserrat" panose="00000500000000000000" pitchFamily="2" charset="0"/>
                <a:ea typeface="MS Mincho" panose="02020609040205080304" pitchFamily="49" charset="-128"/>
                <a:cs typeface="Times New Roman" panose="02020603050405020304" pitchFamily="18" charset="0"/>
              </a:rPr>
              <a:t>La(s) EPO(s) firmará(n) con NAFIN un convenio denominado “Cadenas Productivas para el Desarrollo de Proveedores por Medios Electrónicos” y una carta de aceptación en la que se establecen los términos y condiciones bajo los cuales se realizará la operación.</a:t>
            </a:r>
            <a:endParaRPr lang="es-MX" sz="1400" i="1" dirty="0">
              <a:effectLst/>
              <a:latin typeface="Calibri" panose="020F0502020204030204" pitchFamily="34" charset="0"/>
              <a:ea typeface="MS Mincho" panose="02020609040205080304" pitchFamily="49" charset="-128"/>
              <a:cs typeface="Times New Roman" panose="02020603050405020304" pitchFamily="18" charset="0"/>
            </a:endParaRPr>
          </a:p>
          <a:p>
            <a:pPr algn="just"/>
            <a:r>
              <a:rPr lang="es-MX" sz="1400" i="0" dirty="0">
                <a:effectLst/>
                <a:latin typeface="Montserrat" panose="00000500000000000000" pitchFamily="2" charset="0"/>
                <a:ea typeface="MS Mincho" panose="02020609040205080304" pitchFamily="49" charset="-128"/>
                <a:cs typeface="Times New Roman" panose="02020603050405020304" pitchFamily="18" charset="0"/>
              </a:rPr>
              <a:t> </a:t>
            </a:r>
            <a:endParaRPr lang="es-MX" sz="1400" i="1" dirty="0">
              <a:effectLst/>
              <a:latin typeface="Calibri" panose="020F0502020204030204" pitchFamily="34" charset="0"/>
              <a:ea typeface="MS Mincho" panose="02020609040205080304" pitchFamily="49" charset="-128"/>
              <a:cs typeface="Times New Roman" panose="02020603050405020304" pitchFamily="18" charset="0"/>
            </a:endParaRPr>
          </a:p>
          <a:p>
            <a:pPr algn="just"/>
            <a:r>
              <a:rPr lang="es-MX" sz="1400" i="0" dirty="0">
                <a:effectLst/>
                <a:latin typeface="Montserrat" panose="00000500000000000000" pitchFamily="2" charset="0"/>
                <a:ea typeface="MS Mincho" panose="02020609040205080304" pitchFamily="49" charset="-128"/>
                <a:cs typeface="Times New Roman" panose="02020603050405020304" pitchFamily="18" charset="0"/>
              </a:rPr>
              <a:t>Asimismo, firmará(n) un Contrato con FIFOMI para formalizar su participación y obligación en la operación, en donde se contemple, la administración de la operación de las Cadenas Productivas. </a:t>
            </a:r>
          </a:p>
          <a:p>
            <a:pPr algn="just"/>
            <a:endParaRPr lang="es-MX" sz="1400" dirty="0">
              <a:latin typeface="Montserrat" panose="00000500000000000000" pitchFamily="2" charset="0"/>
              <a:ea typeface="MS Mincho" panose="02020609040205080304" pitchFamily="49" charset="-128"/>
              <a:cs typeface="Times New Roman" panose="02020603050405020304" pitchFamily="18" charset="0"/>
            </a:endParaRPr>
          </a:p>
          <a:p>
            <a:pPr algn="just"/>
            <a:r>
              <a:rPr lang="es-MX" sz="1400" dirty="0">
                <a:latin typeface="Montserrat" panose="00000500000000000000" pitchFamily="2" charset="0"/>
                <a:ea typeface="MS Mincho" panose="02020609040205080304" pitchFamily="49" charset="-128"/>
                <a:cs typeface="Times New Roman" panose="02020603050405020304" pitchFamily="18" charset="0"/>
              </a:rPr>
              <a:t>Las MIPYMES firmarán un convenio de adhesión para ingresar a las “Cadenas Productivas Para el Desarrollo de Proveedores por Medios Electrónicos”. Al momento de solicitar el factoraje electrónico o el descuento electrónico de documentos a través de la “CADENA PRODUCTIVA, transmitirán al FIFOMI, los derechos de crédito de los mismos, para los efectos legales.</a:t>
            </a:r>
          </a:p>
          <a:p>
            <a:pPr algn="just"/>
            <a:endParaRPr lang="es-MX" sz="1400" i="1" dirty="0">
              <a:effectLst/>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155462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2CF80-8DD3-210F-77D4-D6A5212C781A}"/>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C4C972AA-22B6-38BA-04B8-6606A2BF9CF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71770" y="163406"/>
            <a:ext cx="1698310" cy="638249"/>
          </a:xfrm>
          <a:prstGeom prst="rect">
            <a:avLst/>
          </a:prstGeom>
        </p:spPr>
      </p:pic>
      <p:sp>
        <p:nvSpPr>
          <p:cNvPr id="2" name="CuadroTexto 1">
            <a:extLst>
              <a:ext uri="{FF2B5EF4-FFF2-40B4-BE49-F238E27FC236}">
                <a16:creationId xmlns:a16="http://schemas.microsoft.com/office/drawing/2014/main" id="{0F6D4495-A050-2DB5-4057-60248225EB47}"/>
              </a:ext>
            </a:extLst>
          </p:cNvPr>
          <p:cNvSpPr txBox="1"/>
          <p:nvPr/>
        </p:nvSpPr>
        <p:spPr>
          <a:xfrm>
            <a:off x="-270165" y="133296"/>
            <a:ext cx="9902537" cy="523220"/>
          </a:xfrm>
          <a:prstGeom prst="rect">
            <a:avLst/>
          </a:prstGeom>
          <a:noFill/>
        </p:spPr>
        <p:txBody>
          <a:bodyPr wrap="square">
            <a:spAutoFit/>
          </a:bodyPr>
          <a:lstStyle>
            <a:defPPr>
              <a:defRPr lang="es-MX"/>
            </a:defPPr>
            <a:lvl1pPr>
              <a:defRPr sz="2400" b="1">
                <a:solidFill>
                  <a:srgbClr val="6E152E"/>
                </a:solidFill>
                <a:effectLst/>
                <a:latin typeface="Montserrat" panose="00000500000000000000" pitchFamily="2" charset="0"/>
                <a:ea typeface="MS Mincho" panose="02020609040205080304" pitchFamily="49" charset="-128"/>
                <a:cs typeface="Times New Roman" panose="02020603050405020304" pitchFamily="18" charset="0"/>
              </a:defRPr>
            </a:lvl1pPr>
          </a:lstStyle>
          <a:p>
            <a:pPr lvl="1"/>
            <a:r>
              <a:rPr lang="es-ES_tradnl" sz="2800" b="1" dirty="0">
                <a:solidFill>
                  <a:srgbClr val="6E152E"/>
                </a:solidFill>
                <a:latin typeface="Montserrat" panose="00000500000000000000" pitchFamily="2" charset="0"/>
              </a:rPr>
              <a:t>Programa de Cadenas Productivas FIFOMI-NAFIN</a:t>
            </a:r>
            <a:endParaRPr lang="es-MX" sz="2800" b="1" dirty="0">
              <a:solidFill>
                <a:srgbClr val="6E152E"/>
              </a:solidFill>
              <a:latin typeface="Montserrat" panose="00000500000000000000" pitchFamily="2" charset="0"/>
            </a:endParaRPr>
          </a:p>
        </p:txBody>
      </p:sp>
      <p:sp>
        <p:nvSpPr>
          <p:cNvPr id="5" name="CuadroTexto 4">
            <a:extLst>
              <a:ext uri="{FF2B5EF4-FFF2-40B4-BE49-F238E27FC236}">
                <a16:creationId xmlns:a16="http://schemas.microsoft.com/office/drawing/2014/main" id="{94A1915F-4451-4023-1A62-4C8A565C9B2F}"/>
              </a:ext>
            </a:extLst>
          </p:cNvPr>
          <p:cNvSpPr txBox="1"/>
          <p:nvPr/>
        </p:nvSpPr>
        <p:spPr>
          <a:xfrm>
            <a:off x="153265" y="814416"/>
            <a:ext cx="6229350" cy="369332"/>
          </a:xfrm>
          <a:prstGeom prst="rect">
            <a:avLst/>
          </a:prstGeom>
          <a:noFill/>
        </p:spPr>
        <p:txBody>
          <a:bodyPr wrap="square">
            <a:spAutoFit/>
          </a:bodyPr>
          <a:lstStyle/>
          <a:p>
            <a:r>
              <a:rPr lang="es-ES_tradnl" sz="1800" b="1" dirty="0">
                <a:effectLst/>
                <a:latin typeface="Montserrat" panose="00000500000000000000" pitchFamily="2" charset="0"/>
                <a:ea typeface="MS Mincho" panose="02020609040205080304" pitchFamily="49" charset="-128"/>
                <a:cs typeface="Times New Roman" panose="02020603050405020304" pitchFamily="18" charset="0"/>
              </a:rPr>
              <a:t>Vigencia del Programa</a:t>
            </a:r>
            <a:endParaRPr lang="es-MX" dirty="0"/>
          </a:p>
        </p:txBody>
      </p:sp>
      <p:sp>
        <p:nvSpPr>
          <p:cNvPr id="7" name="CuadroTexto 6">
            <a:extLst>
              <a:ext uri="{FF2B5EF4-FFF2-40B4-BE49-F238E27FC236}">
                <a16:creationId xmlns:a16="http://schemas.microsoft.com/office/drawing/2014/main" id="{BDAB52CC-66A0-33F2-1AF9-F5276384DBF0}"/>
              </a:ext>
            </a:extLst>
          </p:cNvPr>
          <p:cNvSpPr txBox="1"/>
          <p:nvPr/>
        </p:nvSpPr>
        <p:spPr>
          <a:xfrm>
            <a:off x="153264" y="1347574"/>
            <a:ext cx="11733935" cy="523220"/>
          </a:xfrm>
          <a:prstGeom prst="rect">
            <a:avLst/>
          </a:prstGeom>
          <a:noFill/>
        </p:spPr>
        <p:txBody>
          <a:bodyPr wrap="square">
            <a:spAutoFit/>
          </a:bodyPr>
          <a:lstStyle/>
          <a:p>
            <a:pPr algn="just"/>
            <a:r>
              <a:rPr lang="es-MX" sz="1400" dirty="0">
                <a:effectLst/>
                <a:latin typeface="Montserrat" panose="00000500000000000000" pitchFamily="2" charset="0"/>
                <a:ea typeface="MS Mincho" panose="02020609040205080304" pitchFamily="49" charset="-128"/>
                <a:cs typeface="Arial" panose="020B0604020202020204" pitchFamily="34" charset="0"/>
              </a:rPr>
              <a:t>La vigencia del programa será por tiempo indefinido, o hasta que alguna de las partes lo de por concluido, con 15 días de anticipación.</a:t>
            </a:r>
          </a:p>
        </p:txBody>
      </p:sp>
      <p:sp>
        <p:nvSpPr>
          <p:cNvPr id="9" name="CuadroTexto 8">
            <a:extLst>
              <a:ext uri="{FF2B5EF4-FFF2-40B4-BE49-F238E27FC236}">
                <a16:creationId xmlns:a16="http://schemas.microsoft.com/office/drawing/2014/main" id="{FBCA4952-BA1E-CB3A-5A92-588561956DB0}"/>
              </a:ext>
            </a:extLst>
          </p:cNvPr>
          <p:cNvSpPr txBox="1"/>
          <p:nvPr/>
        </p:nvSpPr>
        <p:spPr>
          <a:xfrm>
            <a:off x="153264" y="2034620"/>
            <a:ext cx="10663671" cy="369332"/>
          </a:xfrm>
          <a:prstGeom prst="rect">
            <a:avLst/>
          </a:prstGeom>
          <a:noFill/>
        </p:spPr>
        <p:txBody>
          <a:bodyPr wrap="square">
            <a:spAutoFit/>
          </a:bodyPr>
          <a:lstStyle/>
          <a:p>
            <a:pPr algn="just"/>
            <a:r>
              <a:rPr lang="es-ES_tradnl" sz="1800" b="1" i="0" dirty="0">
                <a:effectLst/>
                <a:latin typeface="Montserrat" panose="00000500000000000000" pitchFamily="2" charset="0"/>
                <a:ea typeface="MS Mincho" panose="02020609040205080304" pitchFamily="49" charset="-128"/>
                <a:cs typeface="Times New Roman" panose="02020603050405020304" pitchFamily="18" charset="0"/>
              </a:rPr>
              <a:t>Procedimiento Operativo (Análisis y Autorización de Línea a la EPO)</a:t>
            </a:r>
            <a:endParaRPr lang="es-MX" sz="2800" i="1"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11" name="CuadroTexto 10">
            <a:extLst>
              <a:ext uri="{FF2B5EF4-FFF2-40B4-BE49-F238E27FC236}">
                <a16:creationId xmlns:a16="http://schemas.microsoft.com/office/drawing/2014/main" id="{63177C50-C74E-EB14-401C-EBD7EE99A852}"/>
              </a:ext>
            </a:extLst>
          </p:cNvPr>
          <p:cNvSpPr txBox="1"/>
          <p:nvPr/>
        </p:nvSpPr>
        <p:spPr>
          <a:xfrm>
            <a:off x="210413" y="2628781"/>
            <a:ext cx="11733934" cy="1600438"/>
          </a:xfrm>
          <a:prstGeom prst="rect">
            <a:avLst/>
          </a:prstGeom>
          <a:noFill/>
        </p:spPr>
        <p:txBody>
          <a:bodyPr wrap="square">
            <a:spAutoFit/>
          </a:bodyPr>
          <a:lstStyle/>
          <a:p>
            <a:pPr algn="just"/>
            <a:r>
              <a:rPr lang="es-MX" sz="1400" i="0" dirty="0">
                <a:effectLst/>
                <a:latin typeface="Montserrat" panose="00000500000000000000" pitchFamily="2" charset="0"/>
                <a:ea typeface="MS Mincho" panose="02020609040205080304" pitchFamily="49" charset="-128"/>
                <a:cs typeface="Times New Roman" panose="02020603050405020304" pitchFamily="18" charset="0"/>
              </a:rPr>
              <a:t>El análisis de la solicitud de línea de crédito presentada por la(s) Empresa(s) de Primer Orden (EPO)(s) al FIFOMI, se realizará conforme al procedimiento de Cadenas Productivas FIFOMI-NAFIN, así como al procedimiento del Anexo F numeral 1.11 “Procedimiento para el Análisis, Evaluación y Autorización del Programa de Crédito Directo (Primer Piso)” del presente Manual.</a:t>
            </a:r>
            <a:endParaRPr lang="es-MX" sz="1400" i="1" dirty="0">
              <a:effectLst/>
              <a:latin typeface="Calibri" panose="020F0502020204030204" pitchFamily="34" charset="0"/>
              <a:ea typeface="MS Mincho" panose="02020609040205080304" pitchFamily="49" charset="-128"/>
              <a:cs typeface="Times New Roman" panose="02020603050405020304" pitchFamily="18" charset="0"/>
            </a:endParaRPr>
          </a:p>
          <a:p>
            <a:pPr algn="just"/>
            <a:r>
              <a:rPr lang="es-MX" sz="1400" i="0" dirty="0">
                <a:effectLst/>
                <a:latin typeface="Montserrat" panose="00000500000000000000" pitchFamily="2" charset="0"/>
                <a:ea typeface="MS Mincho" panose="02020609040205080304" pitchFamily="49" charset="-128"/>
                <a:cs typeface="Times New Roman" panose="02020603050405020304" pitchFamily="18" charset="0"/>
              </a:rPr>
              <a:t> </a:t>
            </a:r>
            <a:endParaRPr lang="es-MX" sz="1400" i="1" dirty="0">
              <a:effectLst/>
              <a:latin typeface="Calibri" panose="020F0502020204030204" pitchFamily="34" charset="0"/>
              <a:ea typeface="MS Mincho" panose="02020609040205080304" pitchFamily="49" charset="-128"/>
              <a:cs typeface="Times New Roman" panose="02020603050405020304" pitchFamily="18" charset="0"/>
            </a:endParaRPr>
          </a:p>
          <a:p>
            <a:pPr algn="just"/>
            <a:r>
              <a:rPr lang="es-MX" sz="1400" dirty="0">
                <a:effectLst/>
                <a:latin typeface="Montserrat" panose="00000500000000000000" pitchFamily="2" charset="0"/>
                <a:ea typeface="MS Mincho" panose="02020609040205080304" pitchFamily="49" charset="-128"/>
                <a:cs typeface="Arial" panose="020B0604020202020204" pitchFamily="34" charset="0"/>
              </a:rPr>
              <a:t>Una vez analizada, se presentará a la Instancia de Decisión para su autorización, quien emitirá un acuerdo firmado por sus miembros, en el que se establecerán los términos y condiciones para su contratación. Cabe aclarar, que la EPO es quien debe contar con actividad elegible para el FIFOMI, no así las MIPYMES que formen parte de su cadena productiva.</a:t>
            </a:r>
          </a:p>
        </p:txBody>
      </p:sp>
      <p:sp>
        <p:nvSpPr>
          <p:cNvPr id="15" name="CuadroTexto 14">
            <a:extLst>
              <a:ext uri="{FF2B5EF4-FFF2-40B4-BE49-F238E27FC236}">
                <a16:creationId xmlns:a16="http://schemas.microsoft.com/office/drawing/2014/main" id="{07C30CD8-FFDC-2E31-F3CC-6062178D79D9}"/>
              </a:ext>
            </a:extLst>
          </p:cNvPr>
          <p:cNvSpPr txBox="1"/>
          <p:nvPr/>
        </p:nvSpPr>
        <p:spPr>
          <a:xfrm>
            <a:off x="210413" y="4401394"/>
            <a:ext cx="6229350" cy="369332"/>
          </a:xfrm>
          <a:prstGeom prst="rect">
            <a:avLst/>
          </a:prstGeom>
          <a:noFill/>
        </p:spPr>
        <p:txBody>
          <a:bodyPr wrap="square">
            <a:spAutoFit/>
          </a:bodyPr>
          <a:lstStyle/>
          <a:p>
            <a:r>
              <a:rPr lang="es-ES_tradnl" sz="1800" b="1" dirty="0">
                <a:effectLst/>
                <a:latin typeface="Montserrat" panose="00000500000000000000" pitchFamily="2" charset="0"/>
                <a:ea typeface="MS Mincho" panose="02020609040205080304" pitchFamily="49" charset="-128"/>
                <a:cs typeface="Times New Roman" panose="02020603050405020304" pitchFamily="18" charset="0"/>
              </a:rPr>
              <a:t>Integración de Expedientes</a:t>
            </a:r>
            <a:endParaRPr lang="es-MX" dirty="0"/>
          </a:p>
        </p:txBody>
      </p:sp>
      <p:sp>
        <p:nvSpPr>
          <p:cNvPr id="17" name="CuadroTexto 16">
            <a:extLst>
              <a:ext uri="{FF2B5EF4-FFF2-40B4-BE49-F238E27FC236}">
                <a16:creationId xmlns:a16="http://schemas.microsoft.com/office/drawing/2014/main" id="{8B06B1AD-7603-F542-4F6A-15ABD88BA896}"/>
              </a:ext>
            </a:extLst>
          </p:cNvPr>
          <p:cNvSpPr txBox="1"/>
          <p:nvPr/>
        </p:nvSpPr>
        <p:spPr>
          <a:xfrm>
            <a:off x="210413" y="4881379"/>
            <a:ext cx="11593660" cy="738664"/>
          </a:xfrm>
          <a:prstGeom prst="rect">
            <a:avLst/>
          </a:prstGeom>
          <a:noFill/>
        </p:spPr>
        <p:txBody>
          <a:bodyPr wrap="square">
            <a:spAutoFit/>
          </a:bodyPr>
          <a:lstStyle/>
          <a:p>
            <a:pPr algn="just"/>
            <a:r>
              <a:rPr lang="es-MX" sz="1400" i="0" dirty="0">
                <a:effectLst/>
                <a:latin typeface="Montserrat" panose="00000500000000000000" pitchFamily="2" charset="0"/>
                <a:ea typeface="MS Mincho" panose="02020609040205080304" pitchFamily="49" charset="-128"/>
                <a:cs typeface="Times New Roman" panose="02020603050405020304" pitchFamily="18" charset="0"/>
              </a:rPr>
              <a:t>Se deberá integrar un expediente de crédito conforme a los “requisitos de integración de expedientes del programa de Cadenas Productivas FIFOMI-NAFIN ubicado en el anexo E, numeral 1.9 “Documentos que deben Contener los Expedientes del Programa de Crédito Directo (Primer Piso) mayores a dos millones de </a:t>
            </a:r>
            <a:r>
              <a:rPr lang="es-MX" sz="1400" i="0" dirty="0" err="1">
                <a:effectLst/>
                <a:latin typeface="Montserrat" panose="00000500000000000000" pitchFamily="2" charset="0"/>
                <a:ea typeface="MS Mincho" panose="02020609040205080304" pitchFamily="49" charset="-128"/>
                <a:cs typeface="Times New Roman" panose="02020603050405020304" pitchFamily="18" charset="0"/>
              </a:rPr>
              <a:t>UDI´s</a:t>
            </a:r>
            <a:r>
              <a:rPr lang="es-MX" sz="1400" i="0" dirty="0">
                <a:effectLst/>
                <a:latin typeface="Montserrat" panose="00000500000000000000" pitchFamily="2" charset="0"/>
                <a:ea typeface="MS Mincho" panose="02020609040205080304" pitchFamily="49" charset="-128"/>
                <a:cs typeface="Times New Roman" panose="02020603050405020304" pitchFamily="18" charset="0"/>
              </a:rPr>
              <a:t>” del Manual de Crédito.</a:t>
            </a:r>
            <a:endParaRPr lang="es-MX" sz="1400" i="1" dirty="0">
              <a:effectLst/>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640984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4701F5C-A251-7D41-B722-5DB282B5A85B}"/>
              </a:ext>
            </a:extLst>
          </p:cNvPr>
          <p:cNvSpPr>
            <a:spLocks noGrp="1"/>
          </p:cNvSpPr>
          <p:nvPr>
            <p:ph type="body" sz="quarter" idx="13"/>
          </p:nvPr>
        </p:nvSpPr>
        <p:spPr>
          <a:xfrm>
            <a:off x="1541233" y="2864970"/>
            <a:ext cx="9618603" cy="901530"/>
          </a:xfrm>
        </p:spPr>
        <p:txBody>
          <a:bodyPr>
            <a:normAutofit/>
          </a:bodyPr>
          <a:lstStyle/>
          <a:p>
            <a:r>
              <a:rPr lang="es-MX" sz="2800" dirty="0"/>
              <a:t>Modificaciones y actualizaciones en la normativa relativas al proceso de crédito del primer piso.</a:t>
            </a:r>
          </a:p>
        </p:txBody>
      </p:sp>
    </p:spTree>
    <p:extLst>
      <p:ext uri="{BB962C8B-B14F-4D97-AF65-F5344CB8AC3E}">
        <p14:creationId xmlns:p14="http://schemas.microsoft.com/office/powerpoint/2010/main" val="2065616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89C43-642A-B68D-76A3-D79E30D9B229}"/>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F328319-984F-123F-A9BA-FE33D5948A8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71770" y="163406"/>
            <a:ext cx="1698310" cy="638249"/>
          </a:xfrm>
          <a:prstGeom prst="rect">
            <a:avLst/>
          </a:prstGeom>
        </p:spPr>
      </p:pic>
      <p:sp>
        <p:nvSpPr>
          <p:cNvPr id="2" name="CuadroTexto 1">
            <a:extLst>
              <a:ext uri="{FF2B5EF4-FFF2-40B4-BE49-F238E27FC236}">
                <a16:creationId xmlns:a16="http://schemas.microsoft.com/office/drawing/2014/main" id="{13B41287-E98D-3FD0-51E4-FD1379D4951F}"/>
              </a:ext>
            </a:extLst>
          </p:cNvPr>
          <p:cNvSpPr txBox="1"/>
          <p:nvPr/>
        </p:nvSpPr>
        <p:spPr>
          <a:xfrm>
            <a:off x="-270165" y="133296"/>
            <a:ext cx="9902537" cy="954107"/>
          </a:xfrm>
          <a:prstGeom prst="rect">
            <a:avLst/>
          </a:prstGeom>
          <a:noFill/>
        </p:spPr>
        <p:txBody>
          <a:bodyPr wrap="square">
            <a:spAutoFit/>
          </a:bodyPr>
          <a:lstStyle>
            <a:defPPr>
              <a:defRPr lang="es-MX"/>
            </a:defPPr>
            <a:lvl1pPr>
              <a:defRPr sz="2400" b="1">
                <a:solidFill>
                  <a:srgbClr val="6E152E"/>
                </a:solidFill>
                <a:effectLst/>
                <a:latin typeface="Montserrat" panose="00000500000000000000" pitchFamily="2" charset="0"/>
                <a:ea typeface="MS Mincho" panose="02020609040205080304" pitchFamily="49" charset="-128"/>
                <a:cs typeface="Times New Roman" panose="02020603050405020304" pitchFamily="18" charset="0"/>
              </a:defRPr>
            </a:lvl1pPr>
          </a:lstStyle>
          <a:p>
            <a:pPr lvl="1"/>
            <a:r>
              <a:rPr lang="es-MX" sz="2800" b="1" dirty="0">
                <a:solidFill>
                  <a:srgbClr val="6E152E"/>
                </a:solidFill>
                <a:latin typeface="Montserrat" panose="00000500000000000000" pitchFamily="2" charset="0"/>
              </a:rPr>
              <a:t>Programa Nacional de Crédito Directo con Apoyo Integral para la Pequeña Minería</a:t>
            </a:r>
          </a:p>
        </p:txBody>
      </p:sp>
      <p:sp>
        <p:nvSpPr>
          <p:cNvPr id="5" name="CuadroTexto 4">
            <a:extLst>
              <a:ext uri="{FF2B5EF4-FFF2-40B4-BE49-F238E27FC236}">
                <a16:creationId xmlns:a16="http://schemas.microsoft.com/office/drawing/2014/main" id="{9EE9D3EC-71D3-0A9A-C21C-2371468DE341}"/>
              </a:ext>
            </a:extLst>
          </p:cNvPr>
          <p:cNvSpPr txBox="1"/>
          <p:nvPr/>
        </p:nvSpPr>
        <p:spPr>
          <a:xfrm>
            <a:off x="142874" y="1322016"/>
            <a:ext cx="6229350" cy="369332"/>
          </a:xfrm>
          <a:prstGeom prst="rect">
            <a:avLst/>
          </a:prstGeom>
          <a:noFill/>
        </p:spPr>
        <p:txBody>
          <a:bodyPr wrap="square">
            <a:spAutoFit/>
          </a:bodyPr>
          <a:lstStyle/>
          <a:p>
            <a:pPr algn="just"/>
            <a:r>
              <a:rPr lang="es-ES_tradnl" sz="1800" b="1" i="0" dirty="0">
                <a:effectLst/>
                <a:latin typeface="Montserrat" panose="00000500000000000000" pitchFamily="2" charset="0"/>
                <a:ea typeface="MS Mincho" panose="02020609040205080304" pitchFamily="49" charset="-128"/>
                <a:cs typeface="Times New Roman" panose="02020603050405020304" pitchFamily="18" charset="0"/>
              </a:rPr>
              <a:t>Objetivo del Programa</a:t>
            </a:r>
            <a:endParaRPr lang="es-MX" sz="2800" i="1"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7" name="CuadroTexto 6">
            <a:extLst>
              <a:ext uri="{FF2B5EF4-FFF2-40B4-BE49-F238E27FC236}">
                <a16:creationId xmlns:a16="http://schemas.microsoft.com/office/drawing/2014/main" id="{54DAA176-A5E5-EE03-9BE8-1BDCF61E237F}"/>
              </a:ext>
            </a:extLst>
          </p:cNvPr>
          <p:cNvSpPr txBox="1"/>
          <p:nvPr/>
        </p:nvSpPr>
        <p:spPr>
          <a:xfrm>
            <a:off x="142873" y="1728585"/>
            <a:ext cx="11775499" cy="738664"/>
          </a:xfrm>
          <a:prstGeom prst="rect">
            <a:avLst/>
          </a:prstGeom>
          <a:noFill/>
        </p:spPr>
        <p:txBody>
          <a:bodyPr wrap="square">
            <a:spAutoFit/>
          </a:bodyPr>
          <a:lstStyle/>
          <a:p>
            <a:pPr algn="just"/>
            <a:r>
              <a:rPr lang="es-MX" sz="1400" i="0" dirty="0">
                <a:effectLst/>
                <a:latin typeface="Montserrat" panose="00000500000000000000" pitchFamily="2" charset="0"/>
                <a:ea typeface="MS Mincho" panose="02020609040205080304" pitchFamily="49" charset="-128"/>
                <a:cs typeface="Times New Roman" panose="02020603050405020304" pitchFamily="18" charset="0"/>
              </a:rPr>
              <a:t>El Fideicomiso de Fomento Minero en cumplimiento a sus objetivos primordiales, pretende a través de este Programa, otorgar financiamiento a los pequeños mineros del país, mediante un esquema sencillo, requisitos mínimos, aprobación y desembolso ágiles.</a:t>
            </a:r>
            <a:endParaRPr lang="es-MX" sz="1400" i="1"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9" name="CuadroTexto 8">
            <a:extLst>
              <a:ext uri="{FF2B5EF4-FFF2-40B4-BE49-F238E27FC236}">
                <a16:creationId xmlns:a16="http://schemas.microsoft.com/office/drawing/2014/main" id="{E3B1A141-BB0C-DDC8-EDC6-D253A09649F1}"/>
              </a:ext>
            </a:extLst>
          </p:cNvPr>
          <p:cNvSpPr txBox="1"/>
          <p:nvPr/>
        </p:nvSpPr>
        <p:spPr>
          <a:xfrm>
            <a:off x="142874" y="2618278"/>
            <a:ext cx="6229350" cy="369332"/>
          </a:xfrm>
          <a:prstGeom prst="rect">
            <a:avLst/>
          </a:prstGeom>
          <a:noFill/>
        </p:spPr>
        <p:txBody>
          <a:bodyPr wrap="square">
            <a:spAutoFit/>
          </a:bodyPr>
          <a:lstStyle/>
          <a:p>
            <a:r>
              <a:rPr lang="es-ES_tradnl" sz="1800" b="1" dirty="0">
                <a:effectLst/>
                <a:latin typeface="Montserrat" panose="00000500000000000000" pitchFamily="2" charset="0"/>
                <a:ea typeface="MS Mincho" panose="02020609040205080304" pitchFamily="49" charset="-128"/>
                <a:cs typeface="Times New Roman" panose="02020603050405020304" pitchFamily="18" charset="0"/>
              </a:rPr>
              <a:t>Población Objetivo</a:t>
            </a:r>
            <a:endParaRPr lang="es-MX" dirty="0"/>
          </a:p>
        </p:txBody>
      </p:sp>
      <p:sp>
        <p:nvSpPr>
          <p:cNvPr id="11" name="CuadroTexto 10">
            <a:extLst>
              <a:ext uri="{FF2B5EF4-FFF2-40B4-BE49-F238E27FC236}">
                <a16:creationId xmlns:a16="http://schemas.microsoft.com/office/drawing/2014/main" id="{4E83FA8A-430D-E44F-3E59-F5F570CD2EF1}"/>
              </a:ext>
            </a:extLst>
          </p:cNvPr>
          <p:cNvSpPr txBox="1"/>
          <p:nvPr/>
        </p:nvSpPr>
        <p:spPr>
          <a:xfrm>
            <a:off x="142873" y="2987610"/>
            <a:ext cx="11775498" cy="954107"/>
          </a:xfrm>
          <a:prstGeom prst="rect">
            <a:avLst/>
          </a:prstGeom>
          <a:noFill/>
        </p:spPr>
        <p:txBody>
          <a:bodyPr wrap="square">
            <a:spAutoFit/>
          </a:bodyPr>
          <a:lstStyle/>
          <a:p>
            <a:pPr algn="just"/>
            <a:r>
              <a:rPr lang="es-MX" sz="1400" i="0" dirty="0">
                <a:effectLst/>
                <a:latin typeface="Montserrat" panose="00000500000000000000" pitchFamily="2" charset="0"/>
                <a:ea typeface="MS Mincho" panose="02020609040205080304" pitchFamily="49" charset="-128"/>
                <a:cs typeface="Times New Roman" panose="02020603050405020304" pitchFamily="18" charset="0"/>
              </a:rPr>
              <a:t>Personas físicas con actividad empresarial de nacionalidad mexicana y sociedades constituidas conforme a las leyes mexicanas, domiciliadas en la República Mexicana, clasificadas como micro y pequeñas empresas, cuya actividad sea la explotación, beneficio e industrialización de minerales metálicos y no metálicos, con excepción de los agregados pétreos, de conformidad con el Anexo C “Lista de Actividades </a:t>
            </a:r>
            <a:r>
              <a:rPr lang="es-MX" sz="1400" i="0" dirty="0" err="1">
                <a:effectLst/>
                <a:latin typeface="Montserrat" panose="00000500000000000000" pitchFamily="2" charset="0"/>
                <a:ea typeface="MS Mincho" panose="02020609040205080304" pitchFamily="49" charset="-128"/>
                <a:cs typeface="Times New Roman" panose="02020603050405020304" pitchFamily="18" charset="0"/>
              </a:rPr>
              <a:t>Apoyables</a:t>
            </a:r>
            <a:r>
              <a:rPr lang="es-MX" sz="1400" i="0" dirty="0">
                <a:effectLst/>
                <a:latin typeface="Montserrat" panose="00000500000000000000" pitchFamily="2" charset="0"/>
                <a:ea typeface="MS Mincho" panose="02020609040205080304" pitchFamily="49" charset="-128"/>
                <a:cs typeface="Times New Roman" panose="02020603050405020304" pitchFamily="18" charset="0"/>
              </a:rPr>
              <a:t> por el FIFOMI” del Manual de Crédito.</a:t>
            </a:r>
            <a:endParaRPr lang="es-MX" sz="1400" i="1"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13" name="CuadroTexto 12">
            <a:extLst>
              <a:ext uri="{FF2B5EF4-FFF2-40B4-BE49-F238E27FC236}">
                <a16:creationId xmlns:a16="http://schemas.microsoft.com/office/drawing/2014/main" id="{877B81E9-E896-EA24-1733-AA962312A729}"/>
              </a:ext>
            </a:extLst>
          </p:cNvPr>
          <p:cNvSpPr txBox="1"/>
          <p:nvPr/>
        </p:nvSpPr>
        <p:spPr>
          <a:xfrm>
            <a:off x="142873" y="4095116"/>
            <a:ext cx="6229350" cy="369332"/>
          </a:xfrm>
          <a:prstGeom prst="rect">
            <a:avLst/>
          </a:prstGeom>
          <a:noFill/>
        </p:spPr>
        <p:txBody>
          <a:bodyPr wrap="square">
            <a:spAutoFit/>
          </a:bodyPr>
          <a:lstStyle/>
          <a:p>
            <a:pPr algn="just"/>
            <a:r>
              <a:rPr lang="es-ES_tradnl" sz="1800" b="1" i="0" dirty="0">
                <a:effectLst/>
                <a:latin typeface="Montserrat" panose="00000500000000000000" pitchFamily="2" charset="0"/>
                <a:ea typeface="MS Mincho" panose="02020609040205080304" pitchFamily="49" charset="-128"/>
                <a:cs typeface="Times New Roman" panose="02020603050405020304" pitchFamily="18" charset="0"/>
              </a:rPr>
              <a:t>Fondo de Garantía</a:t>
            </a:r>
            <a:endParaRPr lang="es-MX" sz="2800" i="1"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15" name="CuadroTexto 14">
            <a:extLst>
              <a:ext uri="{FF2B5EF4-FFF2-40B4-BE49-F238E27FC236}">
                <a16:creationId xmlns:a16="http://schemas.microsoft.com/office/drawing/2014/main" id="{2D00321C-558F-FFB9-954C-85365D05719D}"/>
              </a:ext>
            </a:extLst>
          </p:cNvPr>
          <p:cNvSpPr txBox="1"/>
          <p:nvPr/>
        </p:nvSpPr>
        <p:spPr>
          <a:xfrm>
            <a:off x="215611" y="4589735"/>
            <a:ext cx="11588462" cy="2031325"/>
          </a:xfrm>
          <a:prstGeom prst="rect">
            <a:avLst/>
          </a:prstGeom>
          <a:solidFill>
            <a:schemeClr val="bg1"/>
          </a:solidFill>
        </p:spPr>
        <p:txBody>
          <a:bodyPr wrap="square">
            <a:spAutoFit/>
          </a:bodyPr>
          <a:lstStyle/>
          <a:p>
            <a:pPr algn="just"/>
            <a:r>
              <a:rPr lang="es-MX" sz="1400" i="0" dirty="0">
                <a:effectLst/>
                <a:latin typeface="Montserrat" panose="00000500000000000000" pitchFamily="2" charset="0"/>
                <a:ea typeface="MS Mincho" panose="02020609040205080304" pitchFamily="49" charset="-128"/>
                <a:cs typeface="Times New Roman" panose="02020603050405020304" pitchFamily="18" charset="0"/>
              </a:rPr>
              <a:t>El fondo de garantía constituye una fuente alterna de pago a favor del FIFOMI, para que, en caso de incumplimiento de los créditos otorgados al amparo del Programa, el FIFOMI pueda aplicar dichas cantidades a los saldos vencidos considerando gastos, intereses ordinarios, intereses moratorios y capital no pagados por los acreditados, liquidando los primeros créditos vencidos hasta agotar los citados recursos.</a:t>
            </a:r>
            <a:endParaRPr lang="es-MX" sz="1400" i="1" dirty="0">
              <a:effectLst/>
              <a:latin typeface="Calibri" panose="020F0502020204030204" pitchFamily="34" charset="0"/>
              <a:ea typeface="MS Mincho" panose="02020609040205080304" pitchFamily="49" charset="-128"/>
              <a:cs typeface="Times New Roman" panose="02020603050405020304" pitchFamily="18" charset="0"/>
            </a:endParaRPr>
          </a:p>
          <a:p>
            <a:pPr algn="just"/>
            <a:r>
              <a:rPr lang="es-MX" sz="1400" i="0" dirty="0">
                <a:effectLst/>
                <a:latin typeface="Montserrat" panose="00000500000000000000" pitchFamily="2" charset="0"/>
                <a:ea typeface="MS Mincho" panose="02020609040205080304" pitchFamily="49" charset="-128"/>
                <a:cs typeface="Times New Roman" panose="02020603050405020304" pitchFamily="18" charset="0"/>
              </a:rPr>
              <a:t> </a:t>
            </a:r>
            <a:endParaRPr lang="es-MX" sz="1400" i="1" dirty="0">
              <a:effectLst/>
              <a:latin typeface="Calibri" panose="020F0502020204030204" pitchFamily="34" charset="0"/>
              <a:ea typeface="MS Mincho" panose="02020609040205080304" pitchFamily="49" charset="-128"/>
              <a:cs typeface="Times New Roman" panose="02020603050405020304" pitchFamily="18" charset="0"/>
            </a:endParaRPr>
          </a:p>
          <a:p>
            <a:pPr algn="just">
              <a:tabLst>
                <a:tab pos="1035050" algn="l"/>
              </a:tabLst>
            </a:pPr>
            <a:r>
              <a:rPr lang="es-MX" sz="1400" i="0" dirty="0">
                <a:effectLst/>
                <a:latin typeface="Montserrat" panose="00000500000000000000" pitchFamily="2" charset="0"/>
                <a:ea typeface="MS Mincho" panose="02020609040205080304" pitchFamily="49" charset="-128"/>
                <a:cs typeface="Times New Roman" panose="02020603050405020304" pitchFamily="18" charset="0"/>
              </a:rPr>
              <a:t>El fondo de garantía se constituirá mediante aportaciones equivalentes a un 50% del monto de cada crédito otorgado al amparo del Programa, provenientes de los Gobiernos Estatales, otros organismos o pequeños mineros interesados en participar en este Programa. </a:t>
            </a:r>
          </a:p>
          <a:p>
            <a:pPr algn="just">
              <a:tabLst>
                <a:tab pos="1035050" algn="l"/>
              </a:tabLst>
            </a:pPr>
            <a:endParaRPr lang="es-MX" sz="1400" i="1" dirty="0">
              <a:effectLst/>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961894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FAF24-AEC6-8A8F-BF4E-4532A5A5D2A9}"/>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4950ADCB-9E15-1A7A-1613-7403C86A8A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71770" y="163406"/>
            <a:ext cx="1698310" cy="638249"/>
          </a:xfrm>
          <a:prstGeom prst="rect">
            <a:avLst/>
          </a:prstGeom>
        </p:spPr>
      </p:pic>
      <p:sp>
        <p:nvSpPr>
          <p:cNvPr id="2" name="CuadroTexto 1">
            <a:extLst>
              <a:ext uri="{FF2B5EF4-FFF2-40B4-BE49-F238E27FC236}">
                <a16:creationId xmlns:a16="http://schemas.microsoft.com/office/drawing/2014/main" id="{773B934A-6B79-DC05-49EF-9B2B8A2870E6}"/>
              </a:ext>
            </a:extLst>
          </p:cNvPr>
          <p:cNvSpPr txBox="1"/>
          <p:nvPr/>
        </p:nvSpPr>
        <p:spPr>
          <a:xfrm>
            <a:off x="-270165" y="133296"/>
            <a:ext cx="9902537" cy="954107"/>
          </a:xfrm>
          <a:prstGeom prst="rect">
            <a:avLst/>
          </a:prstGeom>
          <a:noFill/>
        </p:spPr>
        <p:txBody>
          <a:bodyPr wrap="square">
            <a:spAutoFit/>
          </a:bodyPr>
          <a:lstStyle>
            <a:defPPr>
              <a:defRPr lang="es-MX"/>
            </a:defPPr>
            <a:lvl1pPr>
              <a:defRPr sz="2400" b="1">
                <a:solidFill>
                  <a:srgbClr val="6E152E"/>
                </a:solidFill>
                <a:effectLst/>
                <a:latin typeface="Montserrat" panose="00000500000000000000" pitchFamily="2" charset="0"/>
                <a:ea typeface="MS Mincho" panose="02020609040205080304" pitchFamily="49" charset="-128"/>
                <a:cs typeface="Times New Roman" panose="02020603050405020304" pitchFamily="18" charset="0"/>
              </a:defRPr>
            </a:lvl1pPr>
          </a:lstStyle>
          <a:p>
            <a:pPr lvl="1"/>
            <a:r>
              <a:rPr lang="es-MX" sz="2800" b="1" dirty="0">
                <a:solidFill>
                  <a:srgbClr val="6E152E"/>
                </a:solidFill>
                <a:latin typeface="Montserrat" panose="00000500000000000000" pitchFamily="2" charset="0"/>
              </a:rPr>
              <a:t>Programa Nacional de Crédito Directo con Apoyo Integral para la Pequeña Minería</a:t>
            </a:r>
          </a:p>
        </p:txBody>
      </p:sp>
      <p:sp>
        <p:nvSpPr>
          <p:cNvPr id="5" name="CuadroTexto 4">
            <a:extLst>
              <a:ext uri="{FF2B5EF4-FFF2-40B4-BE49-F238E27FC236}">
                <a16:creationId xmlns:a16="http://schemas.microsoft.com/office/drawing/2014/main" id="{482C5200-D328-916C-1095-EFAFBCD1413C}"/>
              </a:ext>
            </a:extLst>
          </p:cNvPr>
          <p:cNvSpPr txBox="1"/>
          <p:nvPr/>
        </p:nvSpPr>
        <p:spPr>
          <a:xfrm>
            <a:off x="277956" y="1270061"/>
            <a:ext cx="6229350" cy="369332"/>
          </a:xfrm>
          <a:prstGeom prst="rect">
            <a:avLst/>
          </a:prstGeom>
          <a:noFill/>
        </p:spPr>
        <p:txBody>
          <a:bodyPr wrap="square">
            <a:spAutoFit/>
          </a:bodyPr>
          <a:lstStyle/>
          <a:p>
            <a:pPr algn="just"/>
            <a:r>
              <a:rPr lang="es-ES_tradnl" sz="1800" b="1" i="0" dirty="0">
                <a:effectLst/>
                <a:latin typeface="Montserrat" panose="00000500000000000000" pitchFamily="2" charset="0"/>
                <a:ea typeface="MS Mincho" panose="02020609040205080304" pitchFamily="49" charset="-128"/>
                <a:cs typeface="Times New Roman" panose="02020603050405020304" pitchFamily="18" charset="0"/>
              </a:rPr>
              <a:t>Administración del Fondo de Garantía</a:t>
            </a:r>
            <a:endParaRPr lang="es-MX" sz="2800" i="1"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8" name="CuadroTexto 7">
            <a:extLst>
              <a:ext uri="{FF2B5EF4-FFF2-40B4-BE49-F238E27FC236}">
                <a16:creationId xmlns:a16="http://schemas.microsoft.com/office/drawing/2014/main" id="{43A5C95D-70F2-BB0F-57C2-29425D3CF779}"/>
              </a:ext>
            </a:extLst>
          </p:cNvPr>
          <p:cNvSpPr txBox="1"/>
          <p:nvPr/>
        </p:nvSpPr>
        <p:spPr>
          <a:xfrm>
            <a:off x="429663" y="1822051"/>
            <a:ext cx="11640417" cy="4278094"/>
          </a:xfrm>
          <a:prstGeom prst="rect">
            <a:avLst/>
          </a:prstGeom>
          <a:noFill/>
        </p:spPr>
        <p:txBody>
          <a:bodyPr wrap="square">
            <a:spAutoFit/>
          </a:bodyPr>
          <a:lstStyle/>
          <a:p>
            <a:pPr algn="just"/>
            <a:r>
              <a:rPr lang="es-MX" sz="1600" i="0" dirty="0">
                <a:effectLst/>
                <a:latin typeface="Montserrat" panose="00000500000000000000" pitchFamily="2" charset="0"/>
                <a:ea typeface="MS Mincho" panose="02020609040205080304" pitchFamily="49" charset="-128"/>
                <a:cs typeface="Times New Roman" panose="02020603050405020304" pitchFamily="18" charset="0"/>
              </a:rPr>
              <a:t>Para la administración del fondo de garantía, se deberá atender lo siguiente:</a:t>
            </a:r>
            <a:endParaRPr lang="es-MX" sz="1600" i="1" dirty="0">
              <a:effectLst/>
              <a:latin typeface="Calibri" panose="020F0502020204030204" pitchFamily="34" charset="0"/>
              <a:ea typeface="MS Mincho" panose="02020609040205080304" pitchFamily="49" charset="-128"/>
              <a:cs typeface="Times New Roman" panose="02020603050405020304" pitchFamily="18" charset="0"/>
            </a:endParaRPr>
          </a:p>
          <a:p>
            <a:pPr algn="just"/>
            <a:r>
              <a:rPr lang="es-MX" sz="1600" i="0" dirty="0">
                <a:effectLst/>
                <a:latin typeface="Montserrat" panose="00000500000000000000" pitchFamily="2" charset="0"/>
                <a:ea typeface="MS Mincho" panose="02020609040205080304" pitchFamily="49" charset="-128"/>
                <a:cs typeface="Times New Roman" panose="02020603050405020304" pitchFamily="18" charset="0"/>
              </a:rPr>
              <a:t> </a:t>
            </a:r>
            <a:endParaRPr lang="es-MX" sz="1600" i="1"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buFont typeface="+mj-lt"/>
              <a:buAutoNum type="arabicPeriod"/>
            </a:pPr>
            <a:r>
              <a:rPr lang="es-MX" sz="1600" i="0" dirty="0">
                <a:effectLst/>
                <a:latin typeface="Montserrat" panose="00000500000000000000" pitchFamily="2" charset="0"/>
                <a:ea typeface="MS Mincho" panose="02020609040205080304" pitchFamily="49" charset="-128"/>
                <a:cs typeface="Times New Roman" panose="02020603050405020304" pitchFamily="18" charset="0"/>
              </a:rPr>
              <a:t>Se deberá suscribir un convenio de colaboración entre el FIFOMI y el Gobierno del Estado a participar, estableciendo un mandato irrevocable a favor del primero de los mencionados para la administración directa de los recursos.</a:t>
            </a:r>
            <a:endParaRPr lang="es-MX" sz="1600" i="1"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buFont typeface="+mj-lt"/>
              <a:buAutoNum type="arabicPeriod"/>
            </a:pPr>
            <a:r>
              <a:rPr lang="es-MX" sz="1600" i="0" dirty="0">
                <a:effectLst/>
                <a:latin typeface="Montserrat" panose="00000500000000000000" pitchFamily="2" charset="0"/>
                <a:ea typeface="MS Mincho" panose="02020609040205080304" pitchFamily="49" charset="-128"/>
                <a:cs typeface="Times New Roman" panose="02020603050405020304" pitchFamily="18" charset="0"/>
              </a:rPr>
              <a:t>Se deberá constituir un fideicomiso de garantía, cuyo patrimonio deberá contener la aportación por parte del Gobierno del Estado equivalente al 50% (cincuenta por ciento) del monto de cada crédito otorgado al amparo del presente programa, los recursos deberán ser aportado en una sola exhibición, previos a la autorización de dicho crédito. El FIFOMI deberá actuar como fideicomisario en primer lugar. </a:t>
            </a:r>
            <a:endParaRPr lang="es-MX" sz="1600" i="1"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buFont typeface="+mj-lt"/>
              <a:buAutoNum type="arabicPeriod"/>
            </a:pPr>
            <a:r>
              <a:rPr lang="es-MX" sz="1600" i="0" dirty="0">
                <a:effectLst/>
                <a:latin typeface="Montserrat" panose="00000500000000000000" pitchFamily="2" charset="0"/>
                <a:ea typeface="MS Mincho" panose="02020609040205080304" pitchFamily="49" charset="-128"/>
                <a:cs typeface="Times New Roman" panose="02020603050405020304" pitchFamily="18" charset="0"/>
              </a:rPr>
              <a:t>Los intereses que se generen del patrimonio del Fideicomiso de Garantía quedarán en beneficio del FIFOMI y servirán para cubrir gastos por la administración de los créditos, los aportantes no tendrán derecho alguno al cobro de intereses sobre los fondos aportados.</a:t>
            </a:r>
          </a:p>
          <a:p>
            <a:pPr marL="342900" lvl="0" indent="-342900" algn="just">
              <a:buFont typeface="+mj-lt"/>
              <a:buAutoNum type="arabicPeriod"/>
            </a:pPr>
            <a:r>
              <a:rPr lang="es-MX" sz="1600" i="0" dirty="0">
                <a:effectLst/>
                <a:latin typeface="Montserrat" panose="00000500000000000000" pitchFamily="2" charset="0"/>
                <a:ea typeface="MS Mincho" panose="02020609040205080304" pitchFamily="49" charset="-128"/>
                <a:cs typeface="Times New Roman" panose="02020603050405020304" pitchFamily="18" charset="0"/>
              </a:rPr>
              <a:t>En el caso que se otorguen aportaciones de los pequeños mineros, éstos se formalizarán en cada caso, en el mismo contrato de crédito; los recursos serán depositados en cuentas de FIFOMI, y serán devueltas previa liquidación del crédito, o bien, a solicitud del acreditado, podrán aplicarse a los últimos pagos. </a:t>
            </a:r>
            <a:endParaRPr lang="es-MX" sz="1600" i="1" dirty="0">
              <a:effectLst/>
              <a:latin typeface="Calibri" panose="020F0502020204030204" pitchFamily="34" charset="0"/>
              <a:ea typeface="MS Mincho" panose="02020609040205080304" pitchFamily="49" charset="-128"/>
              <a:cs typeface="Times New Roman" panose="02020603050405020304" pitchFamily="18" charset="0"/>
            </a:endParaRPr>
          </a:p>
          <a:p>
            <a:pPr marL="253365"/>
            <a:r>
              <a:rPr lang="es-MX" sz="1600" i="0" dirty="0">
                <a:effectLst/>
                <a:latin typeface="Montserrat" panose="00000500000000000000" pitchFamily="2" charset="0"/>
                <a:ea typeface="MS Mincho" panose="02020609040205080304" pitchFamily="49" charset="-128"/>
                <a:cs typeface="Times New Roman" panose="02020603050405020304" pitchFamily="18" charset="0"/>
              </a:rPr>
              <a:t>Alguna otra, por acuerdo de las partes.</a:t>
            </a:r>
            <a:endParaRPr lang="es-MX" sz="1600" i="1"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buFont typeface="+mj-lt"/>
              <a:buAutoNum type="arabicPeriod"/>
            </a:pPr>
            <a:endParaRPr lang="es-MX" sz="1600" i="1" dirty="0">
              <a:effectLst/>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264493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143C8-3AAD-6D66-EB2C-A8A86590E9A4}"/>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0688C504-1D33-4105-C4FE-95DA55F540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71770" y="163406"/>
            <a:ext cx="1698310" cy="638249"/>
          </a:xfrm>
          <a:prstGeom prst="rect">
            <a:avLst/>
          </a:prstGeom>
        </p:spPr>
      </p:pic>
      <p:sp>
        <p:nvSpPr>
          <p:cNvPr id="2" name="CuadroTexto 1">
            <a:extLst>
              <a:ext uri="{FF2B5EF4-FFF2-40B4-BE49-F238E27FC236}">
                <a16:creationId xmlns:a16="http://schemas.microsoft.com/office/drawing/2014/main" id="{18ABF3EB-82E9-F0A7-9E33-A23A82AB511E}"/>
              </a:ext>
            </a:extLst>
          </p:cNvPr>
          <p:cNvSpPr txBox="1"/>
          <p:nvPr/>
        </p:nvSpPr>
        <p:spPr>
          <a:xfrm>
            <a:off x="-270165" y="133296"/>
            <a:ext cx="9902537" cy="954107"/>
          </a:xfrm>
          <a:prstGeom prst="rect">
            <a:avLst/>
          </a:prstGeom>
          <a:noFill/>
        </p:spPr>
        <p:txBody>
          <a:bodyPr wrap="square">
            <a:spAutoFit/>
          </a:bodyPr>
          <a:lstStyle>
            <a:defPPr>
              <a:defRPr lang="es-MX"/>
            </a:defPPr>
            <a:lvl1pPr>
              <a:defRPr sz="2400" b="1">
                <a:solidFill>
                  <a:srgbClr val="6E152E"/>
                </a:solidFill>
                <a:effectLst/>
                <a:latin typeface="Montserrat" panose="00000500000000000000" pitchFamily="2" charset="0"/>
                <a:ea typeface="MS Mincho" panose="02020609040205080304" pitchFamily="49" charset="-128"/>
                <a:cs typeface="Times New Roman" panose="02020603050405020304" pitchFamily="18" charset="0"/>
              </a:defRPr>
            </a:lvl1pPr>
          </a:lstStyle>
          <a:p>
            <a:pPr lvl="1"/>
            <a:r>
              <a:rPr lang="es-MX" sz="2800" b="1" dirty="0">
                <a:solidFill>
                  <a:srgbClr val="6E152E"/>
                </a:solidFill>
                <a:latin typeface="Montserrat" panose="00000500000000000000" pitchFamily="2" charset="0"/>
              </a:rPr>
              <a:t>Programa Nacional de Crédito Directo con Apoyo Integral para la Pequeña Minería</a:t>
            </a:r>
          </a:p>
        </p:txBody>
      </p:sp>
      <p:sp>
        <p:nvSpPr>
          <p:cNvPr id="5" name="CuadroTexto 4">
            <a:extLst>
              <a:ext uri="{FF2B5EF4-FFF2-40B4-BE49-F238E27FC236}">
                <a16:creationId xmlns:a16="http://schemas.microsoft.com/office/drawing/2014/main" id="{8EED42E3-95F2-6DAD-1327-4A952907AAB2}"/>
              </a:ext>
            </a:extLst>
          </p:cNvPr>
          <p:cNvSpPr txBox="1"/>
          <p:nvPr/>
        </p:nvSpPr>
        <p:spPr>
          <a:xfrm>
            <a:off x="174047" y="1186934"/>
            <a:ext cx="6229350" cy="369332"/>
          </a:xfrm>
          <a:prstGeom prst="rect">
            <a:avLst/>
          </a:prstGeom>
          <a:noFill/>
        </p:spPr>
        <p:txBody>
          <a:bodyPr wrap="square">
            <a:spAutoFit/>
          </a:bodyPr>
          <a:lstStyle/>
          <a:p>
            <a:pPr algn="just"/>
            <a:r>
              <a:rPr lang="es-ES_tradnl" sz="1800" b="1" i="0" dirty="0">
                <a:effectLst/>
                <a:latin typeface="Montserrat" panose="00000500000000000000" pitchFamily="2" charset="0"/>
                <a:ea typeface="MS Mincho" panose="02020609040205080304" pitchFamily="49" charset="-128"/>
                <a:cs typeface="Times New Roman" panose="02020603050405020304" pitchFamily="18" charset="0"/>
              </a:rPr>
              <a:t>Cobertura del Fondo de Garantía</a:t>
            </a:r>
            <a:endParaRPr lang="es-MX" sz="2800" i="1"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7" name="CuadroTexto 6">
            <a:extLst>
              <a:ext uri="{FF2B5EF4-FFF2-40B4-BE49-F238E27FC236}">
                <a16:creationId xmlns:a16="http://schemas.microsoft.com/office/drawing/2014/main" id="{2E915C66-D0B5-83ED-630A-24794BC4D670}"/>
              </a:ext>
            </a:extLst>
          </p:cNvPr>
          <p:cNvSpPr txBox="1"/>
          <p:nvPr/>
        </p:nvSpPr>
        <p:spPr>
          <a:xfrm>
            <a:off x="174047" y="1655797"/>
            <a:ext cx="11681980" cy="523220"/>
          </a:xfrm>
          <a:prstGeom prst="rect">
            <a:avLst/>
          </a:prstGeom>
          <a:noFill/>
        </p:spPr>
        <p:txBody>
          <a:bodyPr wrap="square">
            <a:spAutoFit/>
          </a:bodyPr>
          <a:lstStyle/>
          <a:p>
            <a:r>
              <a:rPr lang="es-MX" sz="1400" dirty="0">
                <a:effectLst/>
                <a:latin typeface="Montserrat" panose="00000500000000000000" pitchFamily="2" charset="0"/>
                <a:ea typeface="MS Mincho" panose="02020609040205080304" pitchFamily="49" charset="-128"/>
                <a:cs typeface="Times New Roman" panose="02020603050405020304" pitchFamily="18" charset="0"/>
              </a:rPr>
              <a:t>Los recursos aportados al Fondo de garantía, en todo momento deberán corresponder al 50% del saldo de los créditos otorgados, cubriendo una proporción de hasta el 0.50 (Cero punto cincuenta) a 1 (uno) con respecto al importe del crédito</a:t>
            </a:r>
            <a:endParaRPr lang="es-MX" sz="1400" dirty="0"/>
          </a:p>
        </p:txBody>
      </p:sp>
      <p:sp>
        <p:nvSpPr>
          <p:cNvPr id="9" name="CuadroTexto 8">
            <a:extLst>
              <a:ext uri="{FF2B5EF4-FFF2-40B4-BE49-F238E27FC236}">
                <a16:creationId xmlns:a16="http://schemas.microsoft.com/office/drawing/2014/main" id="{02B754ED-3E99-2852-46C6-3E061953721A}"/>
              </a:ext>
            </a:extLst>
          </p:cNvPr>
          <p:cNvSpPr txBox="1"/>
          <p:nvPr/>
        </p:nvSpPr>
        <p:spPr>
          <a:xfrm>
            <a:off x="174047" y="2258052"/>
            <a:ext cx="6229350" cy="369332"/>
          </a:xfrm>
          <a:prstGeom prst="rect">
            <a:avLst/>
          </a:prstGeom>
          <a:noFill/>
        </p:spPr>
        <p:txBody>
          <a:bodyPr wrap="square">
            <a:spAutoFit/>
          </a:bodyPr>
          <a:lstStyle/>
          <a:p>
            <a:pPr algn="just"/>
            <a:r>
              <a:rPr lang="es-ES_tradnl" sz="1800" b="1" i="0" dirty="0">
                <a:effectLst/>
                <a:latin typeface="Montserrat" panose="00000500000000000000" pitchFamily="2" charset="0"/>
                <a:ea typeface="MS Mincho" panose="02020609040205080304" pitchFamily="49" charset="-128"/>
                <a:cs typeface="Times New Roman" panose="02020603050405020304" pitchFamily="18" charset="0"/>
              </a:rPr>
              <a:t>Características del Financiamiento</a:t>
            </a:r>
            <a:endParaRPr lang="es-MX" sz="2800" i="1" dirty="0">
              <a:effectLst/>
              <a:latin typeface="Calibri" panose="020F0502020204030204" pitchFamily="34" charset="0"/>
              <a:ea typeface="MS Mincho" panose="02020609040205080304" pitchFamily="49" charset="-128"/>
              <a:cs typeface="Times New Roman" panose="02020603050405020304" pitchFamily="18" charset="0"/>
            </a:endParaRPr>
          </a:p>
        </p:txBody>
      </p:sp>
      <p:graphicFrame>
        <p:nvGraphicFramePr>
          <p:cNvPr id="10" name="Tabla 9">
            <a:extLst>
              <a:ext uri="{FF2B5EF4-FFF2-40B4-BE49-F238E27FC236}">
                <a16:creationId xmlns:a16="http://schemas.microsoft.com/office/drawing/2014/main" id="{069D6682-08FE-0CCE-3CE7-5A9FCA2DE6E9}"/>
              </a:ext>
            </a:extLst>
          </p:cNvPr>
          <p:cNvGraphicFramePr>
            <a:graphicFrameLocks noGrp="1"/>
          </p:cNvGraphicFramePr>
          <p:nvPr>
            <p:extLst>
              <p:ext uri="{D42A27DB-BD31-4B8C-83A1-F6EECF244321}">
                <p14:modId xmlns:p14="http://schemas.microsoft.com/office/powerpoint/2010/main" val="1188089368"/>
              </p:ext>
            </p:extLst>
          </p:nvPr>
        </p:nvGraphicFramePr>
        <p:xfrm>
          <a:off x="2496415" y="2635946"/>
          <a:ext cx="7533410" cy="2143634"/>
        </p:xfrm>
        <a:graphic>
          <a:graphicData uri="http://schemas.openxmlformats.org/drawingml/2006/table">
            <a:tbl>
              <a:tblPr firstRow="1" firstCol="1" bandRow="1"/>
              <a:tblGrid>
                <a:gridCol w="2332174">
                  <a:extLst>
                    <a:ext uri="{9D8B030D-6E8A-4147-A177-3AD203B41FA5}">
                      <a16:colId xmlns:a16="http://schemas.microsoft.com/office/drawing/2014/main" val="716719297"/>
                    </a:ext>
                  </a:extLst>
                </a:gridCol>
                <a:gridCol w="2368420">
                  <a:extLst>
                    <a:ext uri="{9D8B030D-6E8A-4147-A177-3AD203B41FA5}">
                      <a16:colId xmlns:a16="http://schemas.microsoft.com/office/drawing/2014/main" val="2194099643"/>
                    </a:ext>
                  </a:extLst>
                </a:gridCol>
                <a:gridCol w="2832816">
                  <a:extLst>
                    <a:ext uri="{9D8B030D-6E8A-4147-A177-3AD203B41FA5}">
                      <a16:colId xmlns:a16="http://schemas.microsoft.com/office/drawing/2014/main" val="3177553413"/>
                    </a:ext>
                  </a:extLst>
                </a:gridCol>
              </a:tblGrid>
              <a:tr h="251013">
                <a:tc>
                  <a:txBody>
                    <a:bodyPr/>
                    <a:lstStyle/>
                    <a:p>
                      <a:pPr algn="ctr">
                        <a:lnSpc>
                          <a:spcPct val="107000"/>
                        </a:lnSpc>
                      </a:pPr>
                      <a:r>
                        <a:rPr lang="es-MX" sz="1200" b="1" i="0" dirty="0">
                          <a:solidFill>
                            <a:srgbClr val="FFFFFF"/>
                          </a:solidFill>
                          <a:effectLst/>
                          <a:latin typeface="Montserrat" panose="00000500000000000000" pitchFamily="2" charset="0"/>
                          <a:ea typeface="Times New Roman" panose="02020603050405020304" pitchFamily="18" charset="0"/>
                          <a:cs typeface="Arial" panose="020B0604020202020204" pitchFamily="34" charset="0"/>
                        </a:rPr>
                        <a:t>Tipo de crédito</a:t>
                      </a:r>
                      <a:endParaRPr lang="es-MX" sz="1800" i="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A360"/>
                    </a:solidFill>
                  </a:tcPr>
                </a:tc>
                <a:tc>
                  <a:txBody>
                    <a:bodyPr/>
                    <a:lstStyle/>
                    <a:p>
                      <a:pPr algn="ctr">
                        <a:lnSpc>
                          <a:spcPct val="107000"/>
                        </a:lnSpc>
                      </a:pPr>
                      <a:r>
                        <a:rPr lang="es-MX" sz="1200" b="1" i="0">
                          <a:solidFill>
                            <a:srgbClr val="FFFFFF"/>
                          </a:solidFill>
                          <a:effectLst/>
                          <a:latin typeface="Montserrat" panose="00000500000000000000" pitchFamily="2" charset="0"/>
                          <a:ea typeface="Times New Roman" panose="02020603050405020304" pitchFamily="18" charset="0"/>
                          <a:cs typeface="Arial" panose="020B0604020202020204" pitchFamily="34" charset="0"/>
                        </a:rPr>
                        <a:t>Refaccionario </a:t>
                      </a:r>
                      <a:endParaRPr lang="es-MX" sz="1800" i="1">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A360"/>
                    </a:solidFill>
                  </a:tcPr>
                </a:tc>
                <a:tc>
                  <a:txBody>
                    <a:bodyPr/>
                    <a:lstStyle/>
                    <a:p>
                      <a:pPr algn="ctr">
                        <a:lnSpc>
                          <a:spcPct val="107000"/>
                        </a:lnSpc>
                      </a:pPr>
                      <a:r>
                        <a:rPr lang="es-MX" sz="1200" b="1" i="0">
                          <a:solidFill>
                            <a:srgbClr val="FFFFFF"/>
                          </a:solidFill>
                          <a:effectLst/>
                          <a:latin typeface="Montserrat" panose="00000500000000000000" pitchFamily="2" charset="0"/>
                          <a:ea typeface="Times New Roman" panose="02020603050405020304" pitchFamily="18" charset="0"/>
                          <a:cs typeface="Arial" panose="020B0604020202020204" pitchFamily="34" charset="0"/>
                        </a:rPr>
                        <a:t>Habilitación o Avío</a:t>
                      </a:r>
                      <a:endParaRPr lang="es-MX" sz="1800" i="1">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A360"/>
                    </a:solidFill>
                  </a:tcPr>
                </a:tc>
                <a:extLst>
                  <a:ext uri="{0D108BD9-81ED-4DB2-BD59-A6C34878D82A}">
                    <a16:rowId xmlns:a16="http://schemas.microsoft.com/office/drawing/2014/main" val="79334302"/>
                  </a:ext>
                </a:extLst>
              </a:tr>
              <a:tr h="0">
                <a:tc rowSpan="2">
                  <a:txBody>
                    <a:bodyPr/>
                    <a:lstStyle/>
                    <a:p>
                      <a:pPr algn="just">
                        <a:lnSpc>
                          <a:spcPct val="107000"/>
                        </a:lnSpc>
                      </a:pPr>
                      <a:r>
                        <a:rPr lang="es-MX" sz="1200" i="0">
                          <a:effectLst/>
                          <a:latin typeface="Montserrat" panose="00000500000000000000" pitchFamily="2" charset="0"/>
                          <a:ea typeface="Times New Roman" panose="02020603050405020304" pitchFamily="18" charset="0"/>
                          <a:cs typeface="Arial" panose="020B0604020202020204" pitchFamily="34" charset="0"/>
                        </a:rPr>
                        <a:t>Monto del crédito</a:t>
                      </a:r>
                      <a:endParaRPr lang="es-MX" sz="1800" i="1">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pPr>
                      <a:r>
                        <a:rPr lang="es-MX" sz="1200" i="0" dirty="0">
                          <a:effectLst/>
                          <a:latin typeface="Montserrat" panose="00000500000000000000" pitchFamily="2" charset="0"/>
                          <a:ea typeface="Times New Roman" panose="02020603050405020304" pitchFamily="18" charset="0"/>
                          <a:cs typeface="Arial" panose="020B0604020202020204" pitchFamily="34" charset="0"/>
                        </a:rPr>
                        <a:t>Hasta 2 (dos) millones de pesos</a:t>
                      </a:r>
                      <a:endParaRPr lang="es-MX" sz="1800" i="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pPr>
                      <a:r>
                        <a:rPr lang="es-MX" sz="1200" i="0">
                          <a:effectLst/>
                          <a:latin typeface="Montserrat" panose="00000500000000000000" pitchFamily="2" charset="0"/>
                          <a:ea typeface="Times New Roman" panose="02020603050405020304" pitchFamily="18" charset="0"/>
                          <a:cs typeface="Arial" panose="020B0604020202020204" pitchFamily="34" charset="0"/>
                        </a:rPr>
                        <a:t>Hasta 1.5 (uno punto cinco) millones de pesos</a:t>
                      </a:r>
                      <a:endParaRPr lang="es-MX" sz="1800" i="1">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6434194"/>
                  </a:ext>
                </a:extLst>
              </a:tr>
              <a:tr h="0">
                <a:tc vMerge="1">
                  <a:txBody>
                    <a:bodyPr/>
                    <a:lstStyle/>
                    <a:p>
                      <a:endParaRPr lang="es-MX"/>
                    </a:p>
                  </a:txBody>
                  <a:tcPr/>
                </a:tc>
                <a:tc gridSpan="2">
                  <a:txBody>
                    <a:bodyPr/>
                    <a:lstStyle/>
                    <a:p>
                      <a:pPr algn="just">
                        <a:lnSpc>
                          <a:spcPct val="107000"/>
                        </a:lnSpc>
                      </a:pPr>
                      <a:r>
                        <a:rPr lang="es-MX" sz="1200" i="0">
                          <a:effectLst/>
                          <a:latin typeface="Montserrat" panose="00000500000000000000" pitchFamily="2" charset="0"/>
                          <a:ea typeface="Times New Roman" panose="02020603050405020304" pitchFamily="18" charset="0"/>
                          <a:cs typeface="Arial" panose="020B0604020202020204" pitchFamily="34" charset="0"/>
                        </a:rPr>
                        <a:t>La suma de ambos créditos no deberá ser superior a (dos) mdp</a:t>
                      </a:r>
                      <a:endParaRPr lang="es-MX" sz="1800" i="1">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a:p>
                  </a:txBody>
                  <a:tcPr/>
                </a:tc>
                <a:extLst>
                  <a:ext uri="{0D108BD9-81ED-4DB2-BD59-A6C34878D82A}">
                    <a16:rowId xmlns:a16="http://schemas.microsoft.com/office/drawing/2014/main" val="1782906979"/>
                  </a:ext>
                </a:extLst>
              </a:tr>
              <a:tr h="0">
                <a:tc>
                  <a:txBody>
                    <a:bodyPr/>
                    <a:lstStyle/>
                    <a:p>
                      <a:pPr algn="just">
                        <a:lnSpc>
                          <a:spcPct val="107000"/>
                        </a:lnSpc>
                      </a:pPr>
                      <a:r>
                        <a:rPr lang="es-MX" sz="1200" i="0">
                          <a:effectLst/>
                          <a:latin typeface="Montserrat" panose="00000500000000000000" pitchFamily="2" charset="0"/>
                          <a:ea typeface="Times New Roman" panose="02020603050405020304" pitchFamily="18" charset="0"/>
                          <a:cs typeface="Arial" panose="020B0604020202020204" pitchFamily="34" charset="0"/>
                        </a:rPr>
                        <a:t>Tipo de moneda</a:t>
                      </a:r>
                      <a:endParaRPr lang="es-MX" sz="1800" i="1">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just">
                        <a:lnSpc>
                          <a:spcPct val="107000"/>
                        </a:lnSpc>
                      </a:pPr>
                      <a:r>
                        <a:rPr lang="es-MX" sz="1200" i="0">
                          <a:effectLst/>
                          <a:latin typeface="Montserrat" panose="00000500000000000000" pitchFamily="2" charset="0"/>
                          <a:ea typeface="Times New Roman" panose="02020603050405020304" pitchFamily="18" charset="0"/>
                          <a:cs typeface="Arial" panose="020B0604020202020204" pitchFamily="34" charset="0"/>
                        </a:rPr>
                        <a:t>Moneda Nacional</a:t>
                      </a:r>
                      <a:endParaRPr lang="es-MX" sz="1800" i="1">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a:p>
                  </a:txBody>
                  <a:tcPr/>
                </a:tc>
                <a:extLst>
                  <a:ext uri="{0D108BD9-81ED-4DB2-BD59-A6C34878D82A}">
                    <a16:rowId xmlns:a16="http://schemas.microsoft.com/office/drawing/2014/main" val="1772180089"/>
                  </a:ext>
                </a:extLst>
              </a:tr>
              <a:tr h="0">
                <a:tc>
                  <a:txBody>
                    <a:bodyPr/>
                    <a:lstStyle/>
                    <a:p>
                      <a:pPr algn="just">
                        <a:lnSpc>
                          <a:spcPct val="107000"/>
                        </a:lnSpc>
                      </a:pPr>
                      <a:r>
                        <a:rPr lang="es-MX" sz="1200" i="0">
                          <a:effectLst/>
                          <a:latin typeface="Montserrat" panose="00000500000000000000" pitchFamily="2" charset="0"/>
                          <a:ea typeface="Times New Roman" panose="02020603050405020304" pitchFamily="18" charset="0"/>
                          <a:cs typeface="Arial" panose="020B0604020202020204" pitchFamily="34" charset="0"/>
                        </a:rPr>
                        <a:t>Plazo de los créditos</a:t>
                      </a:r>
                      <a:endParaRPr lang="es-MX" sz="1800" i="1">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pPr>
                      <a:r>
                        <a:rPr lang="es-MX" sz="1200" i="0" dirty="0">
                          <a:effectLst/>
                          <a:latin typeface="Montserrat" panose="00000500000000000000" pitchFamily="2" charset="0"/>
                          <a:ea typeface="Times New Roman" panose="02020603050405020304" pitchFamily="18" charset="0"/>
                          <a:cs typeface="Arial" panose="020B0604020202020204" pitchFamily="34" charset="0"/>
                        </a:rPr>
                        <a:t>Hasta 5 (cinco) años</a:t>
                      </a:r>
                      <a:endParaRPr lang="es-MX" sz="1800" i="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pPr>
                      <a:r>
                        <a:rPr lang="es-MX" sz="1200" i="0">
                          <a:effectLst/>
                          <a:latin typeface="Montserrat" panose="00000500000000000000" pitchFamily="2" charset="0"/>
                          <a:ea typeface="Times New Roman" panose="02020603050405020304" pitchFamily="18" charset="0"/>
                          <a:cs typeface="Arial" panose="020B0604020202020204" pitchFamily="34" charset="0"/>
                        </a:rPr>
                        <a:t>Hasta 3 (tres) años</a:t>
                      </a:r>
                      <a:endParaRPr lang="es-MX" sz="1800" i="1">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3477008"/>
                  </a:ext>
                </a:extLst>
              </a:tr>
              <a:tr h="0">
                <a:tc>
                  <a:txBody>
                    <a:bodyPr/>
                    <a:lstStyle/>
                    <a:p>
                      <a:pPr algn="just">
                        <a:lnSpc>
                          <a:spcPct val="107000"/>
                        </a:lnSpc>
                      </a:pPr>
                      <a:r>
                        <a:rPr lang="es-MX" sz="1200" i="0">
                          <a:effectLst/>
                          <a:latin typeface="Montserrat" panose="00000500000000000000" pitchFamily="2" charset="0"/>
                          <a:ea typeface="Times New Roman" panose="02020603050405020304" pitchFamily="18" charset="0"/>
                          <a:cs typeface="Arial" panose="020B0604020202020204" pitchFamily="34" charset="0"/>
                        </a:rPr>
                        <a:t>Gracia en capital</a:t>
                      </a:r>
                      <a:endParaRPr lang="es-MX" sz="1800" i="1">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just">
                        <a:lnSpc>
                          <a:spcPct val="107000"/>
                        </a:lnSpc>
                      </a:pPr>
                      <a:r>
                        <a:rPr lang="es-MX" sz="1200" i="0" dirty="0">
                          <a:effectLst/>
                          <a:latin typeface="Montserrat" panose="00000500000000000000" pitchFamily="2" charset="0"/>
                          <a:ea typeface="Times New Roman" panose="02020603050405020304" pitchFamily="18" charset="0"/>
                          <a:cs typeface="Arial" panose="020B0604020202020204" pitchFamily="34" charset="0"/>
                        </a:rPr>
                        <a:t>Hasta 12 (doce) meses, dependiendo de la maduración del proyecto</a:t>
                      </a:r>
                      <a:endParaRPr lang="es-MX" sz="1800" i="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a:p>
                  </a:txBody>
                  <a:tcPr/>
                </a:tc>
                <a:extLst>
                  <a:ext uri="{0D108BD9-81ED-4DB2-BD59-A6C34878D82A}">
                    <a16:rowId xmlns:a16="http://schemas.microsoft.com/office/drawing/2014/main" val="3853046291"/>
                  </a:ext>
                </a:extLst>
              </a:tr>
              <a:tr h="0">
                <a:tc>
                  <a:txBody>
                    <a:bodyPr/>
                    <a:lstStyle/>
                    <a:p>
                      <a:pPr algn="just">
                        <a:lnSpc>
                          <a:spcPct val="107000"/>
                        </a:lnSpc>
                      </a:pPr>
                      <a:r>
                        <a:rPr lang="es-MX" sz="1200" i="0">
                          <a:effectLst/>
                          <a:latin typeface="Montserrat" panose="00000500000000000000" pitchFamily="2" charset="0"/>
                          <a:ea typeface="Times New Roman" panose="02020603050405020304" pitchFamily="18" charset="0"/>
                          <a:cs typeface="Arial" panose="020B0604020202020204" pitchFamily="34" charset="0"/>
                        </a:rPr>
                        <a:t>Forma de pago</a:t>
                      </a:r>
                      <a:endParaRPr lang="es-MX" sz="1800" i="1">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just">
                        <a:lnSpc>
                          <a:spcPct val="107000"/>
                        </a:lnSpc>
                      </a:pPr>
                      <a:r>
                        <a:rPr lang="es-MX" sz="1200" i="0" dirty="0">
                          <a:effectLst/>
                          <a:latin typeface="Montserrat" panose="00000500000000000000" pitchFamily="2" charset="0"/>
                          <a:ea typeface="Times New Roman" panose="02020603050405020304" pitchFamily="18" charset="0"/>
                          <a:cs typeface="Arial" panose="020B0604020202020204" pitchFamily="34" charset="0"/>
                        </a:rPr>
                        <a:t>Capital e interés mensual </a:t>
                      </a:r>
                      <a:endParaRPr lang="es-MX" sz="1800" i="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a:p>
                  </a:txBody>
                  <a:tcPr/>
                </a:tc>
                <a:extLst>
                  <a:ext uri="{0D108BD9-81ED-4DB2-BD59-A6C34878D82A}">
                    <a16:rowId xmlns:a16="http://schemas.microsoft.com/office/drawing/2014/main" val="3430151165"/>
                  </a:ext>
                </a:extLst>
              </a:tr>
              <a:tr h="0">
                <a:tc>
                  <a:txBody>
                    <a:bodyPr/>
                    <a:lstStyle/>
                    <a:p>
                      <a:pPr algn="just">
                        <a:lnSpc>
                          <a:spcPct val="107000"/>
                        </a:lnSpc>
                      </a:pPr>
                      <a:r>
                        <a:rPr lang="es-MX" sz="1200" i="0">
                          <a:effectLst/>
                          <a:latin typeface="Montserrat" panose="00000500000000000000" pitchFamily="2" charset="0"/>
                          <a:ea typeface="Times New Roman" panose="02020603050405020304" pitchFamily="18" charset="0"/>
                          <a:cs typeface="Arial" panose="020B0604020202020204" pitchFamily="34" charset="0"/>
                        </a:rPr>
                        <a:t>Comisión por apertura de crédito </a:t>
                      </a:r>
                      <a:endParaRPr lang="es-MX" sz="1800" i="1">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just">
                        <a:lnSpc>
                          <a:spcPct val="107000"/>
                        </a:lnSpc>
                      </a:pPr>
                      <a:r>
                        <a:rPr lang="es-MX" sz="1200" i="0" dirty="0">
                          <a:effectLst/>
                          <a:latin typeface="Montserrat" panose="00000500000000000000" pitchFamily="2" charset="0"/>
                          <a:ea typeface="Times New Roman" panose="02020603050405020304" pitchFamily="18" charset="0"/>
                          <a:cs typeface="Arial" panose="020B0604020202020204" pitchFamily="34" charset="0"/>
                        </a:rPr>
                        <a:t>0.5% más I.V.A. sobre el importe del crédito, pagadera previo a la disposición de recursos.</a:t>
                      </a:r>
                      <a:endParaRPr lang="es-MX" sz="1800" i="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a:p>
                  </a:txBody>
                  <a:tcPr/>
                </a:tc>
                <a:extLst>
                  <a:ext uri="{0D108BD9-81ED-4DB2-BD59-A6C34878D82A}">
                    <a16:rowId xmlns:a16="http://schemas.microsoft.com/office/drawing/2014/main" val="2758666706"/>
                  </a:ext>
                </a:extLst>
              </a:tr>
            </a:tbl>
          </a:graphicData>
        </a:graphic>
      </p:graphicFrame>
      <p:sp>
        <p:nvSpPr>
          <p:cNvPr id="11" name="Rectangle 1">
            <a:extLst>
              <a:ext uri="{FF2B5EF4-FFF2-40B4-BE49-F238E27FC236}">
                <a16:creationId xmlns:a16="http://schemas.microsoft.com/office/drawing/2014/main" id="{F49BC7EA-56B6-1866-EB50-43F8800D307D}"/>
              </a:ext>
            </a:extLst>
          </p:cNvPr>
          <p:cNvSpPr>
            <a:spLocks noChangeArrowheads="1"/>
          </p:cNvSpPr>
          <p:nvPr/>
        </p:nvSpPr>
        <p:spPr bwMode="auto">
          <a:xfrm>
            <a:off x="3933825" y="28082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MX" altLang="es-MX" sz="1800" b="0" i="0" u="none" strike="noStrike" cap="none" normalizeH="0" baseline="0">
                <a:ln>
                  <a:noFill/>
                </a:ln>
                <a:solidFill>
                  <a:schemeClr val="tx1"/>
                </a:solidFill>
                <a:effectLst/>
                <a:latin typeface="Arial" panose="020B0604020202020204" pitchFamily="34" charset="0"/>
              </a:rPr>
            </a:b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5" name="CuadroTexto 14">
            <a:extLst>
              <a:ext uri="{FF2B5EF4-FFF2-40B4-BE49-F238E27FC236}">
                <a16:creationId xmlns:a16="http://schemas.microsoft.com/office/drawing/2014/main" id="{8725749B-945D-4F5A-2A46-DD62FBECC05C}"/>
              </a:ext>
            </a:extLst>
          </p:cNvPr>
          <p:cNvSpPr txBox="1"/>
          <p:nvPr/>
        </p:nvSpPr>
        <p:spPr>
          <a:xfrm>
            <a:off x="277956" y="4951922"/>
            <a:ext cx="6229350" cy="369332"/>
          </a:xfrm>
          <a:prstGeom prst="rect">
            <a:avLst/>
          </a:prstGeom>
          <a:noFill/>
        </p:spPr>
        <p:txBody>
          <a:bodyPr wrap="square">
            <a:spAutoFit/>
          </a:bodyPr>
          <a:lstStyle/>
          <a:p>
            <a:pPr algn="just"/>
            <a:r>
              <a:rPr lang="es-ES_tradnl" sz="1800" b="1" i="0" dirty="0">
                <a:effectLst/>
                <a:latin typeface="Montserrat" panose="00000500000000000000" pitchFamily="2" charset="0"/>
                <a:ea typeface="MS Mincho" panose="02020609040205080304" pitchFamily="49" charset="-128"/>
                <a:cs typeface="Times New Roman" panose="02020603050405020304" pitchFamily="18" charset="0"/>
              </a:rPr>
              <a:t>Garantías del Acreditado</a:t>
            </a:r>
            <a:endParaRPr lang="es-MX" sz="2800" i="1" dirty="0">
              <a:effectLst/>
              <a:latin typeface="Calibri" panose="020F0502020204030204" pitchFamily="34" charset="0"/>
              <a:ea typeface="MS Mincho" panose="02020609040205080304" pitchFamily="49" charset="-128"/>
              <a:cs typeface="Times New Roman" panose="02020603050405020304" pitchFamily="18" charset="0"/>
            </a:endParaRPr>
          </a:p>
        </p:txBody>
      </p:sp>
      <p:graphicFrame>
        <p:nvGraphicFramePr>
          <p:cNvPr id="16" name="Tabla 15">
            <a:extLst>
              <a:ext uri="{FF2B5EF4-FFF2-40B4-BE49-F238E27FC236}">
                <a16:creationId xmlns:a16="http://schemas.microsoft.com/office/drawing/2014/main" id="{55788045-E8F2-E8AB-50AD-81E346832933}"/>
              </a:ext>
            </a:extLst>
          </p:cNvPr>
          <p:cNvGraphicFramePr>
            <a:graphicFrameLocks noGrp="1"/>
          </p:cNvGraphicFramePr>
          <p:nvPr>
            <p:extLst>
              <p:ext uri="{D42A27DB-BD31-4B8C-83A1-F6EECF244321}">
                <p14:modId xmlns:p14="http://schemas.microsoft.com/office/powerpoint/2010/main" val="2910388521"/>
              </p:ext>
            </p:extLst>
          </p:nvPr>
        </p:nvGraphicFramePr>
        <p:xfrm>
          <a:off x="3681469" y="5027429"/>
          <a:ext cx="7945958" cy="1304925"/>
        </p:xfrm>
        <a:graphic>
          <a:graphicData uri="http://schemas.openxmlformats.org/drawingml/2006/table">
            <a:tbl>
              <a:tblPr firstRow="1" firstCol="1" bandRow="1"/>
              <a:tblGrid>
                <a:gridCol w="952876">
                  <a:extLst>
                    <a:ext uri="{9D8B030D-6E8A-4147-A177-3AD203B41FA5}">
                      <a16:colId xmlns:a16="http://schemas.microsoft.com/office/drawing/2014/main" val="3111316874"/>
                    </a:ext>
                  </a:extLst>
                </a:gridCol>
                <a:gridCol w="4572000">
                  <a:extLst>
                    <a:ext uri="{9D8B030D-6E8A-4147-A177-3AD203B41FA5}">
                      <a16:colId xmlns:a16="http://schemas.microsoft.com/office/drawing/2014/main" val="751516861"/>
                    </a:ext>
                  </a:extLst>
                </a:gridCol>
                <a:gridCol w="2421082">
                  <a:extLst>
                    <a:ext uri="{9D8B030D-6E8A-4147-A177-3AD203B41FA5}">
                      <a16:colId xmlns:a16="http://schemas.microsoft.com/office/drawing/2014/main" val="2683957332"/>
                    </a:ext>
                  </a:extLst>
                </a:gridCol>
              </a:tblGrid>
              <a:tr h="176530">
                <a:tc rowSpan="2" gridSpan="2">
                  <a:txBody>
                    <a:bodyPr/>
                    <a:lstStyle/>
                    <a:p>
                      <a:pPr algn="ctr">
                        <a:lnSpc>
                          <a:spcPct val="107000"/>
                        </a:lnSpc>
                      </a:pPr>
                      <a:r>
                        <a:rPr lang="es-MX" sz="1050" b="1" i="0" dirty="0">
                          <a:solidFill>
                            <a:srgbClr val="FFFFFF"/>
                          </a:solidFill>
                          <a:effectLst/>
                          <a:latin typeface="Montserrat" panose="00000500000000000000" pitchFamily="2" charset="0"/>
                          <a:ea typeface="Times New Roman" panose="02020603050405020304" pitchFamily="18" charset="0"/>
                          <a:cs typeface="Arial" panose="020B0604020202020204" pitchFamily="34" charset="0"/>
                        </a:rPr>
                        <a:t>Tipo de Garantía</a:t>
                      </a:r>
                      <a:endParaRPr lang="es-MX" sz="1400" i="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A360"/>
                    </a:solidFill>
                  </a:tcPr>
                </a:tc>
                <a:tc rowSpan="2" hMerge="1">
                  <a:txBody>
                    <a:bodyPr/>
                    <a:lstStyle/>
                    <a:p>
                      <a:endParaRPr lang="es-MX"/>
                    </a:p>
                  </a:txBody>
                  <a:tcPr/>
                </a:tc>
                <a:tc>
                  <a:txBody>
                    <a:bodyPr/>
                    <a:lstStyle/>
                    <a:p>
                      <a:pPr algn="ctr">
                        <a:lnSpc>
                          <a:spcPct val="107000"/>
                        </a:lnSpc>
                      </a:pPr>
                      <a:r>
                        <a:rPr lang="es-MX" sz="1050" b="1" i="0">
                          <a:solidFill>
                            <a:srgbClr val="FFFFFF"/>
                          </a:solidFill>
                          <a:effectLst/>
                          <a:latin typeface="Montserrat" panose="00000500000000000000" pitchFamily="2" charset="0"/>
                          <a:ea typeface="Times New Roman" panose="02020603050405020304" pitchFamily="18" charset="0"/>
                          <a:cs typeface="Arial" panose="020B0604020202020204" pitchFamily="34" charset="0"/>
                        </a:rPr>
                        <a:t>Tipo de Crédito</a:t>
                      </a:r>
                      <a:endParaRPr lang="es-MX" sz="1400" i="1">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A360"/>
                    </a:solidFill>
                  </a:tcPr>
                </a:tc>
                <a:extLst>
                  <a:ext uri="{0D108BD9-81ED-4DB2-BD59-A6C34878D82A}">
                    <a16:rowId xmlns:a16="http://schemas.microsoft.com/office/drawing/2014/main" val="2076425544"/>
                  </a:ext>
                </a:extLst>
              </a:tr>
              <a:tr h="0">
                <a:tc gridSpan="2" vMerge="1">
                  <a:txBody>
                    <a:bodyPr/>
                    <a:lstStyle/>
                    <a:p>
                      <a:endParaRPr lang="es-MX"/>
                    </a:p>
                  </a:txBody>
                  <a:tcPr/>
                </a:tc>
                <a:tc hMerge="1" vMerge="1">
                  <a:txBody>
                    <a:bodyPr/>
                    <a:lstStyle/>
                    <a:p>
                      <a:endParaRPr lang="es-MX"/>
                    </a:p>
                  </a:txBody>
                  <a:tcPr/>
                </a:tc>
                <a:tc>
                  <a:txBody>
                    <a:bodyPr/>
                    <a:lstStyle/>
                    <a:p>
                      <a:pPr algn="ctr">
                        <a:lnSpc>
                          <a:spcPct val="107000"/>
                        </a:lnSpc>
                      </a:pPr>
                      <a:r>
                        <a:rPr lang="es-MX" sz="1050" i="0" dirty="0">
                          <a:effectLst/>
                          <a:latin typeface="Montserrat" panose="00000500000000000000" pitchFamily="2" charset="0"/>
                          <a:ea typeface="Times New Roman" panose="02020603050405020304" pitchFamily="18" charset="0"/>
                          <a:cs typeface="Arial" panose="020B0604020202020204" pitchFamily="34" charset="0"/>
                        </a:rPr>
                        <a:t>Crédito Simple/ Refaccionario, Habilitación o Avío</a:t>
                      </a:r>
                      <a:endParaRPr lang="es-MX" sz="1400" i="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4043197"/>
                  </a:ext>
                </a:extLst>
              </a:tr>
              <a:tr h="0">
                <a:tc rowSpan="3">
                  <a:txBody>
                    <a:bodyPr/>
                    <a:lstStyle/>
                    <a:p>
                      <a:pPr algn="ctr">
                        <a:lnSpc>
                          <a:spcPct val="107000"/>
                        </a:lnSpc>
                      </a:pPr>
                      <a:r>
                        <a:rPr lang="es-MX" sz="1050" i="0">
                          <a:effectLst/>
                          <a:latin typeface="Montserrat" panose="00000500000000000000" pitchFamily="2" charset="0"/>
                          <a:ea typeface="Times New Roman" panose="02020603050405020304" pitchFamily="18" charset="0"/>
                          <a:cs typeface="Arial" panose="020B0604020202020204" pitchFamily="34" charset="0"/>
                        </a:rPr>
                        <a:t>Real No Financiera</a:t>
                      </a:r>
                      <a:endParaRPr lang="es-MX" sz="1400" i="1">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pPr>
                      <a:r>
                        <a:rPr lang="es-MX" sz="1050" i="0" dirty="0">
                          <a:effectLst/>
                          <a:latin typeface="Montserrat" panose="00000500000000000000" pitchFamily="2" charset="0"/>
                          <a:ea typeface="Times New Roman" panose="02020603050405020304" pitchFamily="18" charset="0"/>
                          <a:cs typeface="Arial" panose="020B0604020202020204" pitchFamily="34" charset="0"/>
                        </a:rPr>
                        <a:t>Inmuebles comerciales o residenciales.</a:t>
                      </a:r>
                      <a:endParaRPr lang="es-MX" sz="1400" i="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pPr>
                      <a:r>
                        <a:rPr lang="es-MX" sz="1050" i="0" dirty="0">
                          <a:effectLst/>
                          <a:latin typeface="Montserrat" panose="00000500000000000000" pitchFamily="2" charset="0"/>
                          <a:ea typeface="Times New Roman" panose="02020603050405020304" pitchFamily="18" charset="0"/>
                          <a:cs typeface="Arial" panose="020B0604020202020204" pitchFamily="34" charset="0"/>
                        </a:rPr>
                        <a:t>0.50 a 1</a:t>
                      </a:r>
                      <a:endParaRPr lang="es-MX" sz="1400" i="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6953585"/>
                  </a:ext>
                </a:extLst>
              </a:tr>
              <a:tr h="0">
                <a:tc vMerge="1">
                  <a:txBody>
                    <a:bodyPr/>
                    <a:lstStyle/>
                    <a:p>
                      <a:endParaRPr lang="es-MX"/>
                    </a:p>
                  </a:txBody>
                  <a:tcPr/>
                </a:tc>
                <a:tc>
                  <a:txBody>
                    <a:bodyPr/>
                    <a:lstStyle/>
                    <a:p>
                      <a:pPr algn="just">
                        <a:lnSpc>
                          <a:spcPct val="107000"/>
                        </a:lnSpc>
                      </a:pPr>
                      <a:r>
                        <a:rPr lang="es-MX" sz="1050" i="0" dirty="0">
                          <a:effectLst/>
                          <a:latin typeface="Montserrat" panose="00000500000000000000" pitchFamily="2" charset="0"/>
                          <a:ea typeface="Times New Roman" panose="02020603050405020304" pitchFamily="18" charset="0"/>
                          <a:cs typeface="Arial" panose="020B0604020202020204" pitchFamily="34" charset="0"/>
                        </a:rPr>
                        <a:t>Maquinaria y/o equipo nuevo o usado.</a:t>
                      </a:r>
                      <a:endParaRPr lang="es-MX" sz="1400" i="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pPr>
                      <a:r>
                        <a:rPr lang="es-MX" sz="1050" i="0" dirty="0">
                          <a:effectLst/>
                          <a:latin typeface="Montserrat" panose="00000500000000000000" pitchFamily="2" charset="0"/>
                          <a:ea typeface="Times New Roman" panose="02020603050405020304" pitchFamily="18" charset="0"/>
                          <a:cs typeface="Arial" panose="020B0604020202020204" pitchFamily="34" charset="0"/>
                        </a:rPr>
                        <a:t>0.50 a 1</a:t>
                      </a:r>
                      <a:endParaRPr lang="es-MX" sz="1400" i="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5115683"/>
                  </a:ext>
                </a:extLst>
              </a:tr>
              <a:tr h="467995">
                <a:tc vMerge="1">
                  <a:txBody>
                    <a:bodyPr/>
                    <a:lstStyle/>
                    <a:p>
                      <a:endParaRPr lang="es-MX"/>
                    </a:p>
                  </a:txBody>
                  <a:tcPr/>
                </a:tc>
                <a:tc>
                  <a:txBody>
                    <a:bodyPr/>
                    <a:lstStyle/>
                    <a:p>
                      <a:pPr algn="just">
                        <a:lnSpc>
                          <a:spcPct val="107000"/>
                        </a:lnSpc>
                      </a:pPr>
                      <a:r>
                        <a:rPr lang="es-MX" sz="1050" i="0">
                          <a:effectLst/>
                          <a:latin typeface="Montserrat" panose="00000500000000000000" pitchFamily="2" charset="0"/>
                          <a:ea typeface="Times New Roman" panose="02020603050405020304" pitchFamily="18" charset="0"/>
                          <a:cs typeface="Arial" panose="020B0604020202020204" pitchFamily="34" charset="0"/>
                        </a:rPr>
                        <a:t>Fideicomiso de garantía, administración y en su caso, fuente de pago.</a:t>
                      </a:r>
                      <a:endParaRPr lang="es-MX" sz="1400" i="1">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pPr>
                      <a:r>
                        <a:rPr lang="es-MX" sz="1050" i="0" dirty="0">
                          <a:effectLst/>
                          <a:latin typeface="Montserrat" panose="00000500000000000000" pitchFamily="2" charset="0"/>
                          <a:ea typeface="Times New Roman" panose="02020603050405020304" pitchFamily="18" charset="0"/>
                          <a:cs typeface="Arial" panose="020B0604020202020204" pitchFamily="34" charset="0"/>
                        </a:rPr>
                        <a:t>0.50 a 1</a:t>
                      </a:r>
                      <a:endParaRPr lang="es-MX" sz="1400" i="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037201"/>
                  </a:ext>
                </a:extLst>
              </a:tr>
            </a:tbl>
          </a:graphicData>
        </a:graphic>
      </p:graphicFrame>
      <p:sp>
        <p:nvSpPr>
          <p:cNvPr id="17" name="Rectangle 4">
            <a:extLst>
              <a:ext uri="{FF2B5EF4-FFF2-40B4-BE49-F238E27FC236}">
                <a16:creationId xmlns:a16="http://schemas.microsoft.com/office/drawing/2014/main" id="{0F6363BF-64BD-A0FC-8C1B-0CC843FA7960}"/>
              </a:ext>
            </a:extLst>
          </p:cNvPr>
          <p:cNvSpPr>
            <a:spLocks noChangeArrowheads="1"/>
          </p:cNvSpPr>
          <p:nvPr/>
        </p:nvSpPr>
        <p:spPr bwMode="auto">
          <a:xfrm>
            <a:off x="3878263" y="2787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MX" altLang="es-MX" sz="1800" b="0" i="0" u="none" strike="noStrike" cap="none" normalizeH="0" baseline="0">
                <a:ln>
                  <a:noFill/>
                </a:ln>
                <a:solidFill>
                  <a:schemeClr val="tx1"/>
                </a:solidFill>
                <a:effectLst/>
                <a:latin typeface="Arial" panose="020B0604020202020204" pitchFamily="34" charset="0"/>
              </a:rPr>
            </a:br>
            <a:endParaRPr kumimoji="0" lang="es-MX" altLang="es-MX"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31267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F8ACF-A93F-415C-8BAB-C2A47C5EAB0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5ADB4BE9-FB5C-25BE-D702-F706B40755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71770" y="163406"/>
            <a:ext cx="1698310" cy="638249"/>
          </a:xfrm>
          <a:prstGeom prst="rect">
            <a:avLst/>
          </a:prstGeom>
        </p:spPr>
      </p:pic>
      <p:sp>
        <p:nvSpPr>
          <p:cNvPr id="2" name="CuadroTexto 1">
            <a:extLst>
              <a:ext uri="{FF2B5EF4-FFF2-40B4-BE49-F238E27FC236}">
                <a16:creationId xmlns:a16="http://schemas.microsoft.com/office/drawing/2014/main" id="{48136991-ABC5-2F6C-3953-E206717A8E15}"/>
              </a:ext>
            </a:extLst>
          </p:cNvPr>
          <p:cNvSpPr txBox="1"/>
          <p:nvPr/>
        </p:nvSpPr>
        <p:spPr>
          <a:xfrm>
            <a:off x="-270165" y="133296"/>
            <a:ext cx="9902537" cy="954107"/>
          </a:xfrm>
          <a:prstGeom prst="rect">
            <a:avLst/>
          </a:prstGeom>
          <a:noFill/>
        </p:spPr>
        <p:txBody>
          <a:bodyPr wrap="square">
            <a:spAutoFit/>
          </a:bodyPr>
          <a:lstStyle>
            <a:defPPr>
              <a:defRPr lang="es-MX"/>
            </a:defPPr>
            <a:lvl1pPr>
              <a:defRPr sz="2400" b="1">
                <a:solidFill>
                  <a:srgbClr val="6E152E"/>
                </a:solidFill>
                <a:effectLst/>
                <a:latin typeface="Montserrat" panose="00000500000000000000" pitchFamily="2" charset="0"/>
                <a:ea typeface="MS Mincho" panose="02020609040205080304" pitchFamily="49" charset="-128"/>
                <a:cs typeface="Times New Roman" panose="02020603050405020304" pitchFamily="18" charset="0"/>
              </a:defRPr>
            </a:lvl1pPr>
          </a:lstStyle>
          <a:p>
            <a:pPr lvl="1"/>
            <a:r>
              <a:rPr lang="es-MX" sz="2800" b="1" dirty="0">
                <a:solidFill>
                  <a:srgbClr val="6E152E"/>
                </a:solidFill>
                <a:latin typeface="Montserrat" panose="00000500000000000000" pitchFamily="2" charset="0"/>
              </a:rPr>
              <a:t>Programa Nacional de Crédito Directo con Apoyo Integral para la Pequeña Minería</a:t>
            </a:r>
          </a:p>
        </p:txBody>
      </p:sp>
      <p:sp>
        <p:nvSpPr>
          <p:cNvPr id="5" name="CuadroTexto 4">
            <a:extLst>
              <a:ext uri="{FF2B5EF4-FFF2-40B4-BE49-F238E27FC236}">
                <a16:creationId xmlns:a16="http://schemas.microsoft.com/office/drawing/2014/main" id="{AC217573-E939-1974-7221-8386B200876B}"/>
              </a:ext>
            </a:extLst>
          </p:cNvPr>
          <p:cNvSpPr txBox="1"/>
          <p:nvPr/>
        </p:nvSpPr>
        <p:spPr>
          <a:xfrm>
            <a:off x="194830" y="1280452"/>
            <a:ext cx="6229350" cy="369332"/>
          </a:xfrm>
          <a:prstGeom prst="rect">
            <a:avLst/>
          </a:prstGeom>
          <a:noFill/>
        </p:spPr>
        <p:txBody>
          <a:bodyPr wrap="square">
            <a:spAutoFit/>
          </a:bodyPr>
          <a:lstStyle/>
          <a:p>
            <a:r>
              <a:rPr lang="es-ES_tradnl" sz="1800" b="1" dirty="0">
                <a:effectLst/>
                <a:latin typeface="Montserrat" panose="00000500000000000000" pitchFamily="2" charset="0"/>
                <a:ea typeface="MS Mincho" panose="02020609040205080304" pitchFamily="49" charset="-128"/>
                <a:cs typeface="Times New Roman" panose="02020603050405020304" pitchFamily="18" charset="0"/>
              </a:rPr>
              <a:t>Aprobación de los Créditos</a:t>
            </a:r>
            <a:endParaRPr lang="es-MX" dirty="0"/>
          </a:p>
        </p:txBody>
      </p:sp>
      <p:sp>
        <p:nvSpPr>
          <p:cNvPr id="7" name="CuadroTexto 6">
            <a:extLst>
              <a:ext uri="{FF2B5EF4-FFF2-40B4-BE49-F238E27FC236}">
                <a16:creationId xmlns:a16="http://schemas.microsoft.com/office/drawing/2014/main" id="{0E56D7AA-A133-6F96-8E41-547B6762A9EF}"/>
              </a:ext>
            </a:extLst>
          </p:cNvPr>
          <p:cNvSpPr txBox="1"/>
          <p:nvPr/>
        </p:nvSpPr>
        <p:spPr>
          <a:xfrm>
            <a:off x="194830" y="1659285"/>
            <a:ext cx="11650806" cy="2462213"/>
          </a:xfrm>
          <a:prstGeom prst="rect">
            <a:avLst/>
          </a:prstGeom>
          <a:noFill/>
        </p:spPr>
        <p:txBody>
          <a:bodyPr wrap="square">
            <a:spAutoFit/>
          </a:bodyPr>
          <a:lstStyle/>
          <a:p>
            <a:pPr algn="just"/>
            <a:r>
              <a:rPr lang="es-MX" sz="1400" i="0" dirty="0">
                <a:effectLst/>
                <a:latin typeface="Montserrat" panose="00000500000000000000" pitchFamily="2" charset="0"/>
                <a:ea typeface="MS Mincho" panose="02020609040205080304" pitchFamily="49" charset="-128"/>
                <a:cs typeface="Times New Roman" panose="02020603050405020304" pitchFamily="18" charset="0"/>
              </a:rPr>
              <a:t>Para la aprobación de los créditos se deberá atender lo siguiente:</a:t>
            </a:r>
            <a:endParaRPr lang="es-MX" sz="1400" i="1" dirty="0">
              <a:effectLst/>
              <a:latin typeface="Calibri" panose="020F0502020204030204" pitchFamily="34" charset="0"/>
              <a:ea typeface="MS Mincho" panose="02020609040205080304" pitchFamily="49" charset="-128"/>
              <a:cs typeface="Times New Roman" panose="02020603050405020304" pitchFamily="18" charset="0"/>
            </a:endParaRPr>
          </a:p>
          <a:p>
            <a:pPr algn="just"/>
            <a:r>
              <a:rPr lang="es-MX" sz="1400" i="0" dirty="0">
                <a:effectLst/>
                <a:latin typeface="Montserrat" panose="00000500000000000000" pitchFamily="2" charset="0"/>
                <a:ea typeface="MS Mincho" panose="02020609040205080304" pitchFamily="49" charset="-128"/>
                <a:cs typeface="Times New Roman" panose="02020603050405020304" pitchFamily="18" charset="0"/>
              </a:rPr>
              <a:t> </a:t>
            </a:r>
            <a:endParaRPr lang="es-MX" sz="1400" i="1"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buFont typeface="+mj-lt"/>
              <a:buAutoNum type="arabicPeriod"/>
            </a:pPr>
            <a:r>
              <a:rPr lang="es-MX" sz="1400" i="0" dirty="0">
                <a:effectLst/>
                <a:latin typeface="Montserrat" panose="00000500000000000000" pitchFamily="2" charset="0"/>
                <a:ea typeface="MS Mincho" panose="02020609040205080304" pitchFamily="49" charset="-128"/>
                <a:cs typeface="Times New Roman" panose="02020603050405020304" pitchFamily="18" charset="0"/>
              </a:rPr>
              <a:t>Se deberá clasificar su tamaño de acuerdo con los criterios establecidos en el presente Manual para los Créditos de Primer Piso.</a:t>
            </a:r>
            <a:endParaRPr lang="es-MX" sz="1400" i="1"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buFont typeface="+mj-lt"/>
              <a:buAutoNum type="arabicPeriod"/>
            </a:pPr>
            <a:r>
              <a:rPr lang="es-MX" sz="1400" i="0" dirty="0">
                <a:effectLst/>
                <a:latin typeface="Montserrat" panose="00000500000000000000" pitchFamily="2" charset="0"/>
                <a:ea typeface="MS Mincho" panose="02020609040205080304" pitchFamily="49" charset="-128"/>
                <a:cs typeface="Times New Roman" panose="02020603050405020304" pitchFamily="18" charset="0"/>
              </a:rPr>
              <a:t>Cumplir con los requisitos descritos en este mismo Anexo.</a:t>
            </a:r>
            <a:endParaRPr lang="es-MX" sz="1400" i="1"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buFont typeface="+mj-lt"/>
              <a:buAutoNum type="arabicPeriod"/>
            </a:pPr>
            <a:r>
              <a:rPr lang="es-MX" sz="1400" i="0" dirty="0">
                <a:effectLst/>
                <a:latin typeface="Montserrat" panose="00000500000000000000" pitchFamily="2" charset="0"/>
                <a:ea typeface="MS Mincho" panose="02020609040205080304" pitchFamily="49" charset="-128"/>
                <a:cs typeface="Times New Roman" panose="02020603050405020304" pitchFamily="18" charset="0"/>
              </a:rPr>
              <a:t>Contar con Dictamen Técnico del área técnica del FIFOMI que determine la viabilidad del proyecto.</a:t>
            </a:r>
            <a:endParaRPr lang="es-MX" sz="1400" i="1"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buFont typeface="+mj-lt"/>
              <a:buAutoNum type="arabicPeriod"/>
            </a:pPr>
            <a:r>
              <a:rPr lang="es-MX" sz="1400" i="0" dirty="0">
                <a:effectLst/>
                <a:latin typeface="Montserrat" panose="00000500000000000000" pitchFamily="2" charset="0"/>
                <a:ea typeface="MS Mincho" panose="02020609040205080304" pitchFamily="49" charset="-128"/>
                <a:cs typeface="Times New Roman" panose="02020603050405020304" pitchFamily="18" charset="0"/>
              </a:rPr>
              <a:t>Documento expedido por el Gobierno del Estado donde se compromete a realizar la aportación en el Fideicomiso de Garantía, correspondiente al 50% del importe del crédito a otorgar, incluyendo los términos y condiciones particulares del crédito solicitado. </a:t>
            </a:r>
            <a:endParaRPr lang="es-MX" sz="1400" i="1"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buFont typeface="+mj-lt"/>
              <a:buAutoNum type="arabicPeriod"/>
            </a:pPr>
            <a:r>
              <a:rPr lang="es-MX" sz="1400" i="0" dirty="0">
                <a:effectLst/>
                <a:latin typeface="Montserrat" panose="00000500000000000000" pitchFamily="2" charset="0"/>
                <a:ea typeface="MS Mincho" panose="02020609040205080304" pitchFamily="49" charset="-128"/>
                <a:cs typeface="Times New Roman" panose="02020603050405020304" pitchFamily="18" charset="0"/>
              </a:rPr>
              <a:t>Evaluación paramétrica del proyecto cuyo resultado sea “Aprobatorio”, el cual será validado por el Gerente Regional del FIFOMI.</a:t>
            </a:r>
            <a:endParaRPr lang="es-MX" sz="1400" i="1"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9" name="CuadroTexto 8">
            <a:extLst>
              <a:ext uri="{FF2B5EF4-FFF2-40B4-BE49-F238E27FC236}">
                <a16:creationId xmlns:a16="http://schemas.microsoft.com/office/drawing/2014/main" id="{D20B3086-3EFF-4494-4628-AC453BEE86C6}"/>
              </a:ext>
            </a:extLst>
          </p:cNvPr>
          <p:cNvSpPr txBox="1"/>
          <p:nvPr/>
        </p:nvSpPr>
        <p:spPr>
          <a:xfrm>
            <a:off x="194830" y="4174933"/>
            <a:ext cx="6229350" cy="369332"/>
          </a:xfrm>
          <a:prstGeom prst="rect">
            <a:avLst/>
          </a:prstGeom>
          <a:noFill/>
        </p:spPr>
        <p:txBody>
          <a:bodyPr wrap="square">
            <a:spAutoFit/>
          </a:bodyPr>
          <a:lstStyle/>
          <a:p>
            <a:pPr algn="just"/>
            <a:r>
              <a:rPr lang="es-ES_tradnl" sz="1800" b="1" i="0" dirty="0">
                <a:effectLst/>
                <a:latin typeface="Montserrat" panose="00000500000000000000" pitchFamily="2" charset="0"/>
                <a:ea typeface="MS Mincho" panose="02020609040205080304" pitchFamily="49" charset="-128"/>
                <a:cs typeface="Times New Roman" panose="02020603050405020304" pitchFamily="18" charset="0"/>
              </a:rPr>
              <a:t>Promoción, Análisis y Autorización de Crédito</a:t>
            </a:r>
            <a:endParaRPr lang="es-MX" sz="2800" i="1"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11" name="CuadroTexto 10">
            <a:extLst>
              <a:ext uri="{FF2B5EF4-FFF2-40B4-BE49-F238E27FC236}">
                <a16:creationId xmlns:a16="http://schemas.microsoft.com/office/drawing/2014/main" id="{2DA2FB04-B488-824D-C28D-57BE85FF9806}"/>
              </a:ext>
            </a:extLst>
          </p:cNvPr>
          <p:cNvSpPr txBox="1"/>
          <p:nvPr/>
        </p:nvSpPr>
        <p:spPr>
          <a:xfrm>
            <a:off x="241590" y="4597700"/>
            <a:ext cx="11604046" cy="1384995"/>
          </a:xfrm>
          <a:prstGeom prst="rect">
            <a:avLst/>
          </a:prstGeom>
          <a:noFill/>
        </p:spPr>
        <p:txBody>
          <a:bodyPr wrap="square">
            <a:spAutoFit/>
          </a:bodyPr>
          <a:lstStyle/>
          <a:p>
            <a:pPr algn="just"/>
            <a:r>
              <a:rPr lang="es-MX" sz="1400" i="0" dirty="0">
                <a:effectLst/>
                <a:latin typeface="Montserrat" panose="00000500000000000000" pitchFamily="2" charset="0"/>
                <a:ea typeface="MS Mincho" panose="02020609040205080304" pitchFamily="49" charset="-128"/>
                <a:cs typeface="Times New Roman" panose="02020603050405020304" pitchFamily="18" charset="0"/>
              </a:rPr>
              <a:t>La Gerencia Regional, tiene a su cargo el proceso de promoción, integración de información, análisis y presentación de los proyectos de crédito susceptibles de financiamiento.</a:t>
            </a:r>
            <a:endParaRPr lang="es-MX" sz="1400" i="1" dirty="0">
              <a:effectLst/>
              <a:latin typeface="Calibri" panose="020F0502020204030204" pitchFamily="34" charset="0"/>
              <a:ea typeface="MS Mincho" panose="02020609040205080304" pitchFamily="49" charset="-128"/>
              <a:cs typeface="Times New Roman" panose="02020603050405020304" pitchFamily="18" charset="0"/>
            </a:endParaRPr>
          </a:p>
          <a:p>
            <a:pPr algn="just"/>
            <a:r>
              <a:rPr lang="es-MX" sz="1400" i="0" dirty="0">
                <a:effectLst/>
                <a:latin typeface="Montserrat" panose="00000500000000000000" pitchFamily="2" charset="0"/>
                <a:ea typeface="MS Mincho" panose="02020609040205080304" pitchFamily="49" charset="-128"/>
                <a:cs typeface="Times New Roman" panose="02020603050405020304" pitchFamily="18" charset="0"/>
              </a:rPr>
              <a:t> </a:t>
            </a:r>
            <a:endParaRPr lang="es-MX" sz="1400" i="1" dirty="0">
              <a:effectLst/>
              <a:latin typeface="Calibri" panose="020F0502020204030204" pitchFamily="34" charset="0"/>
              <a:ea typeface="MS Mincho" panose="02020609040205080304" pitchFamily="49" charset="-128"/>
              <a:cs typeface="Times New Roman" panose="02020603050405020304" pitchFamily="18" charset="0"/>
            </a:endParaRPr>
          </a:p>
          <a:p>
            <a:pPr algn="just"/>
            <a:r>
              <a:rPr lang="es-MX" sz="1400" i="0" dirty="0">
                <a:effectLst/>
                <a:latin typeface="Montserrat" panose="00000500000000000000" pitchFamily="2" charset="0"/>
                <a:ea typeface="MS Mincho" panose="02020609040205080304" pitchFamily="49" charset="-128"/>
                <a:cs typeface="Times New Roman" panose="02020603050405020304" pitchFamily="18" charset="0"/>
              </a:rPr>
              <a:t>Los requisitos para la autorización de las solicitudes de crédito serán los establecidos en el Anexo F “Procedimientos de Operación para el Programa de Crédito Directo (Primer Piso)” numeral 1.11 “Procedimiento para el Análisis, Evaluación y Autorización del Programa de Crédito Directo (Primer Piso) de presente Manual.</a:t>
            </a:r>
            <a:endParaRPr lang="es-MX" sz="1400" i="1" dirty="0">
              <a:effectLst/>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592988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E5F97-0E0B-1684-013F-80F9C40E16D5}"/>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10929DCE-990F-3C2B-157F-87A75604A9A7}"/>
              </a:ext>
            </a:extLst>
          </p:cNvPr>
          <p:cNvSpPr>
            <a:spLocks noGrp="1"/>
          </p:cNvSpPr>
          <p:nvPr>
            <p:ph type="body" sz="quarter" idx="13"/>
          </p:nvPr>
        </p:nvSpPr>
        <p:spPr>
          <a:xfrm>
            <a:off x="1683327" y="2850844"/>
            <a:ext cx="9538245" cy="1700374"/>
          </a:xfrm>
        </p:spPr>
        <p:txBody>
          <a:bodyPr>
            <a:normAutofit/>
          </a:bodyPr>
          <a:lstStyle/>
          <a:p>
            <a:r>
              <a:rPr lang="es-MX" sz="2400" dirty="0"/>
              <a:t>Evaluación y autorización de nuevas empresas de Primer Orden (EPO) del Programa de Cadenas Productivas FIFOMI-NAFIN en el ejercicio 2023</a:t>
            </a:r>
          </a:p>
        </p:txBody>
      </p:sp>
    </p:spTree>
    <p:extLst>
      <p:ext uri="{BB962C8B-B14F-4D97-AF65-F5344CB8AC3E}">
        <p14:creationId xmlns:p14="http://schemas.microsoft.com/office/powerpoint/2010/main" val="613270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38078-E805-8396-51CC-338A4CD37F4A}"/>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9EC8ABC4-333A-553B-7912-0967A4DC60B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71770" y="163406"/>
            <a:ext cx="1698310" cy="638249"/>
          </a:xfrm>
          <a:prstGeom prst="rect">
            <a:avLst/>
          </a:prstGeom>
        </p:spPr>
      </p:pic>
      <p:sp>
        <p:nvSpPr>
          <p:cNvPr id="3" name="CuadroTexto 2">
            <a:extLst>
              <a:ext uri="{FF2B5EF4-FFF2-40B4-BE49-F238E27FC236}">
                <a16:creationId xmlns:a16="http://schemas.microsoft.com/office/drawing/2014/main" id="{2097C6E1-9A4A-6046-702C-76F7D4E0E3EC}"/>
              </a:ext>
            </a:extLst>
          </p:cNvPr>
          <p:cNvSpPr txBox="1"/>
          <p:nvPr/>
        </p:nvSpPr>
        <p:spPr>
          <a:xfrm>
            <a:off x="0" y="163406"/>
            <a:ext cx="6094268" cy="523220"/>
          </a:xfrm>
          <a:prstGeom prst="rect">
            <a:avLst/>
          </a:prstGeom>
          <a:noFill/>
        </p:spPr>
        <p:txBody>
          <a:bodyPr wrap="square">
            <a:spAutoFit/>
          </a:bodyPr>
          <a:lstStyle>
            <a:defPPr>
              <a:defRPr lang="es-MX"/>
            </a:defPPr>
            <a:lvl1pPr>
              <a:defRPr sz="2400" b="1">
                <a:solidFill>
                  <a:srgbClr val="6E152E"/>
                </a:solidFill>
                <a:effectLst/>
                <a:latin typeface="Montserrat" panose="00000500000000000000" pitchFamily="2" charset="0"/>
                <a:ea typeface="MS Mincho" panose="02020609040205080304" pitchFamily="49" charset="-128"/>
                <a:cs typeface="Times New Roman" panose="02020603050405020304" pitchFamily="18" charset="0"/>
              </a:defRPr>
            </a:lvl1pPr>
            <a:lvl2pPr lvl="1">
              <a:defRPr sz="2800" b="1">
                <a:solidFill>
                  <a:srgbClr val="6E152E"/>
                </a:solidFill>
                <a:latin typeface="Montserrat" panose="00000500000000000000" pitchFamily="2" charset="0"/>
              </a:defRPr>
            </a:lvl2pPr>
          </a:lstStyle>
          <a:p>
            <a:pPr lvl="1"/>
            <a:r>
              <a:rPr lang="es-ES_tradnl" dirty="0"/>
              <a:t>Originación del Crédito.</a:t>
            </a:r>
            <a:endParaRPr lang="es-MX" dirty="0"/>
          </a:p>
        </p:txBody>
      </p:sp>
      <p:sp>
        <p:nvSpPr>
          <p:cNvPr id="6" name="CuadroTexto 5">
            <a:extLst>
              <a:ext uri="{FF2B5EF4-FFF2-40B4-BE49-F238E27FC236}">
                <a16:creationId xmlns:a16="http://schemas.microsoft.com/office/drawing/2014/main" id="{F8DA6364-78F2-253A-0DF0-3CA4E21134DE}"/>
              </a:ext>
            </a:extLst>
          </p:cNvPr>
          <p:cNvSpPr txBox="1"/>
          <p:nvPr/>
        </p:nvSpPr>
        <p:spPr>
          <a:xfrm>
            <a:off x="555566" y="1028343"/>
            <a:ext cx="10905605" cy="4801314"/>
          </a:xfrm>
          <a:prstGeom prst="rect">
            <a:avLst/>
          </a:prstGeom>
          <a:noFill/>
        </p:spPr>
        <p:txBody>
          <a:bodyPr wrap="square">
            <a:spAutoFit/>
          </a:bodyPr>
          <a:lstStyle/>
          <a:p>
            <a:pPr algn="just"/>
            <a:r>
              <a:rPr lang="es-ES_tradnl" sz="1600" dirty="0">
                <a:effectLst/>
                <a:latin typeface="Montserrat" panose="00000500000000000000" pitchFamily="2" charset="0"/>
                <a:ea typeface="MS Mincho" panose="02020609040205080304" pitchFamily="49" charset="-128"/>
                <a:cs typeface="Times New Roman" panose="02020603050405020304" pitchFamily="18" charset="0"/>
              </a:rPr>
              <a:t>Las áreas del FIFOMI que intervienen en el proceso de originación de la Actividad Crediticia deberán atender lo siguiente:</a:t>
            </a:r>
            <a:endParaRPr lang="es-MX"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s-ES_tradnl" sz="1600" dirty="0">
                <a:effectLst/>
                <a:latin typeface="Montserrat" panose="00000500000000000000" pitchFamily="2" charset="0"/>
                <a:ea typeface="MS Mincho" panose="02020609040205080304" pitchFamily="49" charset="-128"/>
                <a:cs typeface="Times New Roman" panose="02020603050405020304" pitchFamily="18" charset="0"/>
              </a:rPr>
              <a:t> </a:t>
            </a:r>
            <a:endParaRPr lang="es-MX"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buFont typeface="+mj-lt"/>
              <a:buAutoNum type="romanLcPeriod"/>
            </a:pPr>
            <a:r>
              <a:rPr lang="es-ES_tradnl" sz="1600" dirty="0">
                <a:effectLst/>
                <a:latin typeface="Montserrat" panose="00000500000000000000" pitchFamily="2" charset="0"/>
                <a:ea typeface="MS Mincho" panose="02020609040205080304" pitchFamily="49" charset="-128"/>
                <a:cs typeface="Times New Roman" panose="02020603050405020304" pitchFamily="18" charset="0"/>
              </a:rPr>
              <a:t>Realizar el análisis de viabilidad del proyecto y evaluar la capacidad de pago de los acreditados. Cuando se trate de operaciones de descuento con Intermediarios Financieros (“</a:t>
            </a:r>
            <a:r>
              <a:rPr lang="es-ES_tradnl" sz="1600" u="sng" dirty="0">
                <a:effectLst/>
                <a:latin typeface="Montserrat" panose="00000500000000000000" pitchFamily="2" charset="0"/>
                <a:ea typeface="MS Mincho" panose="02020609040205080304" pitchFamily="49" charset="-128"/>
                <a:cs typeface="Times New Roman" panose="02020603050405020304" pitchFamily="18" charset="0"/>
              </a:rPr>
              <a:t>IF</a:t>
            </a:r>
            <a:r>
              <a:rPr lang="es-ES_tradnl" sz="1600" dirty="0">
                <a:effectLst/>
                <a:latin typeface="Montserrat" panose="00000500000000000000" pitchFamily="2" charset="0"/>
                <a:ea typeface="MS Mincho" panose="02020609040205080304" pitchFamily="49" charset="-128"/>
                <a:cs typeface="Times New Roman" panose="02020603050405020304" pitchFamily="18" charset="0"/>
              </a:rPr>
              <a:t>”), el estudio de viabilidad, rentabilidad y riesgo del proyecto se realizará conforme a los manuales y procedimientos del IF. La vigencia de los documentos que integran el expediente deberá considerarse a partir de la autorización del IF.</a:t>
            </a:r>
            <a:endParaRPr lang="es-MX"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buFont typeface="+mj-lt"/>
              <a:buAutoNum type="romanLcPeriod"/>
            </a:pPr>
            <a:r>
              <a:rPr lang="es-ES_tradnl" sz="1600" dirty="0">
                <a:effectLst/>
                <a:latin typeface="Montserrat" panose="00000500000000000000" pitchFamily="2" charset="0"/>
                <a:ea typeface="MS Mincho" panose="02020609040205080304" pitchFamily="49" charset="-128"/>
                <a:cs typeface="Times New Roman" panose="02020603050405020304" pitchFamily="18" charset="0"/>
              </a:rPr>
              <a:t>Consultar en las sociedades de información crediticia los antecedentes de sus acreditados, conforme a las sanas prácticas bancarias, a fin de medir la exposición al riesgo por la totalidad de las operaciones de crédito, así como su experiencia de pago, revisando que la información tenga una antigüedad no mayor a un año. </a:t>
            </a:r>
            <a:endParaRPr lang="es-MX"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buFont typeface="+mj-lt"/>
              <a:buAutoNum type="romanLcPeriod"/>
            </a:pPr>
            <a:r>
              <a:rPr lang="es-ES_tradnl" sz="1600" dirty="0">
                <a:effectLst/>
                <a:latin typeface="Montserrat" panose="00000500000000000000" pitchFamily="2" charset="0"/>
                <a:ea typeface="MS Mincho" panose="02020609040205080304" pitchFamily="49" charset="-128"/>
                <a:cs typeface="Times New Roman" panose="02020603050405020304" pitchFamily="18" charset="0"/>
              </a:rPr>
              <a:t>Verificar la existencia de las garantías otorgadas por los acreditados. Cuando se trate de operaciones de Segundo Piso, los IF serán los responsables de verificar la suficiencia, existencia y formalización de las garantías del crédito.</a:t>
            </a:r>
            <a:endParaRPr lang="es-MX"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buFont typeface="+mj-lt"/>
              <a:buAutoNum type="romanLcPeriod"/>
            </a:pPr>
            <a:r>
              <a:rPr lang="es-ES_tradnl" sz="1600" dirty="0">
                <a:effectLst/>
                <a:latin typeface="Montserrat" panose="00000500000000000000" pitchFamily="2" charset="0"/>
                <a:ea typeface="MS Mincho" panose="02020609040205080304" pitchFamily="49" charset="-128"/>
                <a:cs typeface="Times New Roman" panose="02020603050405020304" pitchFamily="18" charset="0"/>
              </a:rPr>
              <a:t>Los funcionarios que participen en la promoción de crédito estarán impedidos para participar en la aprobación de los créditos en los que sean los responsables de su originación o negociación.</a:t>
            </a:r>
          </a:p>
          <a:p>
            <a:pPr marL="342900" lvl="0" indent="-342900" algn="just">
              <a:buFont typeface="+mj-lt"/>
              <a:buAutoNum type="romanLcPeriod"/>
            </a:pPr>
            <a:r>
              <a:rPr lang="es-ES_tradnl" sz="1600" dirty="0">
                <a:latin typeface="Montserrat" panose="00000500000000000000" pitchFamily="2" charset="0"/>
                <a:ea typeface="MS Mincho" panose="02020609040205080304" pitchFamily="49" charset="-128"/>
                <a:cs typeface="Times New Roman" panose="02020603050405020304" pitchFamily="18" charset="0"/>
              </a:rPr>
              <a:t>Deberán considerar la capacidad máxima de pago mediante el estudio de crédito correspondiente.</a:t>
            </a:r>
            <a:endParaRPr lang="es-MX" sz="1600" dirty="0">
              <a:latin typeface="Montserrat" panose="00000500000000000000" pitchFamily="2" charset="0"/>
              <a:ea typeface="MS Mincho" panose="02020609040205080304" pitchFamily="49" charset="-128"/>
              <a:cs typeface="Times New Roman" panose="02020603050405020304" pitchFamily="18" charset="0"/>
            </a:endParaRPr>
          </a:p>
          <a:p>
            <a:pPr marL="342900" lvl="0" indent="-342900" algn="just">
              <a:buFont typeface="+mj-lt"/>
              <a:buAutoNum type="romanLcPeriod"/>
            </a:pPr>
            <a:endParaRPr lang="es-MX"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697973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4A5CF-56CF-5762-28A0-42FF594910F4}"/>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9235E1EE-02FA-2945-07FC-3578892C14A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71770" y="163406"/>
            <a:ext cx="1698310" cy="638249"/>
          </a:xfrm>
          <a:prstGeom prst="rect">
            <a:avLst/>
          </a:prstGeom>
        </p:spPr>
      </p:pic>
      <p:sp>
        <p:nvSpPr>
          <p:cNvPr id="3" name="CuadroTexto 2">
            <a:extLst>
              <a:ext uri="{FF2B5EF4-FFF2-40B4-BE49-F238E27FC236}">
                <a16:creationId xmlns:a16="http://schemas.microsoft.com/office/drawing/2014/main" id="{5D52EFB4-606E-90F7-6568-F55AEE0619FC}"/>
              </a:ext>
            </a:extLst>
          </p:cNvPr>
          <p:cNvSpPr txBox="1"/>
          <p:nvPr/>
        </p:nvSpPr>
        <p:spPr>
          <a:xfrm>
            <a:off x="0" y="163406"/>
            <a:ext cx="6094268" cy="523220"/>
          </a:xfrm>
          <a:prstGeom prst="rect">
            <a:avLst/>
          </a:prstGeom>
          <a:noFill/>
        </p:spPr>
        <p:txBody>
          <a:bodyPr wrap="square">
            <a:spAutoFit/>
          </a:bodyPr>
          <a:lstStyle>
            <a:defPPr>
              <a:defRPr lang="es-MX"/>
            </a:defPPr>
            <a:lvl1pPr>
              <a:defRPr sz="2400" b="1">
                <a:solidFill>
                  <a:srgbClr val="6E152E"/>
                </a:solidFill>
                <a:effectLst/>
                <a:latin typeface="Montserrat" panose="00000500000000000000" pitchFamily="2" charset="0"/>
                <a:ea typeface="MS Mincho" panose="02020609040205080304" pitchFamily="49" charset="-128"/>
                <a:cs typeface="Times New Roman" panose="02020603050405020304" pitchFamily="18" charset="0"/>
              </a:defRPr>
            </a:lvl1pPr>
            <a:lvl2pPr lvl="1">
              <a:defRPr sz="2800" b="1">
                <a:solidFill>
                  <a:srgbClr val="6E152E"/>
                </a:solidFill>
                <a:latin typeface="Montserrat" panose="00000500000000000000" pitchFamily="2" charset="0"/>
              </a:defRPr>
            </a:lvl2pPr>
          </a:lstStyle>
          <a:p>
            <a:pPr lvl="1"/>
            <a:r>
              <a:rPr lang="es-ES_tradnl" dirty="0"/>
              <a:t>Originación del Crédito.</a:t>
            </a:r>
            <a:endParaRPr lang="es-MX" dirty="0"/>
          </a:p>
        </p:txBody>
      </p:sp>
      <p:sp>
        <p:nvSpPr>
          <p:cNvPr id="6" name="CuadroTexto 5">
            <a:extLst>
              <a:ext uri="{FF2B5EF4-FFF2-40B4-BE49-F238E27FC236}">
                <a16:creationId xmlns:a16="http://schemas.microsoft.com/office/drawing/2014/main" id="{AE8AD5F9-DEEB-4241-2E56-0431C17122F9}"/>
              </a:ext>
            </a:extLst>
          </p:cNvPr>
          <p:cNvSpPr txBox="1"/>
          <p:nvPr/>
        </p:nvSpPr>
        <p:spPr>
          <a:xfrm>
            <a:off x="555566" y="1485543"/>
            <a:ext cx="10905605" cy="3693319"/>
          </a:xfrm>
          <a:prstGeom prst="rect">
            <a:avLst/>
          </a:prstGeom>
          <a:noFill/>
        </p:spPr>
        <p:txBody>
          <a:bodyPr wrap="square">
            <a:spAutoFit/>
          </a:bodyPr>
          <a:lstStyle/>
          <a:p>
            <a:pPr marL="342900" lvl="0" indent="-342900" algn="just">
              <a:buFont typeface="+mj-lt"/>
              <a:buAutoNum type="romanLcPeriod"/>
            </a:pPr>
            <a:r>
              <a:rPr lang="es-ES_tradnl" sz="1800" dirty="0">
                <a:effectLst/>
                <a:latin typeface="Montserrat" panose="00000500000000000000" pitchFamily="2" charset="0"/>
                <a:ea typeface="MS Mincho" panose="02020609040205080304" pitchFamily="49" charset="-128"/>
                <a:cs typeface="Times New Roman" panose="02020603050405020304" pitchFamily="18" charset="0"/>
              </a:rPr>
              <a:t>La aprobación de los créditos directos de primer piso será responsabilidad de los Comités de Crédito correspondientes, conforme a sus facultades en materia de crédito. </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buFont typeface="+mj-lt"/>
              <a:buAutoNum type="romanLcPeriod"/>
            </a:pPr>
            <a:r>
              <a:rPr lang="es-ES_tradnl" sz="1800" dirty="0">
                <a:effectLst/>
                <a:latin typeface="Montserrat" panose="00000500000000000000" pitchFamily="2" charset="0"/>
                <a:ea typeface="MS Mincho" panose="02020609040205080304" pitchFamily="49" charset="-128"/>
                <a:cs typeface="Times New Roman" panose="02020603050405020304" pitchFamily="18" charset="0"/>
              </a:rPr>
              <a:t>Las resoluciones de los Comités de Crédito que se tomen dentro del proceso de aprobación de créditos quedarán debidamente documentadas en un acta de la sesión de que se trate, la cual deberá estar suscrita conjuntamente por los miembros asistentes conforme a sus facultades.</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buFont typeface="+mj-lt"/>
              <a:buAutoNum type="romanLcPeriod"/>
            </a:pPr>
            <a:r>
              <a:rPr lang="es-ES_tradnl" sz="1800" dirty="0">
                <a:effectLst/>
                <a:latin typeface="Montserrat" panose="00000500000000000000" pitchFamily="2" charset="0"/>
                <a:ea typeface="MS Mincho" panose="02020609040205080304" pitchFamily="49" charset="-128"/>
                <a:cs typeface="Times New Roman" panose="02020603050405020304" pitchFamily="18" charset="0"/>
              </a:rPr>
              <a:t>Los funcionarios e integrantes de los Comités de Crédito tendrán prohibido participar en la aprobación de aquellos créditos en los que tengan o puedan tener conflictos de interés.</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buFont typeface="+mj-lt"/>
              <a:buAutoNum type="romanLcPeriod"/>
            </a:pPr>
            <a:r>
              <a:rPr lang="es-ES_tradnl" sz="1800" dirty="0">
                <a:effectLst/>
                <a:latin typeface="Montserrat" panose="00000500000000000000" pitchFamily="2" charset="0"/>
                <a:ea typeface="MS Mincho" panose="02020609040205080304" pitchFamily="49" charset="-128"/>
                <a:cs typeface="Times New Roman" panose="02020603050405020304" pitchFamily="18" charset="0"/>
              </a:rPr>
              <a:t>En lo que respecta al personal que desempeña funciones relacionadas con la originación y administración de la Actividad Crediticia, el FIFOMI dispondrá de mecanismos para validar la solvencia moral, desempeño ético, capacidad técnica y garantizar la confidencialidad de la información utilizada.</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buFont typeface="+mj-lt"/>
              <a:buAutoNum type="romanLcPeriod"/>
            </a:pPr>
            <a:endParaRPr lang="es-MX"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141208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82A3F-8D1F-7AEE-DEA3-1A9363BC5A7F}"/>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BCDEABD8-1BF4-A49B-61E3-67B6ACC23AB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71770" y="163406"/>
            <a:ext cx="1698310" cy="638249"/>
          </a:xfrm>
          <a:prstGeom prst="rect">
            <a:avLst/>
          </a:prstGeom>
        </p:spPr>
      </p:pic>
      <p:sp>
        <p:nvSpPr>
          <p:cNvPr id="3" name="CuadroTexto 2">
            <a:extLst>
              <a:ext uri="{FF2B5EF4-FFF2-40B4-BE49-F238E27FC236}">
                <a16:creationId xmlns:a16="http://schemas.microsoft.com/office/drawing/2014/main" id="{B7710391-D26A-AF66-1323-22FD99257604}"/>
              </a:ext>
            </a:extLst>
          </p:cNvPr>
          <p:cNvSpPr txBox="1"/>
          <p:nvPr/>
        </p:nvSpPr>
        <p:spPr>
          <a:xfrm>
            <a:off x="0" y="163406"/>
            <a:ext cx="6094268" cy="523220"/>
          </a:xfrm>
          <a:prstGeom prst="rect">
            <a:avLst/>
          </a:prstGeom>
          <a:noFill/>
        </p:spPr>
        <p:txBody>
          <a:bodyPr wrap="square">
            <a:spAutoFit/>
          </a:bodyPr>
          <a:lstStyle>
            <a:defPPr>
              <a:defRPr lang="es-MX"/>
            </a:defPPr>
            <a:lvl1pPr>
              <a:defRPr sz="2400" b="1">
                <a:solidFill>
                  <a:srgbClr val="6E152E"/>
                </a:solidFill>
                <a:effectLst/>
                <a:latin typeface="Montserrat" panose="00000500000000000000" pitchFamily="2" charset="0"/>
                <a:ea typeface="MS Mincho" panose="02020609040205080304" pitchFamily="49" charset="-128"/>
                <a:cs typeface="Times New Roman" panose="02020603050405020304" pitchFamily="18" charset="0"/>
              </a:defRPr>
            </a:lvl1pPr>
            <a:lvl2pPr lvl="1">
              <a:defRPr sz="2800" b="1">
                <a:solidFill>
                  <a:srgbClr val="6E152E"/>
                </a:solidFill>
                <a:latin typeface="Montserrat" panose="00000500000000000000" pitchFamily="2" charset="0"/>
              </a:defRPr>
            </a:lvl2pPr>
          </a:lstStyle>
          <a:p>
            <a:pPr lvl="1"/>
            <a:r>
              <a:rPr lang="es-ES_tradnl" dirty="0"/>
              <a:t>Originación del Crédito.</a:t>
            </a:r>
            <a:endParaRPr lang="es-MX" dirty="0"/>
          </a:p>
        </p:txBody>
      </p:sp>
      <p:grpSp>
        <p:nvGrpSpPr>
          <p:cNvPr id="2" name="Grupo 1">
            <a:extLst>
              <a:ext uri="{FF2B5EF4-FFF2-40B4-BE49-F238E27FC236}">
                <a16:creationId xmlns:a16="http://schemas.microsoft.com/office/drawing/2014/main" id="{88EA6C6F-285B-7E76-0D4E-80CE3D293F19}"/>
              </a:ext>
            </a:extLst>
          </p:cNvPr>
          <p:cNvGrpSpPr/>
          <p:nvPr/>
        </p:nvGrpSpPr>
        <p:grpSpPr>
          <a:xfrm>
            <a:off x="769332" y="1090757"/>
            <a:ext cx="5324936" cy="4478770"/>
            <a:chOff x="-1" y="1"/>
            <a:chExt cx="5916458" cy="4678208"/>
          </a:xfrm>
          <a:solidFill>
            <a:srgbClr val="D0A360"/>
          </a:solidFill>
        </p:grpSpPr>
        <p:sp>
          <p:nvSpPr>
            <p:cNvPr id="5" name="Rectángulo: esquinas redondeadas 4">
              <a:extLst>
                <a:ext uri="{FF2B5EF4-FFF2-40B4-BE49-F238E27FC236}">
                  <a16:creationId xmlns:a16="http://schemas.microsoft.com/office/drawing/2014/main" id="{A748D1B4-29C7-C314-A797-0D945A4BAD30}"/>
                </a:ext>
              </a:extLst>
            </p:cNvPr>
            <p:cNvSpPr/>
            <p:nvPr/>
          </p:nvSpPr>
          <p:spPr>
            <a:xfrm>
              <a:off x="-1" y="1"/>
              <a:ext cx="5854497" cy="408391"/>
            </a:xfrm>
            <a:prstGeom prst="roundRect">
              <a:avLst/>
            </a:prstGeom>
            <a:solidFill>
              <a:srgbClr val="D0A360"/>
            </a:solidFill>
            <a:ln>
              <a:solidFill>
                <a:srgbClr val="9966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_tradnl" sz="1600" b="1" kern="1200">
                  <a:solidFill>
                    <a:srgbClr val="FFFFFF"/>
                  </a:solidFill>
                  <a:effectLst/>
                  <a:latin typeface="Montserrat" panose="00000500000000000000" pitchFamily="2" charset="0"/>
                  <a:ea typeface="MS Mincho" panose="02020609040205080304" pitchFamily="49" charset="-128"/>
                  <a:cs typeface="Times New Roman" panose="02020603050405020304" pitchFamily="18" charset="0"/>
                </a:rPr>
                <a:t>ORIGINACIÓN DEL CRÉDITO</a:t>
              </a:r>
              <a:endParaRPr lang="es-MX" sz="2400">
                <a:effectLst/>
                <a:ea typeface="MS Mincho" panose="02020609040205080304" pitchFamily="49" charset="-128"/>
                <a:cs typeface="Times New Roman" panose="02020603050405020304" pitchFamily="18" charset="0"/>
              </a:endParaRPr>
            </a:p>
          </p:txBody>
        </p:sp>
        <p:sp>
          <p:nvSpPr>
            <p:cNvPr id="7" name="Rectángulo: esquinas redondeadas 6">
              <a:extLst>
                <a:ext uri="{FF2B5EF4-FFF2-40B4-BE49-F238E27FC236}">
                  <a16:creationId xmlns:a16="http://schemas.microsoft.com/office/drawing/2014/main" id="{296BD7B9-1AAC-68C6-55DD-F65535079CAE}"/>
                </a:ext>
              </a:extLst>
            </p:cNvPr>
            <p:cNvSpPr/>
            <p:nvPr/>
          </p:nvSpPr>
          <p:spPr>
            <a:xfrm>
              <a:off x="1" y="538784"/>
              <a:ext cx="5854495" cy="592314"/>
            </a:xfrm>
            <a:prstGeom prst="roundRect">
              <a:avLst/>
            </a:prstGeom>
            <a:grpFill/>
            <a:ln>
              <a:solidFill>
                <a:srgbClr val="996600"/>
              </a:solidFill>
            </a:ln>
          </p:spPr>
          <p:style>
            <a:lnRef idx="0">
              <a:schemeClr val="accent2"/>
            </a:lnRef>
            <a:fillRef idx="3">
              <a:schemeClr val="accent2"/>
            </a:fillRef>
            <a:effectRef idx="3">
              <a:schemeClr val="accent2"/>
            </a:effectRef>
            <a:fontRef idx="minor">
              <a:schemeClr val="lt1"/>
            </a:fontRef>
          </p:style>
          <p:txBody>
            <a:bodyPr rtlCol="0" anchor="ctr"/>
            <a:lstStyle/>
            <a:p>
              <a:r>
                <a:rPr lang="es-ES_tradnl" sz="1600" b="1" kern="1200">
                  <a:solidFill>
                    <a:srgbClr val="FFFFFF"/>
                  </a:solidFill>
                  <a:effectLst/>
                  <a:latin typeface="Montserrat" panose="00000500000000000000" pitchFamily="2" charset="0"/>
                  <a:ea typeface="MS Mincho" panose="02020609040205080304" pitchFamily="49" charset="-128"/>
                  <a:cs typeface="Times New Roman" panose="02020603050405020304" pitchFamily="18" charset="0"/>
                </a:rPr>
                <a:t>FUNCIÓN I. Promoción e integración del Expediente</a:t>
              </a:r>
              <a:endParaRPr lang="es-MX" sz="2400">
                <a:effectLst/>
                <a:ea typeface="MS Mincho" panose="02020609040205080304" pitchFamily="49" charset="-128"/>
                <a:cs typeface="Times New Roman" panose="02020603050405020304" pitchFamily="18" charset="0"/>
              </a:endParaRPr>
            </a:p>
          </p:txBody>
        </p:sp>
        <p:sp>
          <p:nvSpPr>
            <p:cNvPr id="8" name="Rectángulo: esquinas redondeadas 7">
              <a:extLst>
                <a:ext uri="{FF2B5EF4-FFF2-40B4-BE49-F238E27FC236}">
                  <a16:creationId xmlns:a16="http://schemas.microsoft.com/office/drawing/2014/main" id="{95D07AE4-293D-F4FF-AE26-83F4F7B62F8D}"/>
                </a:ext>
              </a:extLst>
            </p:cNvPr>
            <p:cNvSpPr/>
            <p:nvPr/>
          </p:nvSpPr>
          <p:spPr>
            <a:xfrm rot="16200000">
              <a:off x="-267905" y="1580245"/>
              <a:ext cx="1304392" cy="570074"/>
            </a:xfrm>
            <a:prstGeom prst="roundRect">
              <a:avLst/>
            </a:prstGeom>
            <a:solidFill>
              <a:srgbClr val="D0A360"/>
            </a:solidFill>
            <a:ln>
              <a:solidFill>
                <a:srgbClr val="9966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_tradnl" sz="1600" b="1" kern="1200">
                  <a:solidFill>
                    <a:srgbClr val="FFFFFF"/>
                  </a:solidFill>
                  <a:effectLst/>
                  <a:latin typeface="Montserrat" panose="00000500000000000000" pitchFamily="2" charset="0"/>
                  <a:ea typeface="MS Mincho" panose="02020609040205080304" pitchFamily="49" charset="-128"/>
                  <a:cs typeface="Times New Roman" panose="02020603050405020304" pitchFamily="18" charset="0"/>
                </a:rPr>
                <a:t>Actividades</a:t>
              </a:r>
              <a:endParaRPr lang="es-MX" sz="2400">
                <a:effectLst/>
                <a:ea typeface="MS Mincho" panose="02020609040205080304" pitchFamily="49" charset="-128"/>
                <a:cs typeface="Times New Roman" panose="02020603050405020304" pitchFamily="18" charset="0"/>
              </a:endParaRPr>
            </a:p>
          </p:txBody>
        </p:sp>
        <p:sp>
          <p:nvSpPr>
            <p:cNvPr id="9" name="Rectángulo: esquinas redondeadas 8">
              <a:extLst>
                <a:ext uri="{FF2B5EF4-FFF2-40B4-BE49-F238E27FC236}">
                  <a16:creationId xmlns:a16="http://schemas.microsoft.com/office/drawing/2014/main" id="{BDB623C3-A71E-04D8-8807-3C0EA4E21D64}"/>
                </a:ext>
              </a:extLst>
            </p:cNvPr>
            <p:cNvSpPr/>
            <p:nvPr/>
          </p:nvSpPr>
          <p:spPr>
            <a:xfrm>
              <a:off x="830426" y="1213006"/>
              <a:ext cx="5048630" cy="1324900"/>
            </a:xfrm>
            <a:prstGeom prst="roundRect">
              <a:avLst/>
            </a:prstGeom>
            <a:grpFill/>
            <a:ln>
              <a:solidFill>
                <a:srgbClr val="996600"/>
              </a:solidFill>
            </a:ln>
          </p:spPr>
          <p:style>
            <a:lnRef idx="0">
              <a:schemeClr val="accent2"/>
            </a:lnRef>
            <a:fillRef idx="3">
              <a:schemeClr val="accent2"/>
            </a:fillRef>
            <a:effectRef idx="3">
              <a:schemeClr val="accent2"/>
            </a:effectRef>
            <a:fontRef idx="minor">
              <a:schemeClr val="lt1"/>
            </a:fontRef>
          </p:style>
          <p:txBody>
            <a:bodyPr rtlCol="0" anchor="ctr"/>
            <a:lstStyle/>
            <a:p>
              <a:r>
                <a:rPr lang="es-ES_tradnl" sz="1600" b="1" kern="1200">
                  <a:solidFill>
                    <a:srgbClr val="FFFFFF"/>
                  </a:solidFill>
                  <a:effectLst/>
                  <a:latin typeface="Montserrat" panose="00000500000000000000" pitchFamily="2" charset="0"/>
                  <a:ea typeface="MS Mincho" panose="02020609040205080304" pitchFamily="49" charset="-128"/>
                  <a:cs typeface="Times New Roman" panose="02020603050405020304" pitchFamily="18" charset="0"/>
                </a:rPr>
                <a:t>I.1 Promoción con el cliente.</a:t>
              </a:r>
              <a:endParaRPr lang="es-MX" sz="2400">
                <a:effectLst/>
                <a:ea typeface="MS Mincho" panose="02020609040205080304" pitchFamily="49" charset="-128"/>
                <a:cs typeface="Times New Roman" panose="02020603050405020304" pitchFamily="18" charset="0"/>
              </a:endParaRPr>
            </a:p>
            <a:p>
              <a:r>
                <a:rPr lang="es-ES_tradnl" sz="1600" b="1" kern="1200">
                  <a:solidFill>
                    <a:srgbClr val="FFFFFF"/>
                  </a:solidFill>
                  <a:effectLst/>
                  <a:latin typeface="Montserrat" panose="00000500000000000000" pitchFamily="2" charset="0"/>
                  <a:ea typeface="MS Mincho" panose="02020609040205080304" pitchFamily="49" charset="-128"/>
                  <a:cs typeface="Times New Roman" panose="02020603050405020304" pitchFamily="18" charset="0"/>
                </a:rPr>
                <a:t>I.2 Validación y factibilidad técnica.</a:t>
              </a:r>
              <a:endParaRPr lang="es-MX" sz="2400">
                <a:effectLst/>
                <a:ea typeface="MS Mincho" panose="02020609040205080304" pitchFamily="49" charset="-128"/>
                <a:cs typeface="Times New Roman" panose="02020603050405020304" pitchFamily="18" charset="0"/>
              </a:endParaRPr>
            </a:p>
            <a:p>
              <a:r>
                <a:rPr lang="es-ES_tradnl" sz="1600" b="1" kern="1200">
                  <a:solidFill>
                    <a:srgbClr val="FFFFFF"/>
                  </a:solidFill>
                  <a:effectLst/>
                  <a:latin typeface="Montserrat" panose="00000500000000000000" pitchFamily="2" charset="0"/>
                  <a:ea typeface="MS Mincho" panose="02020609040205080304" pitchFamily="49" charset="-128"/>
                  <a:cs typeface="Times New Roman" panose="02020603050405020304" pitchFamily="18" charset="0"/>
                </a:rPr>
                <a:t>I.3. Integración del expediente de crédito.</a:t>
              </a:r>
              <a:endParaRPr lang="es-MX" sz="2400">
                <a:effectLst/>
                <a:ea typeface="MS Mincho" panose="02020609040205080304" pitchFamily="49" charset="-128"/>
                <a:cs typeface="Times New Roman" panose="02020603050405020304" pitchFamily="18" charset="0"/>
              </a:endParaRPr>
            </a:p>
          </p:txBody>
        </p:sp>
        <p:sp>
          <p:nvSpPr>
            <p:cNvPr id="10" name="Rectángulo: esquinas redondeadas 9">
              <a:extLst>
                <a:ext uri="{FF2B5EF4-FFF2-40B4-BE49-F238E27FC236}">
                  <a16:creationId xmlns:a16="http://schemas.microsoft.com/office/drawing/2014/main" id="{293B0E62-E9AE-2334-5757-C4E96968B018}"/>
                </a:ext>
              </a:extLst>
            </p:cNvPr>
            <p:cNvSpPr/>
            <p:nvPr/>
          </p:nvSpPr>
          <p:spPr>
            <a:xfrm>
              <a:off x="61961" y="2652052"/>
              <a:ext cx="5854496" cy="563305"/>
            </a:xfrm>
            <a:prstGeom prst="roundRect">
              <a:avLst/>
            </a:prstGeom>
            <a:grpFill/>
            <a:ln>
              <a:solidFill>
                <a:srgbClr val="996600"/>
              </a:solidFill>
            </a:ln>
          </p:spPr>
          <p:style>
            <a:lnRef idx="0">
              <a:schemeClr val="accent2"/>
            </a:lnRef>
            <a:fillRef idx="3">
              <a:schemeClr val="accent2"/>
            </a:fillRef>
            <a:effectRef idx="3">
              <a:schemeClr val="accent2"/>
            </a:effectRef>
            <a:fontRef idx="minor">
              <a:schemeClr val="lt1"/>
            </a:fontRef>
          </p:style>
          <p:txBody>
            <a:bodyPr rtlCol="0" anchor="ctr"/>
            <a:lstStyle/>
            <a:p>
              <a:r>
                <a:rPr lang="es-ES_tradnl" sz="1600" b="1" kern="1200">
                  <a:solidFill>
                    <a:srgbClr val="FFFFFF"/>
                  </a:solidFill>
                  <a:effectLst/>
                  <a:latin typeface="Montserrat" panose="00000500000000000000" pitchFamily="2" charset="0"/>
                  <a:ea typeface="MS Mincho" panose="02020609040205080304" pitchFamily="49" charset="-128"/>
                  <a:cs typeface="Times New Roman" panose="02020603050405020304" pitchFamily="18" charset="0"/>
                </a:rPr>
                <a:t>FUNCIÓN II. Análisis, Evaluación y Decisión.</a:t>
              </a:r>
              <a:endParaRPr lang="es-MX" sz="2400">
                <a:effectLst/>
                <a:ea typeface="MS Mincho" panose="02020609040205080304" pitchFamily="49" charset="-128"/>
                <a:cs typeface="Times New Roman" panose="02020603050405020304" pitchFamily="18" charset="0"/>
              </a:endParaRPr>
            </a:p>
          </p:txBody>
        </p:sp>
        <p:sp>
          <p:nvSpPr>
            <p:cNvPr id="11" name="Rectángulo: esquinas redondeadas 10">
              <a:extLst>
                <a:ext uri="{FF2B5EF4-FFF2-40B4-BE49-F238E27FC236}">
                  <a16:creationId xmlns:a16="http://schemas.microsoft.com/office/drawing/2014/main" id="{0C76C1DA-B6EB-3502-0BD4-FFB6AED01B13}"/>
                </a:ext>
              </a:extLst>
            </p:cNvPr>
            <p:cNvSpPr/>
            <p:nvPr/>
          </p:nvSpPr>
          <p:spPr>
            <a:xfrm rot="16200000">
              <a:off x="-349484" y="3715715"/>
              <a:ext cx="1352909" cy="530085"/>
            </a:xfrm>
            <a:prstGeom prst="roundRect">
              <a:avLst/>
            </a:prstGeom>
            <a:grpFill/>
            <a:ln>
              <a:solidFill>
                <a:srgbClr val="9966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_tradnl" sz="1600" b="1" kern="1200">
                  <a:solidFill>
                    <a:srgbClr val="FFFFFF"/>
                  </a:solidFill>
                  <a:effectLst/>
                  <a:latin typeface="Montserrat" panose="00000500000000000000" pitchFamily="2" charset="0"/>
                  <a:ea typeface="MS Mincho" panose="02020609040205080304" pitchFamily="49" charset="-128"/>
                  <a:cs typeface="Times New Roman" panose="02020603050405020304" pitchFamily="18" charset="0"/>
                </a:rPr>
                <a:t>Actividades</a:t>
              </a:r>
              <a:endParaRPr lang="es-MX" sz="2400">
                <a:effectLst/>
                <a:ea typeface="MS Mincho" panose="02020609040205080304" pitchFamily="49" charset="-128"/>
                <a:cs typeface="Times New Roman" panose="02020603050405020304" pitchFamily="18" charset="0"/>
              </a:endParaRPr>
            </a:p>
          </p:txBody>
        </p:sp>
        <p:sp>
          <p:nvSpPr>
            <p:cNvPr id="12" name="Rectángulo: esquinas redondeadas 11">
              <a:extLst>
                <a:ext uri="{FF2B5EF4-FFF2-40B4-BE49-F238E27FC236}">
                  <a16:creationId xmlns:a16="http://schemas.microsoft.com/office/drawing/2014/main" id="{A0EC8E75-5217-E33A-16DE-622EF68B5551}"/>
                </a:ext>
              </a:extLst>
            </p:cNvPr>
            <p:cNvSpPr/>
            <p:nvPr/>
          </p:nvSpPr>
          <p:spPr>
            <a:xfrm>
              <a:off x="745292" y="3313199"/>
              <a:ext cx="5158755" cy="1365010"/>
            </a:xfrm>
            <a:prstGeom prst="roundRect">
              <a:avLst/>
            </a:prstGeom>
            <a:grpFill/>
            <a:ln>
              <a:solidFill>
                <a:srgbClr val="996600"/>
              </a:solidFill>
            </a:ln>
          </p:spPr>
          <p:style>
            <a:lnRef idx="0">
              <a:schemeClr val="accent2"/>
            </a:lnRef>
            <a:fillRef idx="3">
              <a:schemeClr val="accent2"/>
            </a:fillRef>
            <a:effectRef idx="3">
              <a:schemeClr val="accent2"/>
            </a:effectRef>
            <a:fontRef idx="minor">
              <a:schemeClr val="lt1"/>
            </a:fontRef>
          </p:style>
          <p:txBody>
            <a:bodyPr rtlCol="0" anchor="ctr"/>
            <a:lstStyle/>
            <a:p>
              <a:r>
                <a:rPr lang="es-ES_tradnl" sz="1600" b="1" kern="1200">
                  <a:solidFill>
                    <a:srgbClr val="FFFFFF"/>
                  </a:solidFill>
                  <a:effectLst/>
                  <a:latin typeface="Montserrat" panose="00000500000000000000" pitchFamily="2" charset="0"/>
                  <a:ea typeface="MS Mincho" panose="02020609040205080304" pitchFamily="49" charset="-128"/>
                  <a:cs typeface="Times New Roman" panose="02020603050405020304" pitchFamily="18" charset="0"/>
                </a:rPr>
                <a:t>II.1 Análisis de la solicitud.</a:t>
              </a:r>
              <a:endParaRPr lang="es-MX" sz="2400">
                <a:effectLst/>
                <a:ea typeface="MS Mincho" panose="02020609040205080304" pitchFamily="49" charset="-128"/>
                <a:cs typeface="Times New Roman" panose="02020603050405020304" pitchFamily="18" charset="0"/>
              </a:endParaRPr>
            </a:p>
            <a:p>
              <a:r>
                <a:rPr lang="es-ES_tradnl" sz="1600" b="1" kern="1200">
                  <a:solidFill>
                    <a:srgbClr val="FFFFFF"/>
                  </a:solidFill>
                  <a:effectLst/>
                  <a:latin typeface="Montserrat" panose="00000500000000000000" pitchFamily="2" charset="0"/>
                  <a:ea typeface="MS Mincho" panose="02020609040205080304" pitchFamily="49" charset="-128"/>
                  <a:cs typeface="Times New Roman" panose="02020603050405020304" pitchFamily="18" charset="0"/>
                </a:rPr>
                <a:t>II.2 Evaluación crediticia.</a:t>
              </a:r>
              <a:endParaRPr lang="es-MX" sz="2400">
                <a:effectLst/>
                <a:ea typeface="MS Mincho" panose="02020609040205080304" pitchFamily="49" charset="-128"/>
                <a:cs typeface="Times New Roman" panose="02020603050405020304" pitchFamily="18" charset="0"/>
              </a:endParaRPr>
            </a:p>
            <a:p>
              <a:r>
                <a:rPr lang="es-ES_tradnl" sz="1600" b="1" kern="1200">
                  <a:solidFill>
                    <a:srgbClr val="FFFFFF"/>
                  </a:solidFill>
                  <a:effectLst/>
                  <a:latin typeface="Montserrat" panose="00000500000000000000" pitchFamily="2" charset="0"/>
                  <a:ea typeface="MS Mincho" panose="02020609040205080304" pitchFamily="49" charset="-128"/>
                  <a:cs typeface="Times New Roman" panose="02020603050405020304" pitchFamily="18" charset="0"/>
                </a:rPr>
                <a:t>II.3 Autorización del crédito.</a:t>
              </a:r>
              <a:endParaRPr lang="es-MX" sz="2400">
                <a:effectLst/>
                <a:ea typeface="MS Mincho" panose="02020609040205080304" pitchFamily="49" charset="-128"/>
                <a:cs typeface="Times New Roman" panose="02020603050405020304" pitchFamily="18" charset="0"/>
              </a:endParaRPr>
            </a:p>
          </p:txBody>
        </p:sp>
      </p:grpSp>
      <p:sp>
        <p:nvSpPr>
          <p:cNvPr id="13" name="Rectángulo: esquinas redondeadas 12">
            <a:extLst>
              <a:ext uri="{FF2B5EF4-FFF2-40B4-BE49-F238E27FC236}">
                <a16:creationId xmlns:a16="http://schemas.microsoft.com/office/drawing/2014/main" id="{5022C2F8-00C0-329D-D5E9-2211E4878CB3}"/>
              </a:ext>
            </a:extLst>
          </p:cNvPr>
          <p:cNvSpPr/>
          <p:nvPr/>
        </p:nvSpPr>
        <p:spPr>
          <a:xfrm>
            <a:off x="6457126" y="1014378"/>
            <a:ext cx="4681929" cy="335280"/>
          </a:xfrm>
          <a:prstGeom prst="roundRect">
            <a:avLst/>
          </a:prstGeom>
          <a:solidFill>
            <a:srgbClr val="D0A360"/>
          </a:solidFill>
          <a:ln>
            <a:solidFill>
              <a:srgbClr val="996600"/>
            </a:solidFill>
          </a:ln>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r>
              <a:rPr lang="es-ES_tradnl" sz="1600" b="1" kern="1200">
                <a:solidFill>
                  <a:srgbClr val="FFFFFF"/>
                </a:solidFill>
                <a:effectLst/>
                <a:latin typeface="Montserrat" panose="00000500000000000000" pitchFamily="2" charset="0"/>
                <a:ea typeface="MS Mincho" panose="02020609040205080304" pitchFamily="49" charset="-128"/>
                <a:cs typeface="Times New Roman" panose="02020603050405020304" pitchFamily="18" charset="0"/>
              </a:rPr>
              <a:t>FUNCIÓN III. Instrumentación</a:t>
            </a:r>
            <a:endParaRPr lang="es-MX" sz="2400">
              <a:effectLst/>
              <a:ea typeface="MS Mincho" panose="02020609040205080304" pitchFamily="49" charset="-128"/>
              <a:cs typeface="Times New Roman" panose="02020603050405020304" pitchFamily="18" charset="0"/>
            </a:endParaRPr>
          </a:p>
        </p:txBody>
      </p:sp>
      <p:sp>
        <p:nvSpPr>
          <p:cNvPr id="14" name="Rectángulo: esquinas redondeadas 13">
            <a:extLst>
              <a:ext uri="{FF2B5EF4-FFF2-40B4-BE49-F238E27FC236}">
                <a16:creationId xmlns:a16="http://schemas.microsoft.com/office/drawing/2014/main" id="{B216E704-9EA7-AC2E-CA3C-55B829E81D8C}"/>
              </a:ext>
            </a:extLst>
          </p:cNvPr>
          <p:cNvSpPr/>
          <p:nvPr/>
        </p:nvSpPr>
        <p:spPr>
          <a:xfrm rot="16200000">
            <a:off x="5457559" y="2476226"/>
            <a:ext cx="2414217" cy="426512"/>
          </a:xfrm>
          <a:prstGeom prst="roundRect">
            <a:avLst/>
          </a:prstGeom>
          <a:solidFill>
            <a:srgbClr val="D0A360"/>
          </a:solidFill>
          <a:ln>
            <a:solidFill>
              <a:srgbClr val="9966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_tradnl" sz="1600" b="1" kern="1200" dirty="0">
                <a:solidFill>
                  <a:srgbClr val="FFFFFF"/>
                </a:solidFill>
                <a:effectLst/>
                <a:latin typeface="Montserrat" panose="00000500000000000000" pitchFamily="2" charset="0"/>
                <a:ea typeface="MS Mincho" panose="02020609040205080304" pitchFamily="49" charset="-128"/>
                <a:cs typeface="Times New Roman" panose="02020603050405020304" pitchFamily="18" charset="0"/>
              </a:rPr>
              <a:t>Actividades</a:t>
            </a:r>
            <a:endParaRPr lang="es-MX" sz="2400" dirty="0">
              <a:effectLst/>
              <a:ea typeface="MS Mincho" panose="02020609040205080304" pitchFamily="49" charset="-128"/>
              <a:cs typeface="Times New Roman" panose="02020603050405020304" pitchFamily="18" charset="0"/>
            </a:endParaRPr>
          </a:p>
        </p:txBody>
      </p:sp>
      <p:sp>
        <p:nvSpPr>
          <p:cNvPr id="15" name="Rectángulo: esquinas redondeadas 14">
            <a:extLst>
              <a:ext uri="{FF2B5EF4-FFF2-40B4-BE49-F238E27FC236}">
                <a16:creationId xmlns:a16="http://schemas.microsoft.com/office/drawing/2014/main" id="{ED2775E2-46D7-0C7A-1AE7-D1FFD3A54146}"/>
              </a:ext>
            </a:extLst>
          </p:cNvPr>
          <p:cNvSpPr/>
          <p:nvPr/>
        </p:nvSpPr>
        <p:spPr>
          <a:xfrm>
            <a:off x="7174361" y="1538072"/>
            <a:ext cx="4158976" cy="2414218"/>
          </a:xfrm>
          <a:prstGeom prst="roundRect">
            <a:avLst/>
          </a:prstGeom>
          <a:solidFill>
            <a:srgbClr val="D0A360"/>
          </a:solidFill>
          <a:ln>
            <a:solidFill>
              <a:srgbClr val="996600"/>
            </a:solidFill>
          </a:ln>
        </p:spPr>
        <p:style>
          <a:lnRef idx="0">
            <a:schemeClr val="accent2"/>
          </a:lnRef>
          <a:fillRef idx="3">
            <a:schemeClr val="accent2"/>
          </a:fillRef>
          <a:effectRef idx="3">
            <a:schemeClr val="accent2"/>
          </a:effectRef>
          <a:fontRef idx="minor">
            <a:schemeClr val="lt1"/>
          </a:fontRef>
        </p:style>
        <p:txBody>
          <a:bodyPr rtlCol="0" anchor="ctr"/>
          <a:lstStyle/>
          <a:p>
            <a:r>
              <a:rPr lang="es-ES_tradnl" sz="1600" b="1" kern="1200" dirty="0">
                <a:solidFill>
                  <a:srgbClr val="FFFFFF"/>
                </a:solidFill>
                <a:effectLst/>
                <a:latin typeface="Montserrat" panose="00000500000000000000" pitchFamily="2" charset="0"/>
                <a:ea typeface="MS Mincho" panose="02020609040205080304" pitchFamily="49" charset="-128"/>
                <a:cs typeface="Times New Roman" panose="02020603050405020304" pitchFamily="18" charset="0"/>
              </a:rPr>
              <a:t>III.1 Elaboración y aprobación jurídica del contrato.</a:t>
            </a:r>
            <a:endParaRPr lang="es-MX" sz="2400" dirty="0">
              <a:effectLst/>
              <a:ea typeface="MS Mincho" panose="02020609040205080304" pitchFamily="49" charset="-128"/>
              <a:cs typeface="Times New Roman" panose="02020603050405020304" pitchFamily="18" charset="0"/>
            </a:endParaRPr>
          </a:p>
          <a:p>
            <a:r>
              <a:rPr lang="es-ES_tradnl" sz="1600" b="1" kern="1200" dirty="0">
                <a:solidFill>
                  <a:srgbClr val="FFFFFF"/>
                </a:solidFill>
                <a:effectLst/>
                <a:latin typeface="Montserrat" panose="00000500000000000000" pitchFamily="2" charset="0"/>
                <a:ea typeface="MS Mincho" panose="02020609040205080304" pitchFamily="49" charset="-128"/>
                <a:cs typeface="Times New Roman" panose="02020603050405020304" pitchFamily="18" charset="0"/>
              </a:rPr>
              <a:t>III. 2 Formalización.</a:t>
            </a:r>
            <a:endParaRPr lang="es-MX" sz="2400" dirty="0">
              <a:effectLst/>
              <a:ea typeface="MS Mincho" panose="02020609040205080304" pitchFamily="49" charset="-128"/>
              <a:cs typeface="Times New Roman" panose="02020603050405020304" pitchFamily="18" charset="0"/>
            </a:endParaRPr>
          </a:p>
          <a:p>
            <a:r>
              <a:rPr lang="es-ES_tradnl" sz="1600" b="1" kern="1200" dirty="0">
                <a:solidFill>
                  <a:srgbClr val="FFFFFF"/>
                </a:solidFill>
                <a:effectLst/>
                <a:latin typeface="Montserrat" panose="00000500000000000000" pitchFamily="2" charset="0"/>
                <a:ea typeface="MS Mincho" panose="02020609040205080304" pitchFamily="49" charset="-128"/>
                <a:cs typeface="Times New Roman" panose="02020603050405020304" pitchFamily="18" charset="0"/>
              </a:rPr>
              <a:t>III.3 Revisión, Validación y Disposición.</a:t>
            </a:r>
            <a:endParaRPr lang="es-MX" sz="2400" dirty="0">
              <a:effectLs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831503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4701F5C-A251-7D41-B722-5DB282B5A85B}"/>
              </a:ext>
            </a:extLst>
          </p:cNvPr>
          <p:cNvSpPr>
            <a:spLocks noGrp="1"/>
          </p:cNvSpPr>
          <p:nvPr>
            <p:ph type="body" sz="quarter" idx="13"/>
          </p:nvPr>
        </p:nvSpPr>
        <p:spPr>
          <a:xfrm>
            <a:off x="1195755" y="3072788"/>
            <a:ext cx="10500526" cy="901530"/>
          </a:xfrm>
        </p:spPr>
        <p:txBody>
          <a:bodyPr>
            <a:normAutofit lnSpcReduction="10000"/>
          </a:bodyPr>
          <a:lstStyle/>
          <a:p>
            <a:pPr algn="r"/>
            <a:r>
              <a:rPr lang="es-ES_tradnl" sz="3200" dirty="0"/>
              <a:t>Integración de Cartera Vigente y Vencida de los Créditos de Primer Piso en 2023</a:t>
            </a:r>
            <a:endParaRPr lang="es-MX" sz="3200" dirty="0"/>
          </a:p>
        </p:txBody>
      </p:sp>
    </p:spTree>
    <p:extLst>
      <p:ext uri="{BB962C8B-B14F-4D97-AF65-F5344CB8AC3E}">
        <p14:creationId xmlns:p14="http://schemas.microsoft.com/office/powerpoint/2010/main" val="1220385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01465-95A0-4163-2611-A6306739CC39}"/>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BBFB4BC5-CE8C-5DBF-CAF8-8791476688E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71770" y="163406"/>
            <a:ext cx="1698310" cy="638249"/>
          </a:xfrm>
          <a:prstGeom prst="rect">
            <a:avLst/>
          </a:prstGeom>
        </p:spPr>
      </p:pic>
      <p:sp>
        <p:nvSpPr>
          <p:cNvPr id="2" name="Título 3">
            <a:extLst>
              <a:ext uri="{FF2B5EF4-FFF2-40B4-BE49-F238E27FC236}">
                <a16:creationId xmlns:a16="http://schemas.microsoft.com/office/drawing/2014/main" id="{F63A1425-E57D-A274-6228-C9B55D9BC15E}"/>
              </a:ext>
            </a:extLst>
          </p:cNvPr>
          <p:cNvSpPr>
            <a:spLocks noGrp="1"/>
          </p:cNvSpPr>
          <p:nvPr>
            <p:ph type="title"/>
          </p:nvPr>
        </p:nvSpPr>
        <p:spPr>
          <a:xfrm>
            <a:off x="225242" y="148162"/>
            <a:ext cx="9802678" cy="571925"/>
          </a:xfrm>
        </p:spPr>
        <p:txBody>
          <a:bodyPr>
            <a:normAutofit/>
          </a:bodyPr>
          <a:lstStyle/>
          <a:p>
            <a:pPr algn="l"/>
            <a:r>
              <a:rPr lang="es-MX" sz="3200" dirty="0"/>
              <a:t>Cartera Vigente y Vencida</a:t>
            </a:r>
          </a:p>
        </p:txBody>
      </p:sp>
      <p:graphicFrame>
        <p:nvGraphicFramePr>
          <p:cNvPr id="7" name="Gráfico 6">
            <a:extLst>
              <a:ext uri="{FF2B5EF4-FFF2-40B4-BE49-F238E27FC236}">
                <a16:creationId xmlns:a16="http://schemas.microsoft.com/office/drawing/2014/main" id="{27AF0E58-2DDF-DB99-0845-4E3A131CF0C9}"/>
              </a:ext>
            </a:extLst>
          </p:cNvPr>
          <p:cNvGraphicFramePr>
            <a:graphicFrameLocks/>
          </p:cNvGraphicFramePr>
          <p:nvPr/>
        </p:nvGraphicFramePr>
        <p:xfrm>
          <a:off x="337002" y="943329"/>
          <a:ext cx="11438438" cy="27955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Marcador de contenido 12" descr="Tabla">
            <a:extLst>
              <a:ext uri="{FF2B5EF4-FFF2-40B4-BE49-F238E27FC236}">
                <a16:creationId xmlns:a16="http://schemas.microsoft.com/office/drawing/2014/main" id="{1621C605-BDE5-F776-491D-178583BE55C5}"/>
              </a:ext>
            </a:extLst>
          </p:cNvPr>
          <p:cNvGraphicFramePr>
            <a:graphicFrameLocks/>
          </p:cNvGraphicFramePr>
          <p:nvPr/>
        </p:nvGraphicFramePr>
        <p:xfrm>
          <a:off x="2276457" y="4121862"/>
          <a:ext cx="2202940" cy="975360"/>
        </p:xfrm>
        <a:graphic>
          <a:graphicData uri="http://schemas.openxmlformats.org/drawingml/2006/table">
            <a:tbl>
              <a:tblPr firstRow="1" bandRow="1">
                <a:tableStyleId>{5C22544A-7EE6-4342-B048-85BDC9FD1C3A}</a:tableStyleId>
              </a:tblPr>
              <a:tblGrid>
                <a:gridCol w="1403663">
                  <a:extLst>
                    <a:ext uri="{9D8B030D-6E8A-4147-A177-3AD203B41FA5}">
                      <a16:colId xmlns:a16="http://schemas.microsoft.com/office/drawing/2014/main" val="3572385518"/>
                    </a:ext>
                  </a:extLst>
                </a:gridCol>
                <a:gridCol w="799277">
                  <a:extLst>
                    <a:ext uri="{9D8B030D-6E8A-4147-A177-3AD203B41FA5}">
                      <a16:colId xmlns:a16="http://schemas.microsoft.com/office/drawing/2014/main" val="3928222361"/>
                    </a:ext>
                  </a:extLst>
                </a:gridCol>
              </a:tblGrid>
              <a:tr h="0">
                <a:tc gridSpan="2">
                  <a:txBody>
                    <a:bodyPr/>
                    <a:lstStyle/>
                    <a:p>
                      <a:pPr algn="ctr" rtl="0"/>
                      <a:r>
                        <a:rPr lang="es" sz="1000" b="1" i="0" noProof="0" dirty="0">
                          <a:solidFill>
                            <a:schemeClr val="tx1"/>
                          </a:solidFill>
                          <a:latin typeface="Montserrat" panose="00000500000000000000" pitchFamily="2" charset="0"/>
                        </a:rPr>
                        <a:t>Diciembre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E8D7"/>
                    </a:solidFill>
                  </a:tcPr>
                </a:tc>
                <a:tc hMerge="1">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US" sz="1000" b="0" i="0" kern="1200" spc="-25" noProof="0" dirty="0">
                        <a:solidFill>
                          <a:schemeClr val="tx1"/>
                        </a:solidFill>
                        <a:latin typeface="Montserrat" panose="00000500000000000000" pitchFamily="2" charset="0"/>
                        <a:ea typeface="+mn-ea"/>
                        <a:cs typeface="Arial"/>
                      </a:endParaRPr>
                    </a:p>
                  </a:txBody>
                  <a:tcPr anchor="ctr">
                    <a:lnL w="12700" cap="flat" cmpd="sng" algn="ctr">
                      <a:solidFill>
                        <a:srgbClr val="BC945A"/>
                      </a:solidFill>
                      <a:prstDash val="solid"/>
                      <a:round/>
                      <a:headEnd type="none" w="med" len="med"/>
                      <a:tailEnd type="none" w="med" len="med"/>
                    </a:lnL>
                    <a:lnR w="12700" cap="flat" cmpd="sng" algn="ctr">
                      <a:solidFill>
                        <a:srgbClr val="BC945A"/>
                      </a:solidFill>
                      <a:prstDash val="solid"/>
                      <a:round/>
                      <a:headEnd type="none" w="med" len="med"/>
                      <a:tailEnd type="none" w="med" len="med"/>
                    </a:lnR>
                    <a:lnT w="12700" cap="flat" cmpd="sng" algn="ctr">
                      <a:solidFill>
                        <a:srgbClr val="BC945A"/>
                      </a:solidFill>
                      <a:prstDash val="solid"/>
                      <a:round/>
                      <a:headEnd type="none" w="med" len="med"/>
                      <a:tailEnd type="none" w="med" len="med"/>
                    </a:lnT>
                    <a:lnB w="12700" cap="flat" cmpd="sng" algn="ctr">
                      <a:solidFill>
                        <a:srgbClr val="BC94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8120738"/>
                  </a:ext>
                </a:extLst>
              </a:tr>
              <a:tr h="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 sz="1000" b="0" i="0" noProof="0" dirty="0">
                          <a:solidFill>
                            <a:schemeClr val="tx1"/>
                          </a:solidFill>
                          <a:latin typeface="Montserrat" panose="00000500000000000000" pitchFamily="2" charset="0"/>
                        </a:rPr>
                        <a:t>Cartera 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1000" b="0" kern="1200" dirty="0">
                          <a:solidFill>
                            <a:schemeClr val="tx1"/>
                          </a:solidFill>
                          <a:effectLst/>
                          <a:latin typeface="Montserrat" panose="00000500000000000000" pitchFamily="2" charset="0"/>
                          <a:ea typeface="+mn-ea"/>
                          <a:cs typeface="+mn-cs"/>
                        </a:rPr>
                        <a:t>2,036.5</a:t>
                      </a:r>
                      <a:endParaRPr lang="en-US" sz="1000" b="0" i="0" kern="1200" spc="-25" noProof="0" dirty="0">
                        <a:solidFill>
                          <a:schemeClr val="tx1"/>
                        </a:solidFill>
                        <a:latin typeface="Montserrat" panose="00000500000000000000" pitchFamily="2" charset="0"/>
                        <a:ea typeface="+mn-ea"/>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6483517"/>
                  </a:ext>
                </a:extLst>
              </a:tr>
              <a:tr h="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 sz="1000" b="0" i="0" kern="1200" noProof="0" dirty="0">
                          <a:solidFill>
                            <a:schemeClr val="tx1"/>
                          </a:solidFill>
                          <a:latin typeface="Montserrat" panose="00000500000000000000" pitchFamily="2" charset="0"/>
                          <a:ea typeface="+mn-ea"/>
                          <a:cs typeface="+mn-cs"/>
                        </a:rPr>
                        <a:t>Cartera Vigente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000" b="0" i="0" u="none" strike="noStrike" kern="1200" cap="none" spc="-25" normalizeH="0" dirty="0">
                          <a:ln>
                            <a:noFill/>
                          </a:ln>
                          <a:solidFill>
                            <a:schemeClr val="tx1"/>
                          </a:solidFill>
                          <a:effectLst/>
                          <a:uLnTx/>
                          <a:uFillTx/>
                          <a:latin typeface="Montserrat" panose="00000500000000000000" pitchFamily="2" charset="0"/>
                          <a:ea typeface="+mn-ea"/>
                          <a:cs typeface="Arial"/>
                        </a:rPr>
                        <a:t>1,492.9</a:t>
                      </a:r>
                      <a:endParaRPr lang="es-MX" sz="1000" b="0" i="0" u="none" strike="noStrike" kern="1200" cap="none" spc="-25" normalizeH="0" dirty="0">
                        <a:ln>
                          <a:noFill/>
                        </a:ln>
                        <a:solidFill>
                          <a:schemeClr val="tx1"/>
                        </a:solidFill>
                        <a:effectLst/>
                        <a:uLnTx/>
                        <a:uFillTx/>
                        <a:latin typeface="Montserrat" panose="00000500000000000000" pitchFamily="2" charset="0"/>
                        <a:ea typeface="+mn-ea"/>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3514612"/>
                  </a:ext>
                </a:extLst>
              </a:tr>
              <a:tr h="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000" b="0" i="0" dirty="0">
                          <a:solidFill>
                            <a:schemeClr val="tx1"/>
                          </a:solidFill>
                          <a:latin typeface="Montserrat" panose="00000500000000000000" pitchFamily="2" charset="0"/>
                        </a:rPr>
                        <a:t>Cartera Vencida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000" b="0" i="0" u="none" strike="noStrike" kern="1200" cap="none" spc="-25" normalizeH="0" dirty="0">
                          <a:ln>
                            <a:noFill/>
                          </a:ln>
                          <a:solidFill>
                            <a:schemeClr val="tx1"/>
                          </a:solidFill>
                          <a:effectLst/>
                          <a:uLnTx/>
                          <a:uFillTx/>
                          <a:latin typeface="Montserrat" panose="00000500000000000000" pitchFamily="2" charset="0"/>
                          <a:ea typeface="+mn-ea"/>
                          <a:cs typeface="Arial"/>
                        </a:rPr>
                        <a:t>543.6</a:t>
                      </a:r>
                      <a:endParaRPr lang="es-MX" sz="1000" b="0" i="0" u="none" strike="noStrike" kern="1200" cap="none" spc="-25" normalizeH="0" noProof="0" dirty="0">
                        <a:ln>
                          <a:noFill/>
                        </a:ln>
                        <a:solidFill>
                          <a:schemeClr val="tx1"/>
                        </a:solidFill>
                        <a:effectLst/>
                        <a:uLnTx/>
                        <a:uFillTx/>
                        <a:latin typeface="Montserrat" panose="00000500000000000000" pitchFamily="2" charset="0"/>
                        <a:ea typeface="+mn-ea"/>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6285094"/>
                  </a:ext>
                </a:extLst>
              </a:tr>
            </a:tbl>
          </a:graphicData>
        </a:graphic>
      </p:graphicFrame>
      <p:graphicFrame>
        <p:nvGraphicFramePr>
          <p:cNvPr id="11" name="Tabla 10">
            <a:extLst>
              <a:ext uri="{FF2B5EF4-FFF2-40B4-BE49-F238E27FC236}">
                <a16:creationId xmlns:a16="http://schemas.microsoft.com/office/drawing/2014/main" id="{564D4683-D22D-42F4-C548-97D6F42273EC}"/>
              </a:ext>
            </a:extLst>
          </p:cNvPr>
          <p:cNvGraphicFramePr>
            <a:graphicFrameLocks noGrp="1"/>
          </p:cNvGraphicFramePr>
          <p:nvPr/>
        </p:nvGraphicFramePr>
        <p:xfrm>
          <a:off x="6301858" y="4121862"/>
          <a:ext cx="4023360" cy="1706880"/>
        </p:xfrm>
        <a:graphic>
          <a:graphicData uri="http://schemas.openxmlformats.org/drawingml/2006/table">
            <a:tbl>
              <a:tblPr firstRow="1" bandRow="1">
                <a:tableStyleId>{5C22544A-7EE6-4342-B048-85BDC9FD1C3A}</a:tableStyleId>
              </a:tblPr>
              <a:tblGrid>
                <a:gridCol w="3120033">
                  <a:extLst>
                    <a:ext uri="{9D8B030D-6E8A-4147-A177-3AD203B41FA5}">
                      <a16:colId xmlns:a16="http://schemas.microsoft.com/office/drawing/2014/main" val="156252936"/>
                    </a:ext>
                  </a:extLst>
                </a:gridCol>
                <a:gridCol w="903327">
                  <a:extLst>
                    <a:ext uri="{9D8B030D-6E8A-4147-A177-3AD203B41FA5}">
                      <a16:colId xmlns:a16="http://schemas.microsoft.com/office/drawing/2014/main" val="1873086644"/>
                    </a:ext>
                  </a:extLst>
                </a:gridCol>
              </a:tblGrid>
              <a:tr h="0">
                <a:tc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000" b="1" i="0" dirty="0">
                          <a:solidFill>
                            <a:schemeClr val="tx1"/>
                          </a:solidFill>
                          <a:latin typeface="Montserrat" panose="00000500000000000000" pitchFamily="2" charset="0"/>
                        </a:rPr>
                        <a:t>Diciembre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E8D7"/>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800" b="1" i="0" u="none" strike="noStrike" kern="1200" cap="none" spc="-25" normalizeH="0" noProof="0" dirty="0">
                        <a:ln>
                          <a:noFill/>
                        </a:ln>
                        <a:solidFill>
                          <a:schemeClr val="tx1"/>
                        </a:solidFill>
                        <a:effectLst/>
                        <a:uLnTx/>
                        <a:uFillTx/>
                        <a:latin typeface="Montserrat" panose="00000500000000000000" pitchFamily="2" charset="0"/>
                        <a:ea typeface="+mn-ea"/>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259101"/>
                  </a:ext>
                </a:extLst>
              </a:tr>
              <a:tr h="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000" b="1" i="0" dirty="0">
                          <a:solidFill>
                            <a:schemeClr val="tx1"/>
                          </a:solidFill>
                          <a:latin typeface="Montserrat" panose="00000500000000000000" pitchFamily="2" charset="0"/>
                        </a:rPr>
                        <a:t>Créditos Directos 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000" b="1" i="0" u="none" strike="noStrike" kern="1200" cap="none" spc="-25" normalizeH="0" noProof="0" dirty="0">
                          <a:ln>
                            <a:noFill/>
                          </a:ln>
                          <a:solidFill>
                            <a:schemeClr val="tx1"/>
                          </a:solidFill>
                          <a:effectLst/>
                          <a:uLnTx/>
                          <a:uFillTx/>
                          <a:latin typeface="Montserrat" panose="00000500000000000000" pitchFamily="2" charset="0"/>
                          <a:ea typeface="+mn-ea"/>
                          <a:cs typeface="Arial"/>
                        </a:rPr>
                        <a:t>914.2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0977362"/>
                  </a:ext>
                </a:extLst>
              </a:tr>
              <a:tr h="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000" b="1" i="0" dirty="0">
                          <a:solidFill>
                            <a:schemeClr val="tx1"/>
                          </a:solidFill>
                          <a:latin typeface="Montserrat" panose="00000500000000000000" pitchFamily="2" charset="0"/>
                        </a:rPr>
                        <a:t>Créditos Vigentes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000" b="1" i="0" u="none" strike="noStrike" kern="1200" cap="none" spc="-25" normalizeH="0" noProof="0" dirty="0">
                          <a:ln>
                            <a:noFill/>
                          </a:ln>
                          <a:solidFill>
                            <a:schemeClr val="tx1"/>
                          </a:solidFill>
                          <a:effectLst/>
                          <a:uLnTx/>
                          <a:uFillTx/>
                          <a:latin typeface="Montserrat" panose="00000500000000000000" pitchFamily="2" charset="0"/>
                          <a:ea typeface="+mn-ea"/>
                          <a:cs typeface="Arial"/>
                        </a:rPr>
                        <a:t>863.3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7742312"/>
                  </a:ext>
                </a:extLst>
              </a:tr>
              <a:tr h="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000" b="1" i="0" dirty="0">
                          <a:solidFill>
                            <a:schemeClr val="tx1"/>
                          </a:solidFill>
                          <a:latin typeface="Montserrat" panose="00000500000000000000" pitchFamily="2" charset="0"/>
                        </a:rPr>
                        <a:t>Créditos Vencidos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000" b="1" i="0" u="none" strike="noStrike" kern="1200" cap="none" spc="-25" normalizeH="0" noProof="0" dirty="0">
                          <a:ln>
                            <a:noFill/>
                          </a:ln>
                          <a:solidFill>
                            <a:schemeClr val="tx1"/>
                          </a:solidFill>
                          <a:effectLst/>
                          <a:uLnTx/>
                          <a:uFillTx/>
                          <a:latin typeface="Montserrat" panose="00000500000000000000" pitchFamily="2" charset="0"/>
                          <a:ea typeface="+mn-ea"/>
                          <a:cs typeface="Arial"/>
                        </a:rPr>
                        <a:t>50.8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1380623"/>
                  </a:ext>
                </a:extLst>
              </a:tr>
              <a:tr h="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000" b="0" i="0" dirty="0">
                          <a:solidFill>
                            <a:schemeClr val="tx1"/>
                          </a:solidFill>
                          <a:latin typeface="Montserrat" panose="00000500000000000000" pitchFamily="2" charset="0"/>
                        </a:rPr>
                        <a:t>Acreditados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000" b="0" i="0" u="none" strike="noStrike" kern="1200" cap="none" spc="-25" normalizeH="0" noProof="0" dirty="0">
                          <a:ln>
                            <a:noFill/>
                          </a:ln>
                          <a:solidFill>
                            <a:schemeClr val="tx1"/>
                          </a:solidFill>
                          <a:effectLst/>
                          <a:uLnTx/>
                          <a:uFillTx/>
                          <a:latin typeface="Montserrat" panose="00000500000000000000" pitchFamily="2" charset="0"/>
                          <a:ea typeface="+mn-ea"/>
                          <a:cs typeface="Arial"/>
                        </a:rPr>
                        <a:t>529.3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7655247"/>
                  </a:ext>
                </a:extLst>
              </a:tr>
              <a:tr h="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000" b="0" i="0" dirty="0">
                          <a:solidFill>
                            <a:schemeClr val="tx1"/>
                          </a:solidFill>
                          <a:latin typeface="Montserrat" panose="00000500000000000000" pitchFamily="2" charset="0"/>
                        </a:rPr>
                        <a:t>Empresas de Primer Orden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000" b="0" i="0" u="none" strike="noStrike" kern="1200" cap="none" spc="-25" normalizeH="0" noProof="0" dirty="0">
                          <a:ln>
                            <a:noFill/>
                          </a:ln>
                          <a:solidFill>
                            <a:schemeClr val="tx1"/>
                          </a:solidFill>
                          <a:effectLst/>
                          <a:uLnTx/>
                          <a:uFillTx/>
                          <a:latin typeface="Montserrat" panose="00000500000000000000" pitchFamily="2" charset="0"/>
                          <a:ea typeface="+mn-ea"/>
                          <a:cs typeface="Arial"/>
                        </a:rPr>
                        <a:t>321.9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4517656"/>
                  </a:ext>
                </a:extLst>
              </a:tr>
              <a:tr h="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000" b="0" i="0" dirty="0">
                          <a:solidFill>
                            <a:schemeClr val="tx1"/>
                          </a:solidFill>
                          <a:latin typeface="Montserrat" panose="00000500000000000000" pitchFamily="2" charset="0"/>
                        </a:rPr>
                        <a:t>Porcentaje Créditos Directos de Cartera 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000" b="0" i="0" u="none" strike="noStrike" kern="1200" cap="none" spc="-25" normalizeH="0" noProof="0" dirty="0">
                          <a:ln>
                            <a:noFill/>
                          </a:ln>
                          <a:solidFill>
                            <a:schemeClr val="tx1"/>
                          </a:solidFill>
                          <a:effectLst/>
                          <a:uLnTx/>
                          <a:uFillTx/>
                          <a:latin typeface="Montserrat" panose="00000500000000000000" pitchFamily="2" charset="0"/>
                          <a:ea typeface="+mn-ea"/>
                          <a:cs typeface="Arial"/>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75683313"/>
                  </a:ext>
                </a:extLst>
              </a:tr>
            </a:tbl>
          </a:graphicData>
        </a:graphic>
      </p:graphicFrame>
      <p:sp>
        <p:nvSpPr>
          <p:cNvPr id="13" name="CuadroTexto 12">
            <a:extLst>
              <a:ext uri="{FF2B5EF4-FFF2-40B4-BE49-F238E27FC236}">
                <a16:creationId xmlns:a16="http://schemas.microsoft.com/office/drawing/2014/main" id="{D5E64900-4502-4F31-D164-E99D21B2A919}"/>
              </a:ext>
            </a:extLst>
          </p:cNvPr>
          <p:cNvSpPr txBox="1"/>
          <p:nvPr/>
        </p:nvSpPr>
        <p:spPr>
          <a:xfrm>
            <a:off x="2276457" y="5111357"/>
            <a:ext cx="2202940" cy="2308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900" b="0" i="0" dirty="0">
                <a:solidFill>
                  <a:schemeClr val="tx1"/>
                </a:solidFill>
                <a:latin typeface="Montserrat" panose="00000500000000000000" pitchFamily="2" charset="0"/>
              </a:rPr>
              <a:t>* Cifras en millones de pesos</a:t>
            </a:r>
          </a:p>
        </p:txBody>
      </p:sp>
      <p:sp>
        <p:nvSpPr>
          <p:cNvPr id="14" name="CuadroTexto 13">
            <a:extLst>
              <a:ext uri="{FF2B5EF4-FFF2-40B4-BE49-F238E27FC236}">
                <a16:creationId xmlns:a16="http://schemas.microsoft.com/office/drawing/2014/main" id="{2F91C6D4-0588-66E8-6AAB-F5BFDC83157A}"/>
              </a:ext>
            </a:extLst>
          </p:cNvPr>
          <p:cNvSpPr txBox="1"/>
          <p:nvPr/>
        </p:nvSpPr>
        <p:spPr>
          <a:xfrm>
            <a:off x="6328730" y="5828742"/>
            <a:ext cx="2202940" cy="2308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900" b="0" i="0" dirty="0">
                <a:solidFill>
                  <a:schemeClr val="tx1"/>
                </a:solidFill>
                <a:latin typeface="Montserrat" panose="00000500000000000000" pitchFamily="2" charset="0"/>
              </a:rPr>
              <a:t>* Cifras en millones de pesos</a:t>
            </a:r>
          </a:p>
        </p:txBody>
      </p:sp>
    </p:spTree>
    <p:extLst>
      <p:ext uri="{BB962C8B-B14F-4D97-AF65-F5344CB8AC3E}">
        <p14:creationId xmlns:p14="http://schemas.microsoft.com/office/powerpoint/2010/main" val="2925253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ACCC6AD-100B-528C-6161-EA47D193BD7E}"/>
              </a:ext>
            </a:extLst>
          </p:cNvPr>
          <p:cNvPicPr>
            <a:picLocks noChangeAspect="1"/>
          </p:cNvPicPr>
          <p:nvPr/>
        </p:nvPicPr>
        <p:blipFill>
          <a:blip r:embed="rId3"/>
          <a:stretch>
            <a:fillRect/>
          </a:stretch>
        </p:blipFill>
        <p:spPr>
          <a:xfrm>
            <a:off x="9313888" y="360192"/>
            <a:ext cx="2591012" cy="341383"/>
          </a:xfrm>
          <a:prstGeom prst="rect">
            <a:avLst/>
          </a:prstGeom>
        </p:spPr>
      </p:pic>
      <p:sp>
        <p:nvSpPr>
          <p:cNvPr id="3" name="CuadroTexto 2">
            <a:extLst>
              <a:ext uri="{FF2B5EF4-FFF2-40B4-BE49-F238E27FC236}">
                <a16:creationId xmlns:a16="http://schemas.microsoft.com/office/drawing/2014/main" id="{3AB7367E-CA6B-6568-A6D5-CB67DEC32186}"/>
              </a:ext>
            </a:extLst>
          </p:cNvPr>
          <p:cNvSpPr txBox="1"/>
          <p:nvPr/>
        </p:nvSpPr>
        <p:spPr>
          <a:xfrm>
            <a:off x="1132609" y="1385271"/>
            <a:ext cx="685800" cy="369332"/>
          </a:xfrm>
          <a:prstGeom prst="rect">
            <a:avLst/>
          </a:prstGeom>
          <a:noFill/>
          <a:ln>
            <a:solidFill>
              <a:srgbClr val="245C4F"/>
            </a:solidFill>
          </a:ln>
        </p:spPr>
        <p:txBody>
          <a:bodyPr wrap="square" rtlCol="0">
            <a:spAutoFit/>
          </a:bodyPr>
          <a:lstStyle/>
          <a:p>
            <a:pPr algn="ctr"/>
            <a:r>
              <a:rPr lang="es-MX" dirty="0">
                <a:solidFill>
                  <a:srgbClr val="245C4F"/>
                </a:solidFill>
              </a:rPr>
              <a:t>2014</a:t>
            </a:r>
          </a:p>
        </p:txBody>
      </p:sp>
      <p:sp>
        <p:nvSpPr>
          <p:cNvPr id="6" name="CuadroTexto 5">
            <a:extLst>
              <a:ext uri="{FF2B5EF4-FFF2-40B4-BE49-F238E27FC236}">
                <a16:creationId xmlns:a16="http://schemas.microsoft.com/office/drawing/2014/main" id="{79372093-E1C4-8C4E-90E4-F08960D88CAD}"/>
              </a:ext>
            </a:extLst>
          </p:cNvPr>
          <p:cNvSpPr txBox="1"/>
          <p:nvPr/>
        </p:nvSpPr>
        <p:spPr>
          <a:xfrm>
            <a:off x="2080780" y="1099472"/>
            <a:ext cx="9515476" cy="1200329"/>
          </a:xfrm>
          <a:prstGeom prst="rect">
            <a:avLst/>
          </a:prstGeom>
          <a:noFill/>
        </p:spPr>
        <p:txBody>
          <a:bodyPr wrap="square">
            <a:spAutoFit/>
          </a:bodyPr>
          <a:lstStyle/>
          <a:p>
            <a:pPr algn="just"/>
            <a:r>
              <a:rPr lang="es-ES_tradnl" dirty="0">
                <a:solidFill>
                  <a:srgbClr val="404040"/>
                </a:solidFill>
                <a:latin typeface="Montserrat" panose="00000500000000000000" pitchFamily="2" charset="0"/>
                <a:ea typeface="MS Mincho" panose="02020609040205080304" pitchFamily="49" charset="-128"/>
                <a:cs typeface="Times New Roman" panose="02020603050405020304" pitchFamily="18" charset="0"/>
              </a:rPr>
              <a:t>Se implementó el Manual de Crédito conforme a las </a:t>
            </a:r>
            <a:r>
              <a:rPr lang="es-ES_tradnl" sz="1800" dirty="0">
                <a:solidFill>
                  <a:srgbClr val="404040"/>
                </a:solidFill>
                <a:effectLst/>
                <a:latin typeface="Montserrat" panose="00000500000000000000" pitchFamily="2" charset="0"/>
                <a:ea typeface="MS Mincho" panose="02020609040205080304" pitchFamily="49" charset="-128"/>
                <a:cs typeface="Times New Roman" panose="02020603050405020304" pitchFamily="18" charset="0"/>
              </a:rPr>
              <a:t>“Disposiciones de carácter general aplicables a los organismos de fomento y entidades de fomento” emitidas por la Comisión Nacional Bancaria y de Valores (“</a:t>
            </a:r>
            <a:r>
              <a:rPr lang="es-ES_tradnl" sz="1800" u="sng" dirty="0">
                <a:solidFill>
                  <a:srgbClr val="404040"/>
                </a:solidFill>
                <a:effectLst/>
                <a:latin typeface="Montserrat" panose="00000500000000000000" pitchFamily="2" charset="0"/>
                <a:ea typeface="MS Mincho" panose="02020609040205080304" pitchFamily="49" charset="-128"/>
                <a:cs typeface="Times New Roman" panose="02020603050405020304" pitchFamily="18" charset="0"/>
              </a:rPr>
              <a:t>CNBV</a:t>
            </a:r>
            <a:r>
              <a:rPr lang="es-ES_tradnl" sz="1800" dirty="0">
                <a:solidFill>
                  <a:srgbClr val="404040"/>
                </a:solidFill>
                <a:effectLst/>
                <a:latin typeface="Montserrat" panose="00000500000000000000" pitchFamily="2" charset="0"/>
                <a:ea typeface="MS Mincho" panose="02020609040205080304" pitchFamily="49" charset="-128"/>
                <a:cs typeface="Times New Roman" panose="02020603050405020304" pitchFamily="18" charset="0"/>
              </a:rPr>
              <a:t>”), publicadas en el Diario Oficial de la Federación (“</a:t>
            </a:r>
            <a:r>
              <a:rPr lang="es-ES_tradnl" sz="1800" u="sng" dirty="0">
                <a:solidFill>
                  <a:srgbClr val="404040"/>
                </a:solidFill>
                <a:effectLst/>
                <a:latin typeface="Montserrat" panose="00000500000000000000" pitchFamily="2" charset="0"/>
                <a:ea typeface="MS Mincho" panose="02020609040205080304" pitchFamily="49" charset="-128"/>
                <a:cs typeface="Times New Roman" panose="02020603050405020304" pitchFamily="18" charset="0"/>
              </a:rPr>
              <a:t>DOF</a:t>
            </a:r>
            <a:r>
              <a:rPr lang="es-ES_tradnl" sz="1800" dirty="0">
                <a:solidFill>
                  <a:srgbClr val="404040"/>
                </a:solidFill>
                <a:effectLst/>
                <a:latin typeface="Montserrat" panose="00000500000000000000" pitchFamily="2" charset="0"/>
                <a:ea typeface="MS Mincho" panose="02020609040205080304" pitchFamily="49" charset="-128"/>
                <a:cs typeface="Times New Roman" panose="02020603050405020304" pitchFamily="18" charset="0"/>
              </a:rPr>
              <a:t>”) el 1 de diciembre de 2014.</a:t>
            </a:r>
            <a:endParaRPr lang="es-MX" dirty="0">
              <a:solidFill>
                <a:srgbClr val="404040"/>
              </a:solidFill>
            </a:endParaRPr>
          </a:p>
        </p:txBody>
      </p:sp>
      <p:sp>
        <p:nvSpPr>
          <p:cNvPr id="7" name="CuadroTexto 6">
            <a:extLst>
              <a:ext uri="{FF2B5EF4-FFF2-40B4-BE49-F238E27FC236}">
                <a16:creationId xmlns:a16="http://schemas.microsoft.com/office/drawing/2014/main" id="{39FD2E3F-5647-22BB-0828-BFB15CC7757A}"/>
              </a:ext>
            </a:extLst>
          </p:cNvPr>
          <p:cNvSpPr txBox="1"/>
          <p:nvPr/>
        </p:nvSpPr>
        <p:spPr>
          <a:xfrm>
            <a:off x="8970988" y="6026938"/>
            <a:ext cx="685800" cy="369332"/>
          </a:xfrm>
          <a:prstGeom prst="rect">
            <a:avLst/>
          </a:prstGeom>
          <a:noFill/>
          <a:ln>
            <a:solidFill>
              <a:srgbClr val="245C4F"/>
            </a:solidFill>
          </a:ln>
        </p:spPr>
        <p:txBody>
          <a:bodyPr wrap="square" rtlCol="0">
            <a:spAutoFit/>
          </a:bodyPr>
          <a:lstStyle/>
          <a:p>
            <a:pPr algn="ctr"/>
            <a:r>
              <a:rPr lang="es-MX" dirty="0">
                <a:solidFill>
                  <a:srgbClr val="245C4F"/>
                </a:solidFill>
              </a:rPr>
              <a:t>2024</a:t>
            </a:r>
          </a:p>
        </p:txBody>
      </p:sp>
      <p:sp>
        <p:nvSpPr>
          <p:cNvPr id="8" name="CuadroTexto 7">
            <a:extLst>
              <a:ext uri="{FF2B5EF4-FFF2-40B4-BE49-F238E27FC236}">
                <a16:creationId xmlns:a16="http://schemas.microsoft.com/office/drawing/2014/main" id="{A8B2E7F5-0EA1-31ED-7B0B-F970FB965C23}"/>
              </a:ext>
            </a:extLst>
          </p:cNvPr>
          <p:cNvSpPr txBox="1"/>
          <p:nvPr/>
        </p:nvSpPr>
        <p:spPr>
          <a:xfrm>
            <a:off x="6495618" y="5129528"/>
            <a:ext cx="685800" cy="369332"/>
          </a:xfrm>
          <a:prstGeom prst="rect">
            <a:avLst/>
          </a:prstGeom>
          <a:noFill/>
          <a:ln>
            <a:solidFill>
              <a:srgbClr val="245C4F"/>
            </a:solidFill>
          </a:ln>
        </p:spPr>
        <p:txBody>
          <a:bodyPr wrap="square" rtlCol="0">
            <a:spAutoFit/>
          </a:bodyPr>
          <a:lstStyle/>
          <a:p>
            <a:pPr algn="ctr"/>
            <a:r>
              <a:rPr lang="es-MX" dirty="0">
                <a:solidFill>
                  <a:srgbClr val="245C4F"/>
                </a:solidFill>
              </a:rPr>
              <a:t>2022</a:t>
            </a:r>
          </a:p>
        </p:txBody>
      </p:sp>
      <p:sp>
        <p:nvSpPr>
          <p:cNvPr id="9" name="CuadroTexto 8">
            <a:extLst>
              <a:ext uri="{FF2B5EF4-FFF2-40B4-BE49-F238E27FC236}">
                <a16:creationId xmlns:a16="http://schemas.microsoft.com/office/drawing/2014/main" id="{C51B4487-C134-A994-8AFC-3C7DC51243F8}"/>
              </a:ext>
            </a:extLst>
          </p:cNvPr>
          <p:cNvSpPr txBox="1"/>
          <p:nvPr/>
        </p:nvSpPr>
        <p:spPr>
          <a:xfrm>
            <a:off x="5753100" y="4654051"/>
            <a:ext cx="685800" cy="369332"/>
          </a:xfrm>
          <a:prstGeom prst="rect">
            <a:avLst/>
          </a:prstGeom>
          <a:noFill/>
          <a:ln>
            <a:solidFill>
              <a:srgbClr val="245C4F"/>
            </a:solidFill>
          </a:ln>
        </p:spPr>
        <p:txBody>
          <a:bodyPr wrap="square" rtlCol="0">
            <a:spAutoFit/>
          </a:bodyPr>
          <a:lstStyle/>
          <a:p>
            <a:pPr algn="ctr"/>
            <a:r>
              <a:rPr lang="es-MX" dirty="0">
                <a:solidFill>
                  <a:srgbClr val="245C4F"/>
                </a:solidFill>
              </a:rPr>
              <a:t>2020</a:t>
            </a:r>
          </a:p>
        </p:txBody>
      </p:sp>
      <p:sp>
        <p:nvSpPr>
          <p:cNvPr id="10" name="CuadroTexto 9">
            <a:extLst>
              <a:ext uri="{FF2B5EF4-FFF2-40B4-BE49-F238E27FC236}">
                <a16:creationId xmlns:a16="http://schemas.microsoft.com/office/drawing/2014/main" id="{2966BB75-AB71-1175-0699-C5AD0B3904BF}"/>
              </a:ext>
            </a:extLst>
          </p:cNvPr>
          <p:cNvSpPr txBox="1"/>
          <p:nvPr/>
        </p:nvSpPr>
        <p:spPr>
          <a:xfrm>
            <a:off x="3143250" y="3087762"/>
            <a:ext cx="685800" cy="369332"/>
          </a:xfrm>
          <a:prstGeom prst="rect">
            <a:avLst/>
          </a:prstGeom>
          <a:noFill/>
          <a:ln>
            <a:solidFill>
              <a:srgbClr val="245C4F"/>
            </a:solidFill>
          </a:ln>
        </p:spPr>
        <p:txBody>
          <a:bodyPr wrap="square" rtlCol="0">
            <a:spAutoFit/>
          </a:bodyPr>
          <a:lstStyle/>
          <a:p>
            <a:pPr algn="ctr"/>
            <a:r>
              <a:rPr lang="es-MX" dirty="0">
                <a:solidFill>
                  <a:srgbClr val="245C4F"/>
                </a:solidFill>
              </a:rPr>
              <a:t>2016</a:t>
            </a:r>
          </a:p>
        </p:txBody>
      </p:sp>
      <p:sp>
        <p:nvSpPr>
          <p:cNvPr id="11" name="CuadroTexto 10">
            <a:extLst>
              <a:ext uri="{FF2B5EF4-FFF2-40B4-BE49-F238E27FC236}">
                <a16:creationId xmlns:a16="http://schemas.microsoft.com/office/drawing/2014/main" id="{A022D0B2-EE9D-BA60-87F6-7B46F66B6FC9}"/>
              </a:ext>
            </a:extLst>
          </p:cNvPr>
          <p:cNvSpPr txBox="1"/>
          <p:nvPr/>
        </p:nvSpPr>
        <p:spPr>
          <a:xfrm>
            <a:off x="2208066" y="2513032"/>
            <a:ext cx="685800" cy="369332"/>
          </a:xfrm>
          <a:prstGeom prst="rect">
            <a:avLst/>
          </a:prstGeom>
          <a:noFill/>
          <a:ln>
            <a:solidFill>
              <a:srgbClr val="245C4F"/>
            </a:solidFill>
          </a:ln>
        </p:spPr>
        <p:txBody>
          <a:bodyPr wrap="square" rtlCol="0">
            <a:spAutoFit/>
          </a:bodyPr>
          <a:lstStyle/>
          <a:p>
            <a:pPr algn="ctr"/>
            <a:r>
              <a:rPr lang="es-MX" dirty="0">
                <a:solidFill>
                  <a:srgbClr val="245C4F"/>
                </a:solidFill>
              </a:rPr>
              <a:t>2015</a:t>
            </a:r>
          </a:p>
        </p:txBody>
      </p:sp>
      <p:sp>
        <p:nvSpPr>
          <p:cNvPr id="13" name="CuadroTexto 12">
            <a:extLst>
              <a:ext uri="{FF2B5EF4-FFF2-40B4-BE49-F238E27FC236}">
                <a16:creationId xmlns:a16="http://schemas.microsoft.com/office/drawing/2014/main" id="{0599DEEC-C715-1964-24BA-37C4D9B3EBE0}"/>
              </a:ext>
            </a:extLst>
          </p:cNvPr>
          <p:cNvSpPr txBox="1"/>
          <p:nvPr/>
        </p:nvSpPr>
        <p:spPr>
          <a:xfrm>
            <a:off x="3917373" y="3693365"/>
            <a:ext cx="685800" cy="369332"/>
          </a:xfrm>
          <a:prstGeom prst="rect">
            <a:avLst/>
          </a:prstGeom>
          <a:noFill/>
          <a:ln>
            <a:solidFill>
              <a:srgbClr val="245C4F"/>
            </a:solidFill>
          </a:ln>
        </p:spPr>
        <p:txBody>
          <a:bodyPr wrap="square" rtlCol="0">
            <a:spAutoFit/>
          </a:bodyPr>
          <a:lstStyle/>
          <a:p>
            <a:pPr algn="ctr"/>
            <a:r>
              <a:rPr lang="es-MX" dirty="0">
                <a:solidFill>
                  <a:srgbClr val="245C4F"/>
                </a:solidFill>
              </a:rPr>
              <a:t>2017</a:t>
            </a:r>
          </a:p>
        </p:txBody>
      </p:sp>
      <p:sp>
        <p:nvSpPr>
          <p:cNvPr id="14" name="CuadroTexto 13">
            <a:extLst>
              <a:ext uri="{FF2B5EF4-FFF2-40B4-BE49-F238E27FC236}">
                <a16:creationId xmlns:a16="http://schemas.microsoft.com/office/drawing/2014/main" id="{3A0935E6-5A0A-2155-F3CC-4B0F6EE80280}"/>
              </a:ext>
            </a:extLst>
          </p:cNvPr>
          <p:cNvSpPr txBox="1"/>
          <p:nvPr/>
        </p:nvSpPr>
        <p:spPr>
          <a:xfrm>
            <a:off x="4807527" y="4188868"/>
            <a:ext cx="685800" cy="369332"/>
          </a:xfrm>
          <a:prstGeom prst="rect">
            <a:avLst/>
          </a:prstGeom>
          <a:noFill/>
          <a:ln>
            <a:solidFill>
              <a:srgbClr val="245C4F"/>
            </a:solidFill>
          </a:ln>
        </p:spPr>
        <p:txBody>
          <a:bodyPr wrap="square" rtlCol="0">
            <a:spAutoFit/>
          </a:bodyPr>
          <a:lstStyle/>
          <a:p>
            <a:pPr algn="ctr"/>
            <a:r>
              <a:rPr lang="es-MX" dirty="0">
                <a:solidFill>
                  <a:srgbClr val="245C4F"/>
                </a:solidFill>
              </a:rPr>
              <a:t>2019</a:t>
            </a:r>
          </a:p>
        </p:txBody>
      </p:sp>
      <p:sp>
        <p:nvSpPr>
          <p:cNvPr id="17" name="Flecha: a la derecha 16">
            <a:extLst>
              <a:ext uri="{FF2B5EF4-FFF2-40B4-BE49-F238E27FC236}">
                <a16:creationId xmlns:a16="http://schemas.microsoft.com/office/drawing/2014/main" id="{40805303-753F-9009-4F79-296EE927EF50}"/>
              </a:ext>
            </a:extLst>
          </p:cNvPr>
          <p:cNvSpPr/>
          <p:nvPr/>
        </p:nvSpPr>
        <p:spPr>
          <a:xfrm rot="1712936">
            <a:off x="3306961" y="3860465"/>
            <a:ext cx="6263878" cy="404467"/>
          </a:xfrm>
          <a:prstGeom prst="rightArrow">
            <a:avLst/>
          </a:prstGeom>
          <a:ln>
            <a:solidFill>
              <a:srgbClr val="6E152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1600" dirty="0">
                <a:solidFill>
                  <a:srgbClr val="6E152E"/>
                </a:solidFill>
              </a:rPr>
              <a:t>Modificaciones</a:t>
            </a:r>
          </a:p>
        </p:txBody>
      </p:sp>
      <p:sp>
        <p:nvSpPr>
          <p:cNvPr id="18" name="Elipse 17">
            <a:extLst>
              <a:ext uri="{FF2B5EF4-FFF2-40B4-BE49-F238E27FC236}">
                <a16:creationId xmlns:a16="http://schemas.microsoft.com/office/drawing/2014/main" id="{31BCFB97-7C73-2A93-033D-A6107088E450}"/>
              </a:ext>
            </a:extLst>
          </p:cNvPr>
          <p:cNvSpPr/>
          <p:nvPr/>
        </p:nvSpPr>
        <p:spPr>
          <a:xfrm>
            <a:off x="9837109" y="6026938"/>
            <a:ext cx="2067791" cy="387965"/>
          </a:xfrm>
          <a:prstGeom prst="ellipse">
            <a:avLst/>
          </a:prstGeom>
          <a:solidFill>
            <a:srgbClr val="DEC9A2"/>
          </a:solidFill>
          <a:ln>
            <a:solidFill>
              <a:srgbClr val="DEC9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solidFill>
                  <a:srgbClr val="6E152E"/>
                </a:solidFill>
              </a:rPr>
              <a:t>En proceso</a:t>
            </a:r>
          </a:p>
        </p:txBody>
      </p:sp>
      <p:sp>
        <p:nvSpPr>
          <p:cNvPr id="19" name="CuadroTexto 18">
            <a:extLst>
              <a:ext uri="{FF2B5EF4-FFF2-40B4-BE49-F238E27FC236}">
                <a16:creationId xmlns:a16="http://schemas.microsoft.com/office/drawing/2014/main" id="{102B66AD-AB29-8F27-F45A-B57BDE71246E}"/>
              </a:ext>
            </a:extLst>
          </p:cNvPr>
          <p:cNvSpPr txBox="1"/>
          <p:nvPr/>
        </p:nvSpPr>
        <p:spPr>
          <a:xfrm>
            <a:off x="7520855" y="5664997"/>
            <a:ext cx="685800" cy="369332"/>
          </a:xfrm>
          <a:prstGeom prst="rect">
            <a:avLst/>
          </a:prstGeom>
          <a:noFill/>
          <a:ln>
            <a:solidFill>
              <a:srgbClr val="245C4F"/>
            </a:solidFill>
          </a:ln>
        </p:spPr>
        <p:txBody>
          <a:bodyPr wrap="square" rtlCol="0">
            <a:spAutoFit/>
          </a:bodyPr>
          <a:lstStyle/>
          <a:p>
            <a:pPr algn="ctr"/>
            <a:r>
              <a:rPr lang="es-MX" dirty="0">
                <a:solidFill>
                  <a:srgbClr val="245C4F"/>
                </a:solidFill>
              </a:rPr>
              <a:t>2023</a:t>
            </a:r>
          </a:p>
        </p:txBody>
      </p:sp>
      <p:sp>
        <p:nvSpPr>
          <p:cNvPr id="20" name="CuadroTexto 19">
            <a:extLst>
              <a:ext uri="{FF2B5EF4-FFF2-40B4-BE49-F238E27FC236}">
                <a16:creationId xmlns:a16="http://schemas.microsoft.com/office/drawing/2014/main" id="{355B40E8-FF52-625F-D03F-AA81AB75D598}"/>
              </a:ext>
            </a:extLst>
          </p:cNvPr>
          <p:cNvSpPr txBox="1"/>
          <p:nvPr/>
        </p:nvSpPr>
        <p:spPr>
          <a:xfrm>
            <a:off x="280554" y="355661"/>
            <a:ext cx="9299863" cy="523220"/>
          </a:xfrm>
          <a:prstGeom prst="rect">
            <a:avLst/>
          </a:prstGeom>
          <a:noFill/>
        </p:spPr>
        <p:txBody>
          <a:bodyPr wrap="square" rtlCol="0">
            <a:spAutoFit/>
          </a:bodyPr>
          <a:lstStyle/>
          <a:p>
            <a:r>
              <a:rPr lang="es-MX" sz="2800" b="1" dirty="0">
                <a:solidFill>
                  <a:srgbClr val="6E152E"/>
                </a:solidFill>
              </a:rPr>
              <a:t>Línea de tiempo de la Normatividad</a:t>
            </a:r>
          </a:p>
        </p:txBody>
      </p:sp>
    </p:spTree>
    <p:extLst>
      <p:ext uri="{BB962C8B-B14F-4D97-AF65-F5344CB8AC3E}">
        <p14:creationId xmlns:p14="http://schemas.microsoft.com/office/powerpoint/2010/main" val="482410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AEBF9-6006-F2FF-FB1C-6D57D01997CC}"/>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7726F6DC-8B34-9C03-897A-766D2253B8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71770" y="163406"/>
            <a:ext cx="1698310" cy="638249"/>
          </a:xfrm>
          <a:prstGeom prst="rect">
            <a:avLst/>
          </a:prstGeom>
        </p:spPr>
      </p:pic>
      <p:sp>
        <p:nvSpPr>
          <p:cNvPr id="2" name="Título 3">
            <a:extLst>
              <a:ext uri="{FF2B5EF4-FFF2-40B4-BE49-F238E27FC236}">
                <a16:creationId xmlns:a16="http://schemas.microsoft.com/office/drawing/2014/main" id="{A7883E75-E61E-2B69-85B7-C9AD6DB8245D}"/>
              </a:ext>
            </a:extLst>
          </p:cNvPr>
          <p:cNvSpPr>
            <a:spLocks noGrp="1"/>
          </p:cNvSpPr>
          <p:nvPr>
            <p:ph type="title"/>
          </p:nvPr>
        </p:nvSpPr>
        <p:spPr>
          <a:xfrm>
            <a:off x="479242" y="424034"/>
            <a:ext cx="9802678" cy="638249"/>
          </a:xfrm>
        </p:spPr>
        <p:txBody>
          <a:bodyPr>
            <a:normAutofit/>
          </a:bodyPr>
          <a:lstStyle/>
          <a:p>
            <a:pPr algn="l"/>
            <a:r>
              <a:rPr lang="es-MX" sz="2800" dirty="0"/>
              <a:t>Cartera Vigente</a:t>
            </a:r>
          </a:p>
        </p:txBody>
      </p:sp>
      <p:graphicFrame>
        <p:nvGraphicFramePr>
          <p:cNvPr id="10" name="Marcador de contenido 12" descr="Tabla">
            <a:extLst>
              <a:ext uri="{FF2B5EF4-FFF2-40B4-BE49-F238E27FC236}">
                <a16:creationId xmlns:a16="http://schemas.microsoft.com/office/drawing/2014/main" id="{539B3B06-47B1-B19F-942F-4AFDBE405BAC}"/>
              </a:ext>
            </a:extLst>
          </p:cNvPr>
          <p:cNvGraphicFramePr>
            <a:graphicFrameLocks/>
          </p:cNvGraphicFramePr>
          <p:nvPr/>
        </p:nvGraphicFramePr>
        <p:xfrm>
          <a:off x="8542838" y="1607392"/>
          <a:ext cx="3332480" cy="2743200"/>
        </p:xfrm>
        <a:graphic>
          <a:graphicData uri="http://schemas.openxmlformats.org/drawingml/2006/table">
            <a:tbl>
              <a:tblPr firstRow="1" bandRow="1">
                <a:tableStyleId>{5C22544A-7EE6-4342-B048-85BDC9FD1C3A}</a:tableStyleId>
              </a:tblPr>
              <a:tblGrid>
                <a:gridCol w="2807297">
                  <a:extLst>
                    <a:ext uri="{9D8B030D-6E8A-4147-A177-3AD203B41FA5}">
                      <a16:colId xmlns:a16="http://schemas.microsoft.com/office/drawing/2014/main" val="3572385518"/>
                    </a:ext>
                  </a:extLst>
                </a:gridCol>
                <a:gridCol w="525183">
                  <a:extLst>
                    <a:ext uri="{9D8B030D-6E8A-4147-A177-3AD203B41FA5}">
                      <a16:colId xmlns:a16="http://schemas.microsoft.com/office/drawing/2014/main" val="3928222361"/>
                    </a:ext>
                  </a:extLst>
                </a:gridCol>
              </a:tblGrid>
              <a:tr h="0">
                <a:tc gridSpan="2">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 sz="900" b="1" i="0" noProof="0" dirty="0">
                          <a:solidFill>
                            <a:schemeClr val="tx1"/>
                          </a:solidFill>
                          <a:latin typeface="Montserrat" panose="00000500000000000000" pitchFamily="2" charset="0"/>
                        </a:rPr>
                        <a:t>Acreditados a Diciembre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E8D7"/>
                    </a:solidFill>
                  </a:tcPr>
                </a:tc>
                <a:tc hMerge="1">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US" sz="700" b="0" i="0" kern="1200" spc="-25" noProof="0" dirty="0">
                        <a:solidFill>
                          <a:schemeClr val="tx1"/>
                        </a:solidFill>
                        <a:latin typeface="Montserrat" panose="00000500000000000000" pitchFamily="2" charset="0"/>
                        <a:ea typeface="+mn-ea"/>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6564424"/>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 sz="900" b="0" i="0" noProof="0" dirty="0">
                          <a:solidFill>
                            <a:schemeClr val="tx1"/>
                          </a:solidFill>
                          <a:latin typeface="Montserrat" panose="00000500000000000000" pitchFamily="2" charset="0"/>
                        </a:rPr>
                        <a:t>Cadu Inmobiliaria, S.A. de C.V.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b="0" i="0" kern="1200" spc="-25" noProof="0" dirty="0">
                          <a:solidFill>
                            <a:schemeClr val="tx1"/>
                          </a:solidFill>
                          <a:effectLst/>
                          <a:latin typeface="Montserrat" panose="00000500000000000000" pitchFamily="2" charset="0"/>
                          <a:ea typeface="+mn-ea"/>
                          <a:cs typeface="+mn-cs"/>
                        </a:rPr>
                        <a:t>81.5</a:t>
                      </a:r>
                      <a:endParaRPr lang="en-US" sz="900" b="0" i="0" kern="1200" spc="-25" noProof="0" dirty="0">
                        <a:solidFill>
                          <a:schemeClr val="tx1"/>
                        </a:solidFill>
                        <a:latin typeface="Montserrat" panose="00000500000000000000" pitchFamily="2" charset="0"/>
                        <a:ea typeface="+mn-ea"/>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6483517"/>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 sz="900" b="0" i="0" kern="1200" noProof="0" dirty="0">
                          <a:solidFill>
                            <a:schemeClr val="tx1"/>
                          </a:solidFill>
                          <a:latin typeface="Montserrat" panose="00000500000000000000" pitchFamily="2" charset="0"/>
                          <a:ea typeface="+mn-ea"/>
                          <a:cs typeface="+mn-cs"/>
                        </a:rPr>
                        <a:t>Cadurma, S.A. de C.V.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900" b="0" i="0" u="none" strike="noStrike" kern="1200" cap="none" spc="-25" normalizeH="0" dirty="0">
                          <a:ln>
                            <a:noFill/>
                          </a:ln>
                          <a:solidFill>
                            <a:schemeClr val="tx1"/>
                          </a:solidFill>
                          <a:effectLst/>
                          <a:uLnTx/>
                          <a:uFillTx/>
                          <a:latin typeface="Montserrat" panose="00000500000000000000" pitchFamily="2" charset="0"/>
                          <a:ea typeface="+mn-ea"/>
                          <a:cs typeface="Arial"/>
                        </a:rPr>
                        <a:t>28.7 </a:t>
                      </a:r>
                      <a:endParaRPr lang="es-MX" sz="900" b="0" i="0" u="none" strike="noStrike" kern="1200" cap="none" spc="-25" normalizeH="0" dirty="0">
                        <a:ln>
                          <a:noFill/>
                        </a:ln>
                        <a:solidFill>
                          <a:schemeClr val="tx1"/>
                        </a:solidFill>
                        <a:effectLst/>
                        <a:uLnTx/>
                        <a:uFillTx/>
                        <a:latin typeface="Montserrat" panose="00000500000000000000" pitchFamily="2" charset="0"/>
                        <a:ea typeface="+mn-ea"/>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3514612"/>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900" b="0" i="0" dirty="0">
                          <a:solidFill>
                            <a:schemeClr val="tx1"/>
                          </a:solidFill>
                          <a:latin typeface="Montserrat" panose="00000500000000000000" pitchFamily="2" charset="0"/>
                        </a:rPr>
                        <a:t>Cemex, S.A.B. de C.V.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900" b="0" i="0" u="none" strike="noStrike" kern="1200" cap="none" spc="-25" normalizeH="0" dirty="0">
                          <a:ln>
                            <a:noFill/>
                          </a:ln>
                          <a:solidFill>
                            <a:schemeClr val="tx1"/>
                          </a:solidFill>
                          <a:effectLst/>
                          <a:uLnTx/>
                          <a:uFillTx/>
                          <a:latin typeface="Montserrat" panose="00000500000000000000" pitchFamily="2" charset="0"/>
                          <a:ea typeface="+mn-ea"/>
                          <a:cs typeface="Arial"/>
                        </a:rPr>
                        <a:t>16.9 </a:t>
                      </a:r>
                      <a:endParaRPr lang="es-MX" sz="900" b="0" i="0" u="none" strike="noStrike" kern="1200" cap="none" spc="-25" normalizeH="0" noProof="0" dirty="0">
                        <a:ln>
                          <a:noFill/>
                        </a:ln>
                        <a:solidFill>
                          <a:schemeClr val="tx1"/>
                        </a:solidFill>
                        <a:effectLst/>
                        <a:uLnTx/>
                        <a:uFillTx/>
                        <a:latin typeface="Montserrat" panose="00000500000000000000" pitchFamily="2" charset="0"/>
                        <a:ea typeface="+mn-ea"/>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6285094"/>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900" b="0" i="0" dirty="0">
                          <a:solidFill>
                            <a:schemeClr val="tx1"/>
                          </a:solidFill>
                          <a:latin typeface="Montserrat" panose="00000500000000000000" pitchFamily="2" charset="0"/>
                        </a:rPr>
                        <a:t>Compañía Minera Autlán, S.A.B. de C.V.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900" b="0" i="0" u="none" strike="noStrike" kern="1200" cap="none" spc="-25" normalizeH="0" noProof="0" dirty="0">
                          <a:ln>
                            <a:noFill/>
                          </a:ln>
                          <a:solidFill>
                            <a:schemeClr val="tx1"/>
                          </a:solidFill>
                          <a:effectLst/>
                          <a:uLnTx/>
                          <a:uFillTx/>
                          <a:latin typeface="Montserrat" panose="00000500000000000000" pitchFamily="2" charset="0"/>
                          <a:ea typeface="+mn-ea"/>
                          <a:cs typeface="Arial"/>
                        </a:rPr>
                        <a:t>143.4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8625344"/>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900" b="0" i="0" dirty="0">
                          <a:solidFill>
                            <a:schemeClr val="tx1"/>
                          </a:solidFill>
                          <a:latin typeface="Montserrat" panose="00000500000000000000" pitchFamily="2" charset="0"/>
                        </a:rPr>
                        <a:t>Concretos y Triturados de Saltillo, S.A. de C.V.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900" b="0" i="0" u="none" strike="noStrike" kern="1200" cap="none" spc="-25" normalizeH="0" noProof="0" dirty="0">
                          <a:ln>
                            <a:noFill/>
                          </a:ln>
                          <a:solidFill>
                            <a:schemeClr val="tx1"/>
                          </a:solidFill>
                          <a:effectLst/>
                          <a:uLnTx/>
                          <a:uFillTx/>
                          <a:latin typeface="Montserrat" panose="00000500000000000000" pitchFamily="2" charset="0"/>
                          <a:ea typeface="+mn-ea"/>
                          <a:cs typeface="Arial"/>
                        </a:rPr>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7988040"/>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900" b="0" i="0" dirty="0">
                          <a:solidFill>
                            <a:schemeClr val="tx1"/>
                          </a:solidFill>
                          <a:latin typeface="Montserrat" panose="00000500000000000000" pitchFamily="2" charset="0"/>
                        </a:rPr>
                        <a:t>GCC Cemento, S.A. de C.V.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900" b="0" i="0" u="none" strike="noStrike" kern="1200" cap="none" spc="-25" normalizeH="0" noProof="0" dirty="0">
                          <a:ln>
                            <a:noFill/>
                          </a:ln>
                          <a:solidFill>
                            <a:schemeClr val="tx1"/>
                          </a:solidFill>
                          <a:effectLst/>
                          <a:uLnTx/>
                          <a:uFillTx/>
                          <a:latin typeface="Montserrat" panose="00000500000000000000" pitchFamily="2" charset="0"/>
                          <a:ea typeface="+mn-ea"/>
                          <a:cs typeface="Arial"/>
                        </a:rPr>
                        <a:t>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8694994"/>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900" b="0" i="0" dirty="0">
                          <a:solidFill>
                            <a:schemeClr val="tx1"/>
                          </a:solidFill>
                          <a:latin typeface="Montserrat" panose="00000500000000000000" pitchFamily="2" charset="0"/>
                        </a:rPr>
                        <a:t>GCP, S.A.P.I. de C.V.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900" b="0" i="0" u="none" strike="noStrike" kern="1200" cap="none" spc="-25" normalizeH="0" noProof="0" dirty="0">
                          <a:ln>
                            <a:noFill/>
                          </a:ln>
                          <a:solidFill>
                            <a:schemeClr val="tx1"/>
                          </a:solidFill>
                          <a:effectLst/>
                          <a:uLnTx/>
                          <a:uFillTx/>
                          <a:latin typeface="Montserrat" panose="00000500000000000000" pitchFamily="2" charset="0"/>
                          <a:ea typeface="+mn-ea"/>
                          <a:cs typeface="Arial"/>
                        </a:rPr>
                        <a:t>92.9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9490972"/>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900" b="0" i="0" dirty="0" err="1">
                          <a:solidFill>
                            <a:schemeClr val="tx1"/>
                          </a:solidFill>
                          <a:latin typeface="Montserrat" panose="00000500000000000000" pitchFamily="2" charset="0"/>
                        </a:rPr>
                        <a:t>Hidalglass</a:t>
                      </a:r>
                      <a:r>
                        <a:rPr lang="es-MX" sz="900" b="0" i="0" dirty="0">
                          <a:solidFill>
                            <a:schemeClr val="tx1"/>
                          </a:solidFill>
                          <a:latin typeface="Montserrat" panose="00000500000000000000" pitchFamily="2" charset="0"/>
                        </a:rPr>
                        <a:t>, S.A. de C.V.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900" b="0" i="0" u="none" strike="noStrike" kern="1200" cap="none" spc="-25" normalizeH="0" noProof="0" dirty="0">
                          <a:ln>
                            <a:noFill/>
                          </a:ln>
                          <a:solidFill>
                            <a:schemeClr val="tx1"/>
                          </a:solidFill>
                          <a:effectLst/>
                          <a:uLnTx/>
                          <a:uFillTx/>
                          <a:latin typeface="Montserrat" panose="00000500000000000000" pitchFamily="2" charset="0"/>
                          <a:ea typeface="+mn-ea"/>
                          <a:cs typeface="Arial"/>
                        </a:rPr>
                        <a:t>194.0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5642158"/>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900" b="0" i="0" dirty="0">
                          <a:solidFill>
                            <a:schemeClr val="tx1"/>
                          </a:solidFill>
                          <a:latin typeface="Montserrat" panose="00000500000000000000" pitchFamily="2" charset="0"/>
                        </a:rPr>
                        <a:t>Mat Metals, S.A. de C.V.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900" b="0" i="0" u="none" strike="noStrike" kern="1200" cap="none" spc="-25" normalizeH="0" noProof="0" dirty="0">
                          <a:ln>
                            <a:noFill/>
                          </a:ln>
                          <a:solidFill>
                            <a:schemeClr val="tx1"/>
                          </a:solidFill>
                          <a:effectLst/>
                          <a:uLnTx/>
                          <a:uFillTx/>
                          <a:latin typeface="Montserrat" panose="00000500000000000000" pitchFamily="2" charset="0"/>
                          <a:ea typeface="+mn-ea"/>
                          <a:cs typeface="Arial"/>
                        </a:rPr>
                        <a:t>97.3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2810332"/>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900" b="0" i="0" dirty="0">
                          <a:solidFill>
                            <a:schemeClr val="tx1"/>
                          </a:solidFill>
                          <a:latin typeface="Montserrat" panose="00000500000000000000" pitchFamily="2" charset="0"/>
                        </a:rPr>
                        <a:t>Minas de Zacatlán, S.A. de C.V.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900" b="0" i="0" u="none" strike="noStrike" kern="1200" cap="none" spc="-25" normalizeH="0" noProof="0" dirty="0">
                          <a:ln>
                            <a:noFill/>
                          </a:ln>
                          <a:solidFill>
                            <a:schemeClr val="tx1"/>
                          </a:solidFill>
                          <a:effectLst/>
                          <a:uLnTx/>
                          <a:uFillTx/>
                          <a:latin typeface="Montserrat" panose="00000500000000000000" pitchFamily="2" charset="0"/>
                          <a:ea typeface="+mn-ea"/>
                          <a:cs typeface="Arial"/>
                        </a:rPr>
                        <a:t>50.7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2282248"/>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900" b="0" i="0" dirty="0">
                          <a:solidFill>
                            <a:schemeClr val="tx1"/>
                          </a:solidFill>
                          <a:latin typeface="Montserrat" panose="00000500000000000000" pitchFamily="2" charset="0"/>
                        </a:rPr>
                        <a:t>Regio Mármol, S.A. de C.V.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900" b="0" i="0" u="none" strike="noStrike" kern="1200" cap="none" spc="-25" normalizeH="0" noProof="0" dirty="0">
                          <a:ln>
                            <a:noFill/>
                          </a:ln>
                          <a:solidFill>
                            <a:schemeClr val="tx1"/>
                          </a:solidFill>
                          <a:effectLst/>
                          <a:uLnTx/>
                          <a:uFillTx/>
                          <a:latin typeface="Montserrat" panose="00000500000000000000" pitchFamily="2" charset="0"/>
                          <a:ea typeface="+mn-ea"/>
                          <a:cs typeface="Arial"/>
                        </a:rPr>
                        <a:t>156.8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3642679"/>
                  </a:ext>
                </a:extLst>
              </a:tr>
            </a:tbl>
          </a:graphicData>
        </a:graphic>
      </p:graphicFrame>
      <p:sp>
        <p:nvSpPr>
          <p:cNvPr id="15" name="CuadroTexto 14">
            <a:extLst>
              <a:ext uri="{FF2B5EF4-FFF2-40B4-BE49-F238E27FC236}">
                <a16:creationId xmlns:a16="http://schemas.microsoft.com/office/drawing/2014/main" id="{C4CFE5BB-4E16-BA72-FC6E-25E89CFE4FDB}"/>
              </a:ext>
            </a:extLst>
          </p:cNvPr>
          <p:cNvSpPr txBox="1"/>
          <p:nvPr/>
        </p:nvSpPr>
        <p:spPr>
          <a:xfrm>
            <a:off x="8656321" y="4350592"/>
            <a:ext cx="2202940" cy="2308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900" b="0" i="0" dirty="0">
                <a:solidFill>
                  <a:schemeClr val="tx1"/>
                </a:solidFill>
                <a:latin typeface="Montserrat" panose="00000500000000000000" pitchFamily="2" charset="0"/>
              </a:rPr>
              <a:t>* Cifras en millones de pesos</a:t>
            </a:r>
          </a:p>
        </p:txBody>
      </p:sp>
      <p:graphicFrame>
        <p:nvGraphicFramePr>
          <p:cNvPr id="5" name="Gráfico 4">
            <a:extLst>
              <a:ext uri="{FF2B5EF4-FFF2-40B4-BE49-F238E27FC236}">
                <a16:creationId xmlns:a16="http://schemas.microsoft.com/office/drawing/2014/main" id="{0EA1FEE3-0669-9A84-883D-A0F80B9F434A}"/>
              </a:ext>
            </a:extLst>
          </p:cNvPr>
          <p:cNvGraphicFramePr>
            <a:graphicFrameLocks/>
          </p:cNvGraphicFramePr>
          <p:nvPr/>
        </p:nvGraphicFramePr>
        <p:xfrm>
          <a:off x="316682" y="1465152"/>
          <a:ext cx="7829652" cy="39024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4253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A02F5-1D01-025B-0592-6C59F49C507C}"/>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56EAF468-1091-A502-ECC4-3626A6CB671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71770" y="163406"/>
            <a:ext cx="1698310" cy="638249"/>
          </a:xfrm>
          <a:prstGeom prst="rect">
            <a:avLst/>
          </a:prstGeom>
        </p:spPr>
      </p:pic>
      <p:sp>
        <p:nvSpPr>
          <p:cNvPr id="2" name="Título 3">
            <a:extLst>
              <a:ext uri="{FF2B5EF4-FFF2-40B4-BE49-F238E27FC236}">
                <a16:creationId xmlns:a16="http://schemas.microsoft.com/office/drawing/2014/main" id="{C76A9404-8CCA-9B05-8290-5E3C80C267A8}"/>
              </a:ext>
            </a:extLst>
          </p:cNvPr>
          <p:cNvSpPr>
            <a:spLocks noGrp="1"/>
          </p:cNvSpPr>
          <p:nvPr>
            <p:ph type="title"/>
          </p:nvPr>
        </p:nvSpPr>
        <p:spPr>
          <a:xfrm>
            <a:off x="316682" y="482530"/>
            <a:ext cx="9802678" cy="638249"/>
          </a:xfrm>
        </p:spPr>
        <p:txBody>
          <a:bodyPr>
            <a:normAutofit/>
          </a:bodyPr>
          <a:lstStyle/>
          <a:p>
            <a:pPr algn="l"/>
            <a:r>
              <a:rPr lang="es-MX" sz="2800" dirty="0"/>
              <a:t>Cartera Vencida</a:t>
            </a:r>
          </a:p>
        </p:txBody>
      </p:sp>
      <p:graphicFrame>
        <p:nvGraphicFramePr>
          <p:cNvPr id="3" name="Gráfico 2">
            <a:extLst>
              <a:ext uri="{FF2B5EF4-FFF2-40B4-BE49-F238E27FC236}">
                <a16:creationId xmlns:a16="http://schemas.microsoft.com/office/drawing/2014/main" id="{EEFF1B28-56FB-32EA-650C-6E54EAAB6AF5}"/>
              </a:ext>
            </a:extLst>
          </p:cNvPr>
          <p:cNvGraphicFramePr>
            <a:graphicFrameLocks/>
          </p:cNvGraphicFramePr>
          <p:nvPr/>
        </p:nvGraphicFramePr>
        <p:xfrm>
          <a:off x="316682" y="1701800"/>
          <a:ext cx="8055158" cy="35001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Marcador de contenido 12" descr="Tabla">
            <a:extLst>
              <a:ext uri="{FF2B5EF4-FFF2-40B4-BE49-F238E27FC236}">
                <a16:creationId xmlns:a16="http://schemas.microsoft.com/office/drawing/2014/main" id="{F4C91F84-132C-C157-59A6-70456E074A4D}"/>
              </a:ext>
            </a:extLst>
          </p:cNvPr>
          <p:cNvGraphicFramePr>
            <a:graphicFrameLocks/>
          </p:cNvGraphicFramePr>
          <p:nvPr/>
        </p:nvGraphicFramePr>
        <p:xfrm>
          <a:off x="8646160" y="1856451"/>
          <a:ext cx="3229159" cy="685800"/>
        </p:xfrm>
        <a:graphic>
          <a:graphicData uri="http://schemas.openxmlformats.org/drawingml/2006/table">
            <a:tbl>
              <a:tblPr firstRow="1" bandRow="1">
                <a:tableStyleId>{5C22544A-7EE6-4342-B048-85BDC9FD1C3A}</a:tableStyleId>
              </a:tblPr>
              <a:tblGrid>
                <a:gridCol w="2672080">
                  <a:extLst>
                    <a:ext uri="{9D8B030D-6E8A-4147-A177-3AD203B41FA5}">
                      <a16:colId xmlns:a16="http://schemas.microsoft.com/office/drawing/2014/main" val="3846218369"/>
                    </a:ext>
                  </a:extLst>
                </a:gridCol>
                <a:gridCol w="557079">
                  <a:extLst>
                    <a:ext uri="{9D8B030D-6E8A-4147-A177-3AD203B41FA5}">
                      <a16:colId xmlns:a16="http://schemas.microsoft.com/office/drawing/2014/main" val="2483960455"/>
                    </a:ext>
                  </a:extLst>
                </a:gridCol>
              </a:tblGrid>
              <a:tr h="0">
                <a:tc gridSpan="2">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900" b="1" i="0" kern="1200" spc="-25" noProof="0" dirty="0">
                          <a:solidFill>
                            <a:schemeClr val="tx1"/>
                          </a:solidFill>
                          <a:latin typeface="Montserrat" panose="00000500000000000000" pitchFamily="2" charset="0"/>
                          <a:ea typeface="+mn-ea"/>
                          <a:cs typeface="Arial"/>
                        </a:rPr>
                        <a:t>Vencida a Diciembre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E8D7"/>
                    </a:solidFill>
                  </a:tcPr>
                </a:tc>
                <a:tc hMerge="1">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US" sz="700" b="0" i="0" kern="1200" spc="-25" noProof="0" dirty="0">
                        <a:solidFill>
                          <a:schemeClr val="tx1"/>
                        </a:solidFill>
                        <a:latin typeface="Montserrat" panose="00000500000000000000" pitchFamily="2" charset="0"/>
                        <a:ea typeface="+mn-ea"/>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6564424"/>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b="0" i="0" kern="1200" spc="-25" noProof="0" dirty="0">
                          <a:solidFill>
                            <a:schemeClr val="tx1"/>
                          </a:solidFill>
                          <a:latin typeface="Montserrat" panose="00000500000000000000" pitchFamily="2" charset="0"/>
                          <a:ea typeface="+mn-ea"/>
                          <a:cs typeface="Arial"/>
                        </a:rPr>
                        <a:t>Humbrall, S.A. de C.V.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900" b="0" i="0" kern="1200" spc="-25" noProof="0" dirty="0">
                          <a:solidFill>
                            <a:schemeClr val="tx1"/>
                          </a:solidFill>
                          <a:latin typeface="Montserrat" panose="00000500000000000000" pitchFamily="2" charset="0"/>
                          <a:ea typeface="+mn-ea"/>
                          <a:cs typeface="Arial"/>
                        </a:rPr>
                        <a:t>31.0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6483517"/>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900" b="0" i="0" u="none" strike="noStrike" kern="1200" cap="none" spc="-25" normalizeH="0" dirty="0">
                          <a:ln>
                            <a:noFill/>
                          </a:ln>
                          <a:solidFill>
                            <a:schemeClr val="tx1"/>
                          </a:solidFill>
                          <a:effectLst/>
                          <a:uLnTx/>
                          <a:uFillTx/>
                          <a:latin typeface="Montserrat" panose="00000500000000000000" pitchFamily="2" charset="0"/>
                          <a:ea typeface="+mn-ea"/>
                          <a:cs typeface="Arial"/>
                        </a:rPr>
                        <a:t>Obras Mineras y Tiros del Centro, S.A. de C.V.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900" b="0" i="0" u="none" strike="noStrike" kern="1200" cap="none" spc="-25" normalizeH="0" dirty="0">
                          <a:ln>
                            <a:noFill/>
                          </a:ln>
                          <a:solidFill>
                            <a:schemeClr val="tx1"/>
                          </a:solidFill>
                          <a:effectLst/>
                          <a:uLnTx/>
                          <a:uFillTx/>
                          <a:latin typeface="Montserrat" panose="00000500000000000000" pitchFamily="2" charset="0"/>
                          <a:ea typeface="+mn-ea"/>
                          <a:cs typeface="Arial"/>
                        </a:rPr>
                        <a:t>19.9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3514612"/>
                  </a:ext>
                </a:extLst>
              </a:tr>
            </a:tbl>
          </a:graphicData>
        </a:graphic>
      </p:graphicFrame>
    </p:spTree>
    <p:extLst>
      <p:ext uri="{BB962C8B-B14F-4D97-AF65-F5344CB8AC3E}">
        <p14:creationId xmlns:p14="http://schemas.microsoft.com/office/powerpoint/2010/main" val="2577461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B2B39-B18E-89E2-8AFE-A2C9B6285014}"/>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88BE11DC-FC30-131E-8B9D-4E3C17AABC81}"/>
              </a:ext>
            </a:extLst>
          </p:cNvPr>
          <p:cNvSpPr>
            <a:spLocks noGrp="1"/>
          </p:cNvSpPr>
          <p:nvPr>
            <p:ph type="body" sz="quarter" idx="13"/>
          </p:nvPr>
        </p:nvSpPr>
        <p:spPr>
          <a:xfrm>
            <a:off x="1195755" y="3072788"/>
            <a:ext cx="10500526" cy="901530"/>
          </a:xfrm>
        </p:spPr>
        <p:txBody>
          <a:bodyPr>
            <a:normAutofit fontScale="85000" lnSpcReduction="10000"/>
          </a:bodyPr>
          <a:lstStyle/>
          <a:p>
            <a:r>
              <a:rPr lang="es-MX" sz="2800" dirty="0"/>
              <a:t>Existencia de reestructuras, castigos, sanciones y cancelaciones de créditos y acreditados directos y Empresas de Primer Orden.</a:t>
            </a:r>
          </a:p>
        </p:txBody>
      </p:sp>
    </p:spTree>
    <p:extLst>
      <p:ext uri="{BB962C8B-B14F-4D97-AF65-F5344CB8AC3E}">
        <p14:creationId xmlns:p14="http://schemas.microsoft.com/office/powerpoint/2010/main" val="3137042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3A6E7-5E12-3E26-5FE2-D848A2DA6DFF}"/>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05F9A178-99E1-8E7C-43D4-93E21844FA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71770" y="163406"/>
            <a:ext cx="1698310" cy="638249"/>
          </a:xfrm>
          <a:prstGeom prst="rect">
            <a:avLst/>
          </a:prstGeom>
        </p:spPr>
      </p:pic>
      <p:sp>
        <p:nvSpPr>
          <p:cNvPr id="13" name="Rectangle 4">
            <a:extLst>
              <a:ext uri="{FF2B5EF4-FFF2-40B4-BE49-F238E27FC236}">
                <a16:creationId xmlns:a16="http://schemas.microsoft.com/office/drawing/2014/main" id="{DC344B67-AFB0-2336-E322-474513F1A176}"/>
              </a:ext>
            </a:extLst>
          </p:cNvPr>
          <p:cNvSpPr>
            <a:spLocks noChangeArrowheads="1"/>
          </p:cNvSpPr>
          <p:nvPr/>
        </p:nvSpPr>
        <p:spPr bwMode="auto">
          <a:xfrm>
            <a:off x="2982913" y="22367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MX" altLang="es-MX" sz="1800" b="0" i="0" u="none" strike="noStrike" cap="none" normalizeH="0" baseline="0">
                <a:ln>
                  <a:noFill/>
                </a:ln>
                <a:solidFill>
                  <a:schemeClr val="tx1"/>
                </a:solidFill>
                <a:effectLst/>
                <a:latin typeface="Arial" panose="020B0604020202020204" pitchFamily="34" charset="0"/>
              </a:rPr>
            </a:b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2" name="Título 3">
            <a:extLst>
              <a:ext uri="{FF2B5EF4-FFF2-40B4-BE49-F238E27FC236}">
                <a16:creationId xmlns:a16="http://schemas.microsoft.com/office/drawing/2014/main" id="{2855A547-3FCF-73EA-5A7B-5834D8993844}"/>
              </a:ext>
            </a:extLst>
          </p:cNvPr>
          <p:cNvSpPr>
            <a:spLocks noGrp="1"/>
          </p:cNvSpPr>
          <p:nvPr>
            <p:ph type="title"/>
          </p:nvPr>
        </p:nvSpPr>
        <p:spPr>
          <a:xfrm>
            <a:off x="233554" y="405076"/>
            <a:ext cx="9802678" cy="638249"/>
          </a:xfrm>
        </p:spPr>
        <p:txBody>
          <a:bodyPr>
            <a:normAutofit/>
          </a:bodyPr>
          <a:lstStyle/>
          <a:p>
            <a:pPr algn="l"/>
            <a:r>
              <a:rPr lang="es-MX" sz="2800" dirty="0"/>
              <a:t>Restructuras</a:t>
            </a:r>
          </a:p>
        </p:txBody>
      </p:sp>
      <p:graphicFrame>
        <p:nvGraphicFramePr>
          <p:cNvPr id="6" name="Tabla 5">
            <a:extLst>
              <a:ext uri="{FF2B5EF4-FFF2-40B4-BE49-F238E27FC236}">
                <a16:creationId xmlns:a16="http://schemas.microsoft.com/office/drawing/2014/main" id="{03F2EA15-E0C1-8DEE-D5CF-39E9E2DA810E}"/>
              </a:ext>
            </a:extLst>
          </p:cNvPr>
          <p:cNvGraphicFramePr>
            <a:graphicFrameLocks noGrp="1"/>
          </p:cNvGraphicFramePr>
          <p:nvPr>
            <p:extLst>
              <p:ext uri="{D42A27DB-BD31-4B8C-83A1-F6EECF244321}">
                <p14:modId xmlns:p14="http://schemas.microsoft.com/office/powerpoint/2010/main" val="2296360732"/>
              </p:ext>
            </p:extLst>
          </p:nvPr>
        </p:nvGraphicFramePr>
        <p:xfrm>
          <a:off x="316681" y="1292946"/>
          <a:ext cx="11560127" cy="1512588"/>
        </p:xfrm>
        <a:graphic>
          <a:graphicData uri="http://schemas.openxmlformats.org/drawingml/2006/table">
            <a:tbl>
              <a:tblPr>
                <a:tableStyleId>{5C22544A-7EE6-4342-B048-85BDC9FD1C3A}</a:tableStyleId>
              </a:tblPr>
              <a:tblGrid>
                <a:gridCol w="2308987">
                  <a:extLst>
                    <a:ext uri="{9D8B030D-6E8A-4147-A177-3AD203B41FA5}">
                      <a16:colId xmlns:a16="http://schemas.microsoft.com/office/drawing/2014/main" val="3907021134"/>
                    </a:ext>
                  </a:extLst>
                </a:gridCol>
                <a:gridCol w="2202652">
                  <a:extLst>
                    <a:ext uri="{9D8B030D-6E8A-4147-A177-3AD203B41FA5}">
                      <a16:colId xmlns:a16="http://schemas.microsoft.com/office/drawing/2014/main" val="1636384949"/>
                    </a:ext>
                  </a:extLst>
                </a:gridCol>
                <a:gridCol w="1519071">
                  <a:extLst>
                    <a:ext uri="{9D8B030D-6E8A-4147-A177-3AD203B41FA5}">
                      <a16:colId xmlns:a16="http://schemas.microsoft.com/office/drawing/2014/main" val="3557350897"/>
                    </a:ext>
                  </a:extLst>
                </a:gridCol>
                <a:gridCol w="1473498">
                  <a:extLst>
                    <a:ext uri="{9D8B030D-6E8A-4147-A177-3AD203B41FA5}">
                      <a16:colId xmlns:a16="http://schemas.microsoft.com/office/drawing/2014/main" val="676192812"/>
                    </a:ext>
                  </a:extLst>
                </a:gridCol>
                <a:gridCol w="881061">
                  <a:extLst>
                    <a:ext uri="{9D8B030D-6E8A-4147-A177-3AD203B41FA5}">
                      <a16:colId xmlns:a16="http://schemas.microsoft.com/office/drawing/2014/main" val="3655260021"/>
                    </a:ext>
                  </a:extLst>
                </a:gridCol>
                <a:gridCol w="941824">
                  <a:extLst>
                    <a:ext uri="{9D8B030D-6E8A-4147-A177-3AD203B41FA5}">
                      <a16:colId xmlns:a16="http://schemas.microsoft.com/office/drawing/2014/main" val="4207201187"/>
                    </a:ext>
                  </a:extLst>
                </a:gridCol>
                <a:gridCol w="972205">
                  <a:extLst>
                    <a:ext uri="{9D8B030D-6E8A-4147-A177-3AD203B41FA5}">
                      <a16:colId xmlns:a16="http://schemas.microsoft.com/office/drawing/2014/main" val="3239656206"/>
                    </a:ext>
                  </a:extLst>
                </a:gridCol>
                <a:gridCol w="1260829">
                  <a:extLst>
                    <a:ext uri="{9D8B030D-6E8A-4147-A177-3AD203B41FA5}">
                      <a16:colId xmlns:a16="http://schemas.microsoft.com/office/drawing/2014/main" val="2653592694"/>
                    </a:ext>
                  </a:extLst>
                </a:gridCol>
              </a:tblGrid>
              <a:tr h="378147">
                <a:tc>
                  <a:txBody>
                    <a:bodyPr/>
                    <a:lstStyle/>
                    <a:p>
                      <a:pPr algn="ctr" fontAlgn="b"/>
                      <a:r>
                        <a:rPr lang="es-MX" sz="1200" b="1" u="none" strike="noStrike" dirty="0">
                          <a:solidFill>
                            <a:srgbClr val="691B31"/>
                          </a:solidFill>
                          <a:effectLst/>
                          <a:latin typeface="Montserrat" panose="00000500000000000000" pitchFamily="2" charset="0"/>
                        </a:rPr>
                        <a:t> Nombre IC Principal </a:t>
                      </a:r>
                      <a:endParaRPr lang="es-MX" sz="1200" b="1" i="0" u="none" strike="noStrike" dirty="0">
                        <a:solidFill>
                          <a:srgbClr val="691B31"/>
                        </a:solidFill>
                        <a:effectLst/>
                        <a:latin typeface="Montserrat" panose="000005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C9A2"/>
                    </a:solidFill>
                  </a:tcPr>
                </a:tc>
                <a:tc>
                  <a:txBody>
                    <a:bodyPr/>
                    <a:lstStyle/>
                    <a:p>
                      <a:pPr algn="ctr" fontAlgn="b"/>
                      <a:r>
                        <a:rPr lang="es-MX" sz="1200" b="1" u="none" strike="noStrike" dirty="0">
                          <a:solidFill>
                            <a:srgbClr val="691B31"/>
                          </a:solidFill>
                          <a:effectLst/>
                          <a:latin typeface="Montserrat" panose="00000500000000000000" pitchFamily="2" charset="0"/>
                        </a:rPr>
                        <a:t> Tipo Crédito </a:t>
                      </a:r>
                      <a:endParaRPr lang="es-MX" sz="1200" b="1" i="0" u="none" strike="noStrike" dirty="0">
                        <a:solidFill>
                          <a:srgbClr val="691B31"/>
                        </a:solidFill>
                        <a:effectLst/>
                        <a:latin typeface="Montserrat" panose="000005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C9A2"/>
                    </a:solidFill>
                  </a:tcPr>
                </a:tc>
                <a:tc>
                  <a:txBody>
                    <a:bodyPr/>
                    <a:lstStyle/>
                    <a:p>
                      <a:pPr algn="ctr" fontAlgn="b"/>
                      <a:r>
                        <a:rPr lang="es-MX" sz="1200" b="1" u="none" strike="noStrike">
                          <a:solidFill>
                            <a:srgbClr val="691B31"/>
                          </a:solidFill>
                          <a:effectLst/>
                          <a:latin typeface="Montserrat" panose="00000500000000000000" pitchFamily="2" charset="0"/>
                        </a:rPr>
                        <a:t> Monto otorgado </a:t>
                      </a:r>
                      <a:endParaRPr lang="es-MX" sz="1200" b="1" i="0" u="none" strike="noStrike">
                        <a:solidFill>
                          <a:srgbClr val="691B31"/>
                        </a:solidFill>
                        <a:effectLst/>
                        <a:latin typeface="Montserrat" panose="000005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C9A2"/>
                    </a:solidFill>
                  </a:tcPr>
                </a:tc>
                <a:tc>
                  <a:txBody>
                    <a:bodyPr/>
                    <a:lstStyle/>
                    <a:p>
                      <a:pPr algn="ctr" fontAlgn="b"/>
                      <a:r>
                        <a:rPr lang="es-MX" sz="1200" b="1" u="none" strike="noStrike" dirty="0">
                          <a:solidFill>
                            <a:srgbClr val="691B31"/>
                          </a:solidFill>
                          <a:effectLst/>
                          <a:latin typeface="Montserrat" panose="00000500000000000000" pitchFamily="2" charset="0"/>
                        </a:rPr>
                        <a:t>       Saldo Capital </a:t>
                      </a:r>
                      <a:endParaRPr lang="es-MX" sz="1200" b="1" i="0" u="none" strike="noStrike" dirty="0">
                        <a:solidFill>
                          <a:srgbClr val="691B31"/>
                        </a:solidFill>
                        <a:effectLst/>
                        <a:latin typeface="Montserrat" panose="000005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C9A2"/>
                    </a:solidFill>
                  </a:tcPr>
                </a:tc>
                <a:tc>
                  <a:txBody>
                    <a:bodyPr/>
                    <a:lstStyle/>
                    <a:p>
                      <a:pPr algn="ctr" fontAlgn="b"/>
                      <a:r>
                        <a:rPr lang="es-MX" sz="1200" b="1" u="none" strike="noStrike">
                          <a:solidFill>
                            <a:srgbClr val="691B31"/>
                          </a:solidFill>
                          <a:effectLst/>
                          <a:latin typeface="Montserrat" panose="00000500000000000000" pitchFamily="2" charset="0"/>
                        </a:rPr>
                        <a:t> Estatus </a:t>
                      </a:r>
                      <a:endParaRPr lang="es-MX" sz="1200" b="1" i="0" u="none" strike="noStrike">
                        <a:solidFill>
                          <a:srgbClr val="691B31"/>
                        </a:solidFill>
                        <a:effectLst/>
                        <a:latin typeface="Montserrat" panose="000005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C9A2"/>
                    </a:solidFill>
                  </a:tcPr>
                </a:tc>
                <a:tc>
                  <a:txBody>
                    <a:bodyPr/>
                    <a:lstStyle/>
                    <a:p>
                      <a:pPr algn="ctr" fontAlgn="b"/>
                      <a:r>
                        <a:rPr lang="es-MX" sz="1200" b="1" u="none" strike="noStrike" dirty="0">
                          <a:solidFill>
                            <a:srgbClr val="691B31"/>
                          </a:solidFill>
                          <a:effectLst/>
                          <a:latin typeface="Montserrat" panose="00000500000000000000" pitchFamily="2" charset="0"/>
                        </a:rPr>
                        <a:t> F. Inicio </a:t>
                      </a:r>
                      <a:endParaRPr lang="es-MX" sz="1200" b="1" i="0" u="none" strike="noStrike" dirty="0">
                        <a:solidFill>
                          <a:srgbClr val="691B31"/>
                        </a:solidFill>
                        <a:effectLst/>
                        <a:latin typeface="Montserrat" panose="000005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C9A2"/>
                    </a:solidFill>
                  </a:tcPr>
                </a:tc>
                <a:tc>
                  <a:txBody>
                    <a:bodyPr/>
                    <a:lstStyle/>
                    <a:p>
                      <a:pPr algn="ctr" fontAlgn="b"/>
                      <a:r>
                        <a:rPr lang="es-MX" sz="1200" b="1" u="none" strike="noStrike">
                          <a:solidFill>
                            <a:srgbClr val="691B31"/>
                          </a:solidFill>
                          <a:effectLst/>
                          <a:latin typeface="Montserrat" panose="00000500000000000000" pitchFamily="2" charset="0"/>
                        </a:rPr>
                        <a:t> F. Final </a:t>
                      </a:r>
                      <a:endParaRPr lang="es-MX" sz="1200" b="1" i="0" u="none" strike="noStrike">
                        <a:solidFill>
                          <a:srgbClr val="691B31"/>
                        </a:solidFill>
                        <a:effectLst/>
                        <a:latin typeface="Montserrat" panose="000005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C9A2"/>
                    </a:solidFill>
                  </a:tcPr>
                </a:tc>
                <a:tc>
                  <a:txBody>
                    <a:bodyPr/>
                    <a:lstStyle/>
                    <a:p>
                      <a:pPr algn="ctr" fontAlgn="b"/>
                      <a:r>
                        <a:rPr lang="es-MX" sz="1200" b="1" u="none" strike="noStrike" dirty="0">
                          <a:solidFill>
                            <a:srgbClr val="691B31"/>
                          </a:solidFill>
                          <a:effectLst/>
                          <a:latin typeface="Montserrat" panose="00000500000000000000" pitchFamily="2" charset="0"/>
                        </a:rPr>
                        <a:t> </a:t>
                      </a:r>
                      <a:r>
                        <a:rPr lang="es-MX" sz="1200" b="1" u="none" strike="noStrike" dirty="0" err="1">
                          <a:solidFill>
                            <a:srgbClr val="691B31"/>
                          </a:solidFill>
                          <a:effectLst/>
                          <a:latin typeface="Montserrat" panose="00000500000000000000" pitchFamily="2" charset="0"/>
                        </a:rPr>
                        <a:t>Ger.Reg</a:t>
                      </a:r>
                      <a:r>
                        <a:rPr lang="es-MX" sz="1200" b="1" u="none" strike="noStrike" dirty="0">
                          <a:solidFill>
                            <a:srgbClr val="691B31"/>
                          </a:solidFill>
                          <a:effectLst/>
                          <a:latin typeface="Montserrat" panose="00000500000000000000" pitchFamily="2" charset="0"/>
                        </a:rPr>
                        <a:t>. </a:t>
                      </a:r>
                      <a:endParaRPr lang="es-MX" sz="1200" b="1" i="0" u="none" strike="noStrike" dirty="0">
                        <a:solidFill>
                          <a:srgbClr val="691B31"/>
                        </a:solidFill>
                        <a:effectLst/>
                        <a:latin typeface="Montserrat" panose="000005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C9A2"/>
                    </a:solidFill>
                  </a:tcPr>
                </a:tc>
                <a:extLst>
                  <a:ext uri="{0D108BD9-81ED-4DB2-BD59-A6C34878D82A}">
                    <a16:rowId xmlns:a16="http://schemas.microsoft.com/office/drawing/2014/main" val="3164356908"/>
                  </a:ext>
                </a:extLst>
              </a:tr>
              <a:tr h="378147">
                <a:tc>
                  <a:txBody>
                    <a:bodyPr/>
                    <a:lstStyle/>
                    <a:p>
                      <a:pPr algn="l" fontAlgn="b"/>
                      <a:r>
                        <a:rPr lang="sv-SE" sz="1200" u="none" strike="noStrike" dirty="0">
                          <a:effectLst/>
                          <a:latin typeface="Montserrat" panose="00000500000000000000" pitchFamily="2" charset="0"/>
                        </a:rPr>
                        <a:t>HIDALGLASS   S.A. DE C.V.</a:t>
                      </a:r>
                      <a:endParaRPr lang="sv-SE" sz="1200" b="0" i="0" u="none" strike="noStrike" dirty="0">
                        <a:solidFill>
                          <a:srgbClr val="000000"/>
                        </a:solidFill>
                        <a:effectLst/>
                        <a:latin typeface="Montserrat" panose="000005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200" u="none" strike="noStrike" dirty="0">
                          <a:effectLst/>
                          <a:latin typeface="Montserrat" panose="00000500000000000000" pitchFamily="2" charset="0"/>
                        </a:rPr>
                        <a:t>Consolidación de Adeudos</a:t>
                      </a:r>
                      <a:endParaRPr lang="es-MX" sz="1200" b="0" i="0" u="none" strike="noStrike" dirty="0">
                        <a:solidFill>
                          <a:srgbClr val="000000"/>
                        </a:solidFill>
                        <a:effectLst/>
                        <a:latin typeface="Montserrat" panose="000005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200" u="none" strike="noStrike" dirty="0">
                          <a:effectLst/>
                          <a:latin typeface="Montserrat" panose="00000500000000000000" pitchFamily="2" charset="0"/>
                        </a:rPr>
                        <a:t>          194,815,466.13 </a:t>
                      </a:r>
                      <a:endParaRPr lang="es-MX" sz="1200" b="0" i="0" u="none" strike="noStrike" dirty="0">
                        <a:solidFill>
                          <a:srgbClr val="000000"/>
                        </a:solidFill>
                        <a:effectLst/>
                        <a:latin typeface="Montserrat" panose="000005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200" u="none" strike="noStrike" dirty="0">
                          <a:effectLst/>
                          <a:latin typeface="Montserrat" panose="00000500000000000000" pitchFamily="2" charset="0"/>
                        </a:rPr>
                        <a:t>        193,565,466.13 </a:t>
                      </a:r>
                      <a:endParaRPr lang="es-MX" sz="1200" b="0" i="0" u="none" strike="noStrike" dirty="0">
                        <a:solidFill>
                          <a:srgbClr val="000000"/>
                        </a:solidFill>
                        <a:effectLst/>
                        <a:latin typeface="Montserrat" panose="000005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200" u="none" strike="noStrike">
                          <a:effectLst/>
                          <a:latin typeface="Montserrat" panose="00000500000000000000" pitchFamily="2" charset="0"/>
                        </a:rPr>
                        <a:t>Vigente</a:t>
                      </a:r>
                      <a:endParaRPr lang="es-MX" sz="1200" b="0" i="0" u="none" strike="noStrike">
                        <a:solidFill>
                          <a:srgbClr val="000000"/>
                        </a:solidFill>
                        <a:effectLst/>
                        <a:latin typeface="Montserrat" panose="000005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s-MX" sz="1200" u="none" strike="noStrike">
                          <a:effectLst/>
                          <a:latin typeface="Montserrat" panose="00000500000000000000" pitchFamily="2" charset="0"/>
                        </a:rPr>
                        <a:t>19/02/2019</a:t>
                      </a:r>
                      <a:endParaRPr lang="es-MX" sz="1200" b="0" i="0" u="none" strike="noStrike">
                        <a:solidFill>
                          <a:srgbClr val="000000"/>
                        </a:solidFill>
                        <a:effectLst/>
                        <a:latin typeface="Montserrat" panose="000005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s-MX" sz="1200" u="none" strike="noStrike" dirty="0">
                          <a:effectLst/>
                          <a:latin typeface="Montserrat" panose="00000500000000000000" pitchFamily="2" charset="0"/>
                        </a:rPr>
                        <a:t>19/02/2031</a:t>
                      </a:r>
                      <a:endParaRPr lang="es-MX" sz="1200" b="0" i="0" u="none" strike="noStrike" dirty="0">
                        <a:solidFill>
                          <a:srgbClr val="000000"/>
                        </a:solidFill>
                        <a:effectLst/>
                        <a:latin typeface="Montserrat" panose="000005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200" u="none" strike="noStrike" dirty="0">
                          <a:effectLst/>
                          <a:latin typeface="Montserrat" panose="00000500000000000000" pitchFamily="2" charset="0"/>
                        </a:rPr>
                        <a:t>Pachuca</a:t>
                      </a:r>
                      <a:endParaRPr lang="es-MX" sz="1200" b="0" i="0" u="none" strike="noStrike" dirty="0">
                        <a:solidFill>
                          <a:srgbClr val="000000"/>
                        </a:solidFill>
                        <a:effectLst/>
                        <a:latin typeface="Montserrat" panose="000005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0882572"/>
                  </a:ext>
                </a:extLst>
              </a:tr>
              <a:tr h="378147">
                <a:tc>
                  <a:txBody>
                    <a:bodyPr/>
                    <a:lstStyle/>
                    <a:p>
                      <a:pPr algn="l" fontAlgn="b"/>
                      <a:r>
                        <a:rPr lang="es-MX" sz="1200" u="none" strike="noStrike">
                          <a:effectLst/>
                          <a:latin typeface="Montserrat" panose="00000500000000000000" pitchFamily="2" charset="0"/>
                        </a:rPr>
                        <a:t>MAT METALS   SA DE CV</a:t>
                      </a:r>
                      <a:endParaRPr lang="es-MX" sz="1200" b="0" i="0" u="none" strike="noStrike">
                        <a:solidFill>
                          <a:srgbClr val="000000"/>
                        </a:solidFill>
                        <a:effectLst/>
                        <a:latin typeface="Montserrat" panose="000005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200" u="none" strike="noStrike" dirty="0">
                          <a:effectLst/>
                          <a:latin typeface="Montserrat" panose="00000500000000000000" pitchFamily="2" charset="0"/>
                        </a:rPr>
                        <a:t>Consolidación de Adeudos</a:t>
                      </a:r>
                      <a:endParaRPr lang="es-MX" sz="1200" b="0" i="0" u="none" strike="noStrike" dirty="0">
                        <a:solidFill>
                          <a:srgbClr val="000000"/>
                        </a:solidFill>
                        <a:effectLst/>
                        <a:latin typeface="Montserrat" panose="000005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200" u="none" strike="noStrike" dirty="0">
                          <a:effectLst/>
                          <a:latin typeface="Montserrat" panose="00000500000000000000" pitchFamily="2" charset="0"/>
                        </a:rPr>
                        <a:t>          98,316,823.00 </a:t>
                      </a:r>
                      <a:endParaRPr lang="es-MX" sz="1200" b="0" i="0" u="none" strike="noStrike" dirty="0">
                        <a:solidFill>
                          <a:srgbClr val="000000"/>
                        </a:solidFill>
                        <a:effectLst/>
                        <a:latin typeface="Montserrat" panose="000005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200" u="none" strike="noStrike" dirty="0">
                          <a:effectLst/>
                          <a:latin typeface="Montserrat" panose="00000500000000000000" pitchFamily="2" charset="0"/>
                        </a:rPr>
                        <a:t>         97,005,930.61 </a:t>
                      </a:r>
                      <a:endParaRPr lang="es-MX" sz="1200" b="0" i="0" u="none" strike="noStrike" dirty="0">
                        <a:solidFill>
                          <a:srgbClr val="000000"/>
                        </a:solidFill>
                        <a:effectLst/>
                        <a:latin typeface="Montserrat" panose="000005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200" u="none" strike="noStrike" dirty="0">
                          <a:effectLst/>
                          <a:latin typeface="Montserrat" panose="00000500000000000000" pitchFamily="2" charset="0"/>
                        </a:rPr>
                        <a:t>Vigente</a:t>
                      </a:r>
                      <a:endParaRPr lang="es-MX" sz="1200" b="0" i="0" u="none" strike="noStrike" dirty="0">
                        <a:solidFill>
                          <a:srgbClr val="000000"/>
                        </a:solidFill>
                        <a:effectLst/>
                        <a:latin typeface="Montserrat" panose="000005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s-MX" sz="1200" u="none" strike="noStrike" dirty="0">
                          <a:effectLst/>
                          <a:latin typeface="Montserrat" panose="00000500000000000000" pitchFamily="2" charset="0"/>
                        </a:rPr>
                        <a:t>19/05/2023</a:t>
                      </a:r>
                      <a:endParaRPr lang="es-MX" sz="1200" b="0" i="0" u="none" strike="noStrike" dirty="0">
                        <a:solidFill>
                          <a:srgbClr val="000000"/>
                        </a:solidFill>
                        <a:effectLst/>
                        <a:latin typeface="Montserrat" panose="000005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s-MX" sz="1200" u="none" strike="noStrike" dirty="0">
                          <a:effectLst/>
                          <a:latin typeface="Montserrat" panose="00000500000000000000" pitchFamily="2" charset="0"/>
                        </a:rPr>
                        <a:t>19/05/2028</a:t>
                      </a:r>
                      <a:endParaRPr lang="es-MX" sz="1200" b="0" i="0" u="none" strike="noStrike" dirty="0">
                        <a:solidFill>
                          <a:srgbClr val="000000"/>
                        </a:solidFill>
                        <a:effectLst/>
                        <a:latin typeface="Montserrat" panose="000005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200" u="none" strike="noStrike" dirty="0">
                          <a:effectLst/>
                          <a:latin typeface="Montserrat" panose="00000500000000000000" pitchFamily="2" charset="0"/>
                        </a:rPr>
                        <a:t>Chihuahua</a:t>
                      </a:r>
                      <a:endParaRPr lang="es-MX" sz="1200" b="0" i="0" u="none" strike="noStrike" dirty="0">
                        <a:solidFill>
                          <a:srgbClr val="000000"/>
                        </a:solidFill>
                        <a:effectLst/>
                        <a:latin typeface="Montserrat" panose="000005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9971340"/>
                  </a:ext>
                </a:extLst>
              </a:tr>
              <a:tr h="378147">
                <a:tc>
                  <a:txBody>
                    <a:bodyPr/>
                    <a:lstStyle/>
                    <a:p>
                      <a:pPr algn="l" fontAlgn="b"/>
                      <a:r>
                        <a:rPr lang="pt-BR" sz="1200" u="none" strike="noStrike">
                          <a:effectLst/>
                          <a:latin typeface="Montserrat" panose="00000500000000000000" pitchFamily="2" charset="0"/>
                        </a:rPr>
                        <a:t>REGIO MARMOL  , S.A. DE C.V.</a:t>
                      </a:r>
                      <a:endParaRPr lang="pt-BR" sz="1200" b="0" i="0" u="none" strike="noStrike">
                        <a:solidFill>
                          <a:srgbClr val="000000"/>
                        </a:solidFill>
                        <a:effectLst/>
                        <a:latin typeface="Montserrat" panose="000005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200" u="none" strike="noStrike">
                          <a:effectLst/>
                          <a:latin typeface="Montserrat" panose="00000500000000000000" pitchFamily="2" charset="0"/>
                        </a:rPr>
                        <a:t>Consolidación de Adeudos</a:t>
                      </a:r>
                      <a:endParaRPr lang="es-MX" sz="1200" b="0" i="0" u="none" strike="noStrike">
                        <a:solidFill>
                          <a:srgbClr val="000000"/>
                        </a:solidFill>
                        <a:effectLst/>
                        <a:latin typeface="Montserrat" panose="000005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200" u="none" strike="noStrike">
                          <a:effectLst/>
                          <a:latin typeface="Montserrat" panose="00000500000000000000" pitchFamily="2" charset="0"/>
                        </a:rPr>
                        <a:t>        146,976,089.95 </a:t>
                      </a:r>
                      <a:endParaRPr lang="es-MX" sz="1200" b="0" i="0" u="none" strike="noStrike">
                        <a:solidFill>
                          <a:srgbClr val="000000"/>
                        </a:solidFill>
                        <a:effectLst/>
                        <a:latin typeface="Montserrat" panose="000005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200" u="none" strike="noStrike">
                          <a:effectLst/>
                          <a:latin typeface="Montserrat" panose="00000500000000000000" pitchFamily="2" charset="0"/>
                        </a:rPr>
                        <a:t>        143,301,687.73 </a:t>
                      </a:r>
                      <a:endParaRPr lang="es-MX" sz="1200" b="0" i="0" u="none" strike="noStrike">
                        <a:solidFill>
                          <a:srgbClr val="000000"/>
                        </a:solidFill>
                        <a:effectLst/>
                        <a:latin typeface="Montserrat" panose="000005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200" u="none" strike="noStrike" dirty="0">
                          <a:effectLst/>
                          <a:latin typeface="Montserrat" panose="00000500000000000000" pitchFamily="2" charset="0"/>
                        </a:rPr>
                        <a:t>Vigente</a:t>
                      </a:r>
                      <a:endParaRPr lang="es-MX" sz="1200" b="0" i="0" u="none" strike="noStrike" dirty="0">
                        <a:solidFill>
                          <a:srgbClr val="000000"/>
                        </a:solidFill>
                        <a:effectLst/>
                        <a:latin typeface="Montserrat" panose="000005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s-MX" sz="1200" u="none" strike="noStrike">
                          <a:effectLst/>
                          <a:latin typeface="Montserrat" panose="00000500000000000000" pitchFamily="2" charset="0"/>
                        </a:rPr>
                        <a:t>07/07/2023</a:t>
                      </a:r>
                      <a:endParaRPr lang="es-MX" sz="1200" b="0" i="0" u="none" strike="noStrike">
                        <a:solidFill>
                          <a:srgbClr val="000000"/>
                        </a:solidFill>
                        <a:effectLst/>
                        <a:latin typeface="Montserrat" panose="000005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s-MX" sz="1200" u="none" strike="noStrike" dirty="0">
                          <a:effectLst/>
                          <a:latin typeface="Montserrat" panose="00000500000000000000" pitchFamily="2" charset="0"/>
                        </a:rPr>
                        <a:t>07/07/2028</a:t>
                      </a:r>
                      <a:endParaRPr lang="es-MX" sz="1200" b="0" i="0" u="none" strike="noStrike" dirty="0">
                        <a:solidFill>
                          <a:srgbClr val="000000"/>
                        </a:solidFill>
                        <a:effectLst/>
                        <a:latin typeface="Montserrat" panose="000005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200" u="none" strike="noStrike" dirty="0">
                          <a:effectLst/>
                          <a:latin typeface="Montserrat" panose="00000500000000000000" pitchFamily="2" charset="0"/>
                        </a:rPr>
                        <a:t>Durango</a:t>
                      </a:r>
                      <a:endParaRPr lang="es-MX" sz="1200" b="0" i="0" u="none" strike="noStrike" dirty="0">
                        <a:solidFill>
                          <a:srgbClr val="000000"/>
                        </a:solidFill>
                        <a:effectLst/>
                        <a:latin typeface="Montserrat" panose="000005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7709817"/>
                  </a:ext>
                </a:extLst>
              </a:tr>
            </a:tbl>
          </a:graphicData>
        </a:graphic>
      </p:graphicFrame>
      <p:sp>
        <p:nvSpPr>
          <p:cNvPr id="7" name="Título 3">
            <a:extLst>
              <a:ext uri="{FF2B5EF4-FFF2-40B4-BE49-F238E27FC236}">
                <a16:creationId xmlns:a16="http://schemas.microsoft.com/office/drawing/2014/main" id="{FAC995D7-46B3-B3AF-C87C-D2B63EEB2A89}"/>
              </a:ext>
            </a:extLst>
          </p:cNvPr>
          <p:cNvSpPr txBox="1">
            <a:spLocks/>
          </p:cNvSpPr>
          <p:nvPr/>
        </p:nvSpPr>
        <p:spPr>
          <a:xfrm>
            <a:off x="316681" y="3156216"/>
            <a:ext cx="9802678" cy="638249"/>
          </a:xfrm>
          <a:prstGeom prst="rect">
            <a:avLst/>
          </a:prstGeom>
        </p:spPr>
        <p:txBody>
          <a:bodyPr anchor="b">
            <a:normAutofit/>
          </a:bodyPr>
          <a:lstStyle>
            <a:lvl1pPr algn="ctr" defTabSz="914377" rtl="0" eaLnBrk="1" latinLnBrk="0" hangingPunct="1">
              <a:lnSpc>
                <a:spcPct val="90000"/>
              </a:lnSpc>
              <a:spcBef>
                <a:spcPct val="0"/>
              </a:spcBef>
              <a:buNone/>
              <a:defRPr sz="4400" b="1" i="0" kern="1200">
                <a:solidFill>
                  <a:srgbClr val="6E152E"/>
                </a:solidFill>
                <a:latin typeface="Montserrat SemiBold" pitchFamily="2" charset="77"/>
                <a:ea typeface="+mj-ea"/>
                <a:cs typeface="+mj-cs"/>
              </a:defRPr>
            </a:lvl1pPr>
          </a:lstStyle>
          <a:p>
            <a:pPr algn="l"/>
            <a:r>
              <a:rPr lang="es-MX" sz="2800" dirty="0"/>
              <a:t>Suspensión de operaciones</a:t>
            </a:r>
          </a:p>
        </p:txBody>
      </p:sp>
      <p:sp>
        <p:nvSpPr>
          <p:cNvPr id="8" name="CuadroTexto 7">
            <a:extLst>
              <a:ext uri="{FF2B5EF4-FFF2-40B4-BE49-F238E27FC236}">
                <a16:creationId xmlns:a16="http://schemas.microsoft.com/office/drawing/2014/main" id="{F66DA67D-0115-57E2-049A-52A4827DACE0}"/>
              </a:ext>
            </a:extLst>
          </p:cNvPr>
          <p:cNvSpPr txBox="1"/>
          <p:nvPr/>
        </p:nvSpPr>
        <p:spPr>
          <a:xfrm>
            <a:off x="316681" y="4218709"/>
            <a:ext cx="11560127" cy="1477328"/>
          </a:xfrm>
          <a:prstGeom prst="rect">
            <a:avLst/>
          </a:prstGeom>
          <a:noFill/>
        </p:spPr>
        <p:txBody>
          <a:bodyPr wrap="square" rtlCol="0">
            <a:spAutoFit/>
          </a:bodyPr>
          <a:lstStyle/>
          <a:p>
            <a:pPr algn="just"/>
            <a:r>
              <a:rPr lang="es-MX" dirty="0">
                <a:latin typeface="Montserrat" panose="00000500000000000000" pitchFamily="2" charset="0"/>
              </a:rPr>
              <a:t>Suspensión de operaciones de la cadena productiva de la Empresa de Primer Orden </a:t>
            </a:r>
            <a:r>
              <a:rPr lang="es-MX" b="1" dirty="0">
                <a:latin typeface="Montserrat" panose="00000500000000000000" pitchFamily="2" charset="0"/>
              </a:rPr>
              <a:t>DIA BRAS MEXICANA  , S.A. DE C.V. </a:t>
            </a:r>
            <a:r>
              <a:rPr lang="es-MX" dirty="0">
                <a:latin typeface="Montserrat" panose="00000500000000000000" pitchFamily="2" charset="0"/>
              </a:rPr>
              <a:t>derivado de la perdida de dos terceras partes del Capital Social.</a:t>
            </a:r>
          </a:p>
          <a:p>
            <a:pPr algn="just"/>
            <a:endParaRPr lang="es-MX" dirty="0">
              <a:latin typeface="Montserrat" panose="00000500000000000000" pitchFamily="2" charset="0"/>
            </a:endParaRPr>
          </a:p>
          <a:p>
            <a:pPr algn="just"/>
            <a:r>
              <a:rPr lang="es-MX" dirty="0">
                <a:latin typeface="Montserrat" panose="00000500000000000000" pitchFamily="2" charset="0"/>
              </a:rPr>
              <a:t>Se reactivarán en cuanto se califique la Línea Revolvente y la instancia de decisión determine las nuevas condiciones para seguir operando.</a:t>
            </a:r>
          </a:p>
        </p:txBody>
      </p:sp>
    </p:spTree>
    <p:extLst>
      <p:ext uri="{BB962C8B-B14F-4D97-AF65-F5344CB8AC3E}">
        <p14:creationId xmlns:p14="http://schemas.microsoft.com/office/powerpoint/2010/main" val="615600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01234-EE46-44C5-217C-FA78A90B3446}"/>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5CC0327F-AF0A-0F80-C622-F3D0EB3A52B9}"/>
              </a:ext>
            </a:extLst>
          </p:cNvPr>
          <p:cNvSpPr>
            <a:spLocks noGrp="1"/>
          </p:cNvSpPr>
          <p:nvPr>
            <p:ph type="body" sz="quarter" idx="13"/>
          </p:nvPr>
        </p:nvSpPr>
        <p:spPr>
          <a:xfrm>
            <a:off x="2006246" y="2978235"/>
            <a:ext cx="8478181" cy="901530"/>
          </a:xfrm>
        </p:spPr>
        <p:txBody>
          <a:bodyPr>
            <a:normAutofit/>
          </a:bodyPr>
          <a:lstStyle/>
          <a:p>
            <a:r>
              <a:rPr lang="es-MX" sz="2800" dirty="0"/>
              <a:t>Seguimiento de los Créditos de Primer Piso  en 2023</a:t>
            </a:r>
          </a:p>
        </p:txBody>
      </p:sp>
    </p:spTree>
    <p:extLst>
      <p:ext uri="{BB962C8B-B14F-4D97-AF65-F5344CB8AC3E}">
        <p14:creationId xmlns:p14="http://schemas.microsoft.com/office/powerpoint/2010/main" val="2411715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5FCB4-C90C-7705-903A-45C4F7FF027A}"/>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7FE96CC-5DCF-18BE-8108-D65857047F1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71770" y="56531"/>
            <a:ext cx="1698310" cy="638249"/>
          </a:xfrm>
          <a:prstGeom prst="rect">
            <a:avLst/>
          </a:prstGeom>
        </p:spPr>
      </p:pic>
      <p:sp>
        <p:nvSpPr>
          <p:cNvPr id="13" name="Rectangle 4">
            <a:extLst>
              <a:ext uri="{FF2B5EF4-FFF2-40B4-BE49-F238E27FC236}">
                <a16:creationId xmlns:a16="http://schemas.microsoft.com/office/drawing/2014/main" id="{F371590B-0B67-AEEB-99E9-0F89393E927F}"/>
              </a:ext>
            </a:extLst>
          </p:cNvPr>
          <p:cNvSpPr>
            <a:spLocks noChangeArrowheads="1"/>
          </p:cNvSpPr>
          <p:nvPr/>
        </p:nvSpPr>
        <p:spPr bwMode="auto">
          <a:xfrm>
            <a:off x="2982913" y="22367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MX" altLang="es-MX" sz="1800" b="0" i="0" u="none" strike="noStrike" cap="none" normalizeH="0" baseline="0">
                <a:ln>
                  <a:noFill/>
                </a:ln>
                <a:solidFill>
                  <a:schemeClr val="tx1"/>
                </a:solidFill>
                <a:effectLst/>
                <a:latin typeface="Arial" panose="020B0604020202020204" pitchFamily="34" charset="0"/>
              </a:rPr>
            </a:br>
            <a:endParaRPr kumimoji="0" lang="es-MX" altLang="es-MX"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a 1">
            <a:extLst>
              <a:ext uri="{FF2B5EF4-FFF2-40B4-BE49-F238E27FC236}">
                <a16:creationId xmlns:a16="http://schemas.microsoft.com/office/drawing/2014/main" id="{B07D3258-6CC1-84F7-08B1-9BF714ACBE34}"/>
              </a:ext>
            </a:extLst>
          </p:cNvPr>
          <p:cNvGraphicFramePr>
            <a:graphicFrameLocks noGrp="1"/>
          </p:cNvGraphicFramePr>
          <p:nvPr>
            <p:extLst>
              <p:ext uri="{D42A27DB-BD31-4B8C-83A1-F6EECF244321}">
                <p14:modId xmlns:p14="http://schemas.microsoft.com/office/powerpoint/2010/main" val="2109140"/>
              </p:ext>
            </p:extLst>
          </p:nvPr>
        </p:nvGraphicFramePr>
        <p:xfrm>
          <a:off x="617517" y="801655"/>
          <a:ext cx="10972801" cy="5070655"/>
        </p:xfrm>
        <a:graphic>
          <a:graphicData uri="http://schemas.openxmlformats.org/drawingml/2006/table">
            <a:tbl>
              <a:tblPr firstRow="1" firstCol="1" bandRow="1">
                <a:tableStyleId>{5C22544A-7EE6-4342-B048-85BDC9FD1C3A}</a:tableStyleId>
              </a:tblPr>
              <a:tblGrid>
                <a:gridCol w="1803681">
                  <a:extLst>
                    <a:ext uri="{9D8B030D-6E8A-4147-A177-3AD203B41FA5}">
                      <a16:colId xmlns:a16="http://schemas.microsoft.com/office/drawing/2014/main" val="3691852559"/>
                    </a:ext>
                  </a:extLst>
                </a:gridCol>
                <a:gridCol w="1094687">
                  <a:extLst>
                    <a:ext uri="{9D8B030D-6E8A-4147-A177-3AD203B41FA5}">
                      <a16:colId xmlns:a16="http://schemas.microsoft.com/office/drawing/2014/main" val="1621571445"/>
                    </a:ext>
                  </a:extLst>
                </a:gridCol>
                <a:gridCol w="1138442">
                  <a:extLst>
                    <a:ext uri="{9D8B030D-6E8A-4147-A177-3AD203B41FA5}">
                      <a16:colId xmlns:a16="http://schemas.microsoft.com/office/drawing/2014/main" val="1049040103"/>
                    </a:ext>
                  </a:extLst>
                </a:gridCol>
                <a:gridCol w="1138442">
                  <a:extLst>
                    <a:ext uri="{9D8B030D-6E8A-4147-A177-3AD203B41FA5}">
                      <a16:colId xmlns:a16="http://schemas.microsoft.com/office/drawing/2014/main" val="237956600"/>
                    </a:ext>
                  </a:extLst>
                </a:gridCol>
                <a:gridCol w="1094687">
                  <a:extLst>
                    <a:ext uri="{9D8B030D-6E8A-4147-A177-3AD203B41FA5}">
                      <a16:colId xmlns:a16="http://schemas.microsoft.com/office/drawing/2014/main" val="110205524"/>
                    </a:ext>
                  </a:extLst>
                </a:gridCol>
                <a:gridCol w="1138442">
                  <a:extLst>
                    <a:ext uri="{9D8B030D-6E8A-4147-A177-3AD203B41FA5}">
                      <a16:colId xmlns:a16="http://schemas.microsoft.com/office/drawing/2014/main" val="813021995"/>
                    </a:ext>
                  </a:extLst>
                </a:gridCol>
                <a:gridCol w="1138442">
                  <a:extLst>
                    <a:ext uri="{9D8B030D-6E8A-4147-A177-3AD203B41FA5}">
                      <a16:colId xmlns:a16="http://schemas.microsoft.com/office/drawing/2014/main" val="2265238540"/>
                    </a:ext>
                  </a:extLst>
                </a:gridCol>
                <a:gridCol w="1212989">
                  <a:extLst>
                    <a:ext uri="{9D8B030D-6E8A-4147-A177-3AD203B41FA5}">
                      <a16:colId xmlns:a16="http://schemas.microsoft.com/office/drawing/2014/main" val="1243222481"/>
                    </a:ext>
                  </a:extLst>
                </a:gridCol>
                <a:gridCol w="1212989">
                  <a:extLst>
                    <a:ext uri="{9D8B030D-6E8A-4147-A177-3AD203B41FA5}">
                      <a16:colId xmlns:a16="http://schemas.microsoft.com/office/drawing/2014/main" val="572521391"/>
                    </a:ext>
                  </a:extLst>
                </a:gridCol>
              </a:tblGrid>
              <a:tr h="533854">
                <a:tc rowSpan="2">
                  <a:txBody>
                    <a:bodyPr/>
                    <a:lstStyle/>
                    <a:p>
                      <a:pPr algn="ctr"/>
                      <a:r>
                        <a:rPr lang="es-MX" sz="1100" dirty="0">
                          <a:solidFill>
                            <a:srgbClr val="691B31"/>
                          </a:solidFill>
                          <a:effectLst/>
                          <a:latin typeface="Montserrat" panose="00000500000000000000" pitchFamily="2" charset="0"/>
                        </a:rPr>
                        <a:t>Gerencia Regional</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Total</a:t>
                      </a:r>
                      <a:r>
                        <a:rPr lang="es-MX" sz="1100" dirty="0">
                          <a:effectLst/>
                          <a:latin typeface="Montserrat" panose="00000500000000000000" pitchFamily="2" charset="0"/>
                        </a:rPr>
                        <a:t> </a:t>
                      </a:r>
                      <a:endParaRPr lang="es-MX" sz="1100" dirty="0">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gridSpan="3">
                  <a:txBody>
                    <a:bodyPr/>
                    <a:lstStyle/>
                    <a:p>
                      <a:pPr algn="ctr"/>
                      <a:r>
                        <a:rPr lang="es-MX" sz="1100" dirty="0">
                          <a:effectLst/>
                          <a:latin typeface="Montserrat" panose="00000500000000000000" pitchFamily="2" charset="0"/>
                        </a:rPr>
                        <a:t>Directos</a:t>
                      </a:r>
                      <a:endParaRPr lang="es-MX" sz="1100" dirty="0">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691B31"/>
                    </a:solidFill>
                  </a:tcPr>
                </a:tc>
                <a:tc hMerge="1">
                  <a:txBody>
                    <a:bodyPr/>
                    <a:lstStyle/>
                    <a:p>
                      <a:endParaRPr lang="es-MX"/>
                    </a:p>
                  </a:txBody>
                  <a:tcPr/>
                </a:tc>
                <a:tc hMerge="1">
                  <a:txBody>
                    <a:bodyPr/>
                    <a:lstStyle/>
                    <a:p>
                      <a:endParaRPr lang="es-MX"/>
                    </a:p>
                  </a:txBody>
                  <a:tcPr/>
                </a:tc>
                <a:tc gridSpan="3">
                  <a:txBody>
                    <a:bodyPr/>
                    <a:lstStyle/>
                    <a:p>
                      <a:pPr algn="ctr"/>
                      <a:r>
                        <a:rPr lang="es-MX" sz="1100" dirty="0">
                          <a:effectLst/>
                          <a:latin typeface="Montserrat" panose="00000500000000000000" pitchFamily="2" charset="0"/>
                        </a:rPr>
                        <a:t>Cadenas productivas</a:t>
                      </a:r>
                      <a:endParaRPr lang="es-MX" sz="1100" dirty="0">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691B31"/>
                    </a:solidFill>
                  </a:tcPr>
                </a:tc>
                <a:tc hMerge="1">
                  <a:txBody>
                    <a:bodyPr/>
                    <a:lstStyle/>
                    <a:p>
                      <a:endParaRPr lang="es-MX"/>
                    </a:p>
                  </a:txBody>
                  <a:tcPr/>
                </a:tc>
                <a:tc hMerge="1">
                  <a:txBody>
                    <a:bodyPr/>
                    <a:lstStyle/>
                    <a:p>
                      <a:endParaRPr lang="es-MX"/>
                    </a:p>
                  </a:txBody>
                  <a:tcPr/>
                </a:tc>
                <a:tc>
                  <a:txBody>
                    <a:bodyPr/>
                    <a:lstStyle/>
                    <a:p>
                      <a:pPr algn="ctr"/>
                      <a:r>
                        <a:rPr lang="es-MX" sz="1100" b="1" kern="1200" dirty="0">
                          <a:solidFill>
                            <a:srgbClr val="691B31"/>
                          </a:solidFill>
                          <a:effectLst/>
                          <a:latin typeface="Montserrat" panose="00000500000000000000" pitchFamily="2" charset="0"/>
                          <a:ea typeface="+mn-ea"/>
                          <a:cs typeface="+mn-cs"/>
                        </a:rPr>
                        <a:t>Cumplimiento</a:t>
                      </a:r>
                    </a:p>
                  </a:txBody>
                  <a:tcPr marL="44450" marR="44450" marT="0" marB="0" anchor="ctr">
                    <a:solidFill>
                      <a:srgbClr val="DEC9A2"/>
                    </a:solidFill>
                  </a:tcPr>
                </a:tc>
                <a:extLst>
                  <a:ext uri="{0D108BD9-81ED-4DB2-BD59-A6C34878D82A}">
                    <a16:rowId xmlns:a16="http://schemas.microsoft.com/office/drawing/2014/main" val="2526174452"/>
                  </a:ext>
                </a:extLst>
              </a:tr>
              <a:tr h="533854">
                <a:tc vMerge="1">
                  <a:txBody>
                    <a:bodyPr/>
                    <a:lstStyle/>
                    <a:p>
                      <a:endParaRPr lang="es-MX"/>
                    </a:p>
                  </a:txBody>
                  <a:tcPr/>
                </a:tc>
                <a:tc>
                  <a:txBody>
                    <a:bodyPr/>
                    <a:lstStyle/>
                    <a:p>
                      <a:pPr algn="ctr"/>
                      <a:r>
                        <a:rPr lang="es-MX" sz="1100" b="1" kern="1200" dirty="0">
                          <a:solidFill>
                            <a:srgbClr val="691B31"/>
                          </a:solidFill>
                          <a:effectLst/>
                          <a:latin typeface="Montserrat" panose="00000500000000000000" pitchFamily="2" charset="0"/>
                          <a:ea typeface="+mn-ea"/>
                          <a:cs typeface="+mn-cs"/>
                        </a:rPr>
                        <a:t>Expedientes</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Expedientes</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Cumpliendo</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En falta</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Expedientes</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Cumpliendo</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En falta</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Global</a:t>
                      </a:r>
                    </a:p>
                  </a:txBody>
                  <a:tcPr marL="44450" marR="44450" marT="0" marB="0" anchor="ctr">
                    <a:solidFill>
                      <a:srgbClr val="DEC9A2"/>
                    </a:solidFill>
                  </a:tcPr>
                </a:tc>
                <a:extLst>
                  <a:ext uri="{0D108BD9-81ED-4DB2-BD59-A6C34878D82A}">
                    <a16:rowId xmlns:a16="http://schemas.microsoft.com/office/drawing/2014/main" val="3516945143"/>
                  </a:ext>
                </a:extLst>
              </a:tr>
              <a:tr h="232110">
                <a:tc gridSpan="9">
                  <a:txBody>
                    <a:bodyPr/>
                    <a:lstStyle/>
                    <a:p>
                      <a:endParaRPr lang="es-MX" sz="1050" dirty="0">
                        <a:effectLst/>
                        <a:latin typeface="Montserrat" panose="00000500000000000000" pitchFamily="2" charset="0"/>
                      </a:endParaRPr>
                    </a:p>
                  </a:txBody>
                  <a:tcPr marL="44450" marR="44450" marT="0" marB="0" anchor="b">
                    <a:solidFill>
                      <a:srgbClr val="DEC9A2"/>
                    </a:solidFill>
                  </a:tcPr>
                </a:tc>
                <a:tc hMerge="1">
                  <a:txBody>
                    <a:bodyPr/>
                    <a:lstStyle/>
                    <a:p>
                      <a:endParaRPr lang="es-MX" sz="1000" dirty="0">
                        <a:effectLst/>
                        <a:latin typeface="Times New Roman" panose="02020603050405020304" pitchFamily="18" charset="0"/>
                      </a:endParaRPr>
                    </a:p>
                  </a:txBody>
                  <a:tcPr marL="44450" marR="44450" marT="0" marB="0" anchor="b">
                    <a:solidFill>
                      <a:srgbClr val="DEC9A2"/>
                    </a:solidFill>
                  </a:tcPr>
                </a:tc>
                <a:tc hMerge="1">
                  <a:txBody>
                    <a:bodyPr/>
                    <a:lstStyle/>
                    <a:p>
                      <a:endParaRPr lang="es-MX" sz="1000" dirty="0">
                        <a:effectLst/>
                        <a:latin typeface="Times New Roman" panose="02020603050405020304" pitchFamily="18" charset="0"/>
                      </a:endParaRPr>
                    </a:p>
                  </a:txBody>
                  <a:tcPr marL="44450" marR="44450" marT="0" marB="0" anchor="b">
                    <a:solidFill>
                      <a:srgbClr val="DEC9A2"/>
                    </a:solidFill>
                  </a:tcPr>
                </a:tc>
                <a:tc hMerge="1">
                  <a:txBody>
                    <a:bodyPr/>
                    <a:lstStyle/>
                    <a:p>
                      <a:endParaRPr lang="es-MX" sz="1000" dirty="0">
                        <a:effectLst/>
                        <a:latin typeface="Times New Roman" panose="02020603050405020304" pitchFamily="18" charset="0"/>
                      </a:endParaRPr>
                    </a:p>
                  </a:txBody>
                  <a:tcPr marL="44450" marR="44450" marT="0" marB="0" anchor="b">
                    <a:solidFill>
                      <a:srgbClr val="DEC9A2"/>
                    </a:solidFill>
                  </a:tcPr>
                </a:tc>
                <a:tc hMerge="1">
                  <a:txBody>
                    <a:bodyPr/>
                    <a:lstStyle/>
                    <a:p>
                      <a:endParaRPr lang="es-MX" sz="1000" dirty="0">
                        <a:effectLst/>
                        <a:latin typeface="Times New Roman" panose="02020603050405020304" pitchFamily="18" charset="0"/>
                      </a:endParaRPr>
                    </a:p>
                  </a:txBody>
                  <a:tcPr marL="44450" marR="44450" marT="0" marB="0" anchor="b">
                    <a:solidFill>
                      <a:srgbClr val="DEC9A2"/>
                    </a:solidFill>
                  </a:tcPr>
                </a:tc>
                <a:tc hMerge="1">
                  <a:txBody>
                    <a:bodyPr/>
                    <a:lstStyle/>
                    <a:p>
                      <a:endParaRPr lang="es-MX" sz="1000" dirty="0">
                        <a:effectLst/>
                        <a:latin typeface="Times New Roman" panose="02020603050405020304" pitchFamily="18" charset="0"/>
                      </a:endParaRPr>
                    </a:p>
                  </a:txBody>
                  <a:tcPr marL="44450" marR="44450" marT="0" marB="0" anchor="b">
                    <a:solidFill>
                      <a:srgbClr val="DEC9A2"/>
                    </a:solidFill>
                  </a:tcPr>
                </a:tc>
                <a:tc hMerge="1">
                  <a:txBody>
                    <a:bodyPr/>
                    <a:lstStyle/>
                    <a:p>
                      <a:endParaRPr lang="es-MX" sz="1000" dirty="0">
                        <a:effectLst/>
                        <a:latin typeface="Times New Roman" panose="02020603050405020304" pitchFamily="18" charset="0"/>
                      </a:endParaRPr>
                    </a:p>
                  </a:txBody>
                  <a:tcPr marL="44450" marR="44450" marT="0" marB="0" anchor="b">
                    <a:solidFill>
                      <a:srgbClr val="DEC9A2"/>
                    </a:solidFill>
                  </a:tcPr>
                </a:tc>
                <a:tc hMerge="1">
                  <a:txBody>
                    <a:bodyPr/>
                    <a:lstStyle/>
                    <a:p>
                      <a:endParaRPr lang="es-MX" sz="1000" dirty="0">
                        <a:effectLst/>
                        <a:latin typeface="Times New Roman" panose="02020603050405020304" pitchFamily="18" charset="0"/>
                      </a:endParaRPr>
                    </a:p>
                  </a:txBody>
                  <a:tcPr marL="44450" marR="44450" marT="0" marB="0" anchor="b">
                    <a:solidFill>
                      <a:srgbClr val="DEC9A2"/>
                    </a:solidFill>
                  </a:tcPr>
                </a:tc>
                <a:tc hMerge="1">
                  <a:txBody>
                    <a:bodyPr/>
                    <a:lstStyle/>
                    <a:p>
                      <a:endParaRPr dirty="0"/>
                    </a:p>
                  </a:txBody>
                  <a:tcPr marL="44450" marR="44450" marT="0" marB="0" anchor="b">
                    <a:solidFill>
                      <a:srgbClr val="DEC9A2"/>
                    </a:solidFill>
                  </a:tcPr>
                </a:tc>
                <a:extLst>
                  <a:ext uri="{0D108BD9-81ED-4DB2-BD59-A6C34878D82A}">
                    <a16:rowId xmlns:a16="http://schemas.microsoft.com/office/drawing/2014/main" val="2191025051"/>
                  </a:ext>
                </a:extLst>
              </a:tr>
              <a:tr h="319153">
                <a:tc>
                  <a:txBody>
                    <a:bodyPr/>
                    <a:lstStyle/>
                    <a:p>
                      <a:r>
                        <a:rPr lang="es-MX" sz="1100" dirty="0">
                          <a:effectLst/>
                          <a:latin typeface="Montserrat" panose="00000500000000000000" pitchFamily="2" charset="0"/>
                        </a:rPr>
                        <a:t>Culiacán </a:t>
                      </a:r>
                      <a:endParaRPr lang="es-MX" sz="1100" dirty="0">
                        <a:effectLst/>
                        <a:latin typeface="Montserrat" panose="00000500000000000000" pitchFamily="2" charset="0"/>
                        <a:ea typeface="+mn-ea"/>
                        <a:cs typeface="+mn-cs"/>
                      </a:endParaRPr>
                    </a:p>
                  </a:txBody>
                  <a:tcPr marL="44450" marR="44450" marT="0" marB="0" anchor="ctr">
                    <a:solidFill>
                      <a:srgbClr val="691B31"/>
                    </a:solidFill>
                  </a:tcPr>
                </a:tc>
                <a:tc>
                  <a:txBody>
                    <a:bodyPr/>
                    <a:lstStyle/>
                    <a:p>
                      <a:pPr algn="ctr"/>
                      <a:r>
                        <a:rPr lang="es-MX" sz="1100" b="1" kern="1200" dirty="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chemeClr val="lt1"/>
                          </a:solidFill>
                          <a:effectLst/>
                          <a:latin typeface="Montserrat" panose="00000500000000000000" pitchFamily="2" charset="0"/>
                          <a:ea typeface="+mn-ea"/>
                          <a:cs typeface="+mn-cs"/>
                        </a:rPr>
                        <a:t>N/A</a:t>
                      </a:r>
                    </a:p>
                  </a:txBody>
                  <a:tcPr marL="44450" marR="44450" marT="0" marB="0" anchor="ctr">
                    <a:solidFill>
                      <a:srgbClr val="691B31"/>
                    </a:solidFill>
                  </a:tcPr>
                </a:tc>
                <a:extLst>
                  <a:ext uri="{0D108BD9-81ED-4DB2-BD59-A6C34878D82A}">
                    <a16:rowId xmlns:a16="http://schemas.microsoft.com/office/drawing/2014/main" val="757784833"/>
                  </a:ext>
                </a:extLst>
              </a:tr>
              <a:tr h="319153">
                <a:tc>
                  <a:txBody>
                    <a:bodyPr/>
                    <a:lstStyle/>
                    <a:p>
                      <a:r>
                        <a:rPr lang="es-MX" sz="1100" dirty="0">
                          <a:effectLst/>
                          <a:latin typeface="Montserrat" panose="00000500000000000000" pitchFamily="2" charset="0"/>
                        </a:rPr>
                        <a:t>Chihuahua</a:t>
                      </a:r>
                      <a:endParaRPr lang="es-MX" sz="1100" dirty="0">
                        <a:effectLst/>
                        <a:latin typeface="Montserrat" panose="00000500000000000000" pitchFamily="2" charset="0"/>
                        <a:ea typeface="+mn-ea"/>
                        <a:cs typeface="+mn-cs"/>
                      </a:endParaRPr>
                    </a:p>
                  </a:txBody>
                  <a:tcPr marL="44450" marR="44450" marT="0" marB="0" anchor="ctr">
                    <a:solidFill>
                      <a:srgbClr val="691B31"/>
                    </a:solidFill>
                  </a:tcPr>
                </a:tc>
                <a:tc>
                  <a:txBody>
                    <a:bodyPr/>
                    <a:lstStyle/>
                    <a:p>
                      <a:pPr algn="ctr"/>
                      <a:r>
                        <a:rPr lang="es-MX" sz="1100" b="1" kern="1200" dirty="0">
                          <a:solidFill>
                            <a:srgbClr val="691B31"/>
                          </a:solidFill>
                          <a:effectLst/>
                          <a:latin typeface="Montserrat" panose="00000500000000000000" pitchFamily="2" charset="0"/>
                          <a:ea typeface="+mn-ea"/>
                          <a:cs typeface="+mn-cs"/>
                        </a:rPr>
                        <a:t>3</a:t>
                      </a:r>
                    </a:p>
                  </a:txBody>
                  <a:tcPr marL="44450" marR="44450" marT="0" marB="0" anchor="ctr">
                    <a:solidFill>
                      <a:srgbClr val="DEC9A2"/>
                    </a:solidFill>
                  </a:tcPr>
                </a:tc>
                <a:tc>
                  <a:txBody>
                    <a:bodyPr/>
                    <a:lstStyle/>
                    <a:p>
                      <a:pPr algn="ctr"/>
                      <a:r>
                        <a:rPr lang="es-MX" sz="1100" b="1" kern="1200">
                          <a:solidFill>
                            <a:srgbClr val="691B31"/>
                          </a:solidFill>
                          <a:effectLst/>
                          <a:latin typeface="Montserrat" panose="00000500000000000000" pitchFamily="2" charset="0"/>
                          <a:ea typeface="+mn-ea"/>
                          <a:cs typeface="+mn-cs"/>
                        </a:rPr>
                        <a:t>1</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1</a:t>
                      </a:r>
                    </a:p>
                  </a:txBody>
                  <a:tcPr marL="44450" marR="44450" marT="0" marB="0" anchor="ctr">
                    <a:solidFill>
                      <a:srgbClr val="DEC9A2"/>
                    </a:solidFill>
                  </a:tcPr>
                </a:tc>
                <a:tc>
                  <a:txBody>
                    <a:bodyPr/>
                    <a:lstStyle/>
                    <a:p>
                      <a:pPr algn="ctr"/>
                      <a:r>
                        <a:rPr lang="es-MX" sz="1100" b="1" kern="120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2</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2</a:t>
                      </a:r>
                    </a:p>
                  </a:txBody>
                  <a:tcPr marL="44450" marR="44450" marT="0" marB="0" anchor="ctr">
                    <a:solidFill>
                      <a:srgbClr val="DEC9A2"/>
                    </a:solidFill>
                  </a:tcPr>
                </a:tc>
                <a:tc>
                  <a:txBody>
                    <a:bodyPr/>
                    <a:lstStyle/>
                    <a:p>
                      <a:pPr algn="ctr"/>
                      <a:r>
                        <a:rPr lang="es-MX" sz="1100" b="1" kern="120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chemeClr val="lt1"/>
                          </a:solidFill>
                          <a:effectLst/>
                          <a:latin typeface="Montserrat" panose="00000500000000000000" pitchFamily="2" charset="0"/>
                          <a:ea typeface="+mn-ea"/>
                          <a:cs typeface="+mn-cs"/>
                        </a:rPr>
                        <a:t>100%</a:t>
                      </a:r>
                    </a:p>
                  </a:txBody>
                  <a:tcPr marL="44450" marR="44450" marT="0" marB="0" anchor="ctr">
                    <a:solidFill>
                      <a:srgbClr val="691B31"/>
                    </a:solidFill>
                  </a:tcPr>
                </a:tc>
                <a:extLst>
                  <a:ext uri="{0D108BD9-81ED-4DB2-BD59-A6C34878D82A}">
                    <a16:rowId xmlns:a16="http://schemas.microsoft.com/office/drawing/2014/main" val="2113864349"/>
                  </a:ext>
                </a:extLst>
              </a:tr>
              <a:tr h="319153">
                <a:tc>
                  <a:txBody>
                    <a:bodyPr/>
                    <a:lstStyle/>
                    <a:p>
                      <a:r>
                        <a:rPr lang="es-MX" sz="1100" dirty="0">
                          <a:effectLst/>
                          <a:latin typeface="Montserrat" panose="00000500000000000000" pitchFamily="2" charset="0"/>
                        </a:rPr>
                        <a:t>Durango</a:t>
                      </a:r>
                      <a:endParaRPr lang="es-MX" sz="1100" dirty="0">
                        <a:effectLst/>
                        <a:latin typeface="Montserrat" panose="00000500000000000000" pitchFamily="2" charset="0"/>
                        <a:ea typeface="+mn-ea"/>
                        <a:cs typeface="+mn-cs"/>
                      </a:endParaRPr>
                    </a:p>
                  </a:txBody>
                  <a:tcPr marL="44450" marR="44450" marT="0" marB="0" anchor="ctr">
                    <a:solidFill>
                      <a:srgbClr val="691B31"/>
                    </a:solidFill>
                  </a:tcPr>
                </a:tc>
                <a:tc>
                  <a:txBody>
                    <a:bodyPr/>
                    <a:lstStyle/>
                    <a:p>
                      <a:pPr algn="ctr"/>
                      <a:r>
                        <a:rPr lang="es-MX" sz="1100" b="1" kern="1200" dirty="0">
                          <a:solidFill>
                            <a:srgbClr val="691B31"/>
                          </a:solidFill>
                          <a:effectLst/>
                          <a:latin typeface="Montserrat" panose="00000500000000000000" pitchFamily="2" charset="0"/>
                          <a:ea typeface="+mn-ea"/>
                          <a:cs typeface="+mn-cs"/>
                        </a:rPr>
                        <a:t>2</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2</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2</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chemeClr val="lt1"/>
                          </a:solidFill>
                          <a:effectLst/>
                          <a:latin typeface="Montserrat" panose="00000500000000000000" pitchFamily="2" charset="0"/>
                          <a:ea typeface="+mn-ea"/>
                          <a:cs typeface="+mn-cs"/>
                        </a:rPr>
                        <a:t>100%</a:t>
                      </a:r>
                    </a:p>
                  </a:txBody>
                  <a:tcPr marL="44450" marR="44450" marT="0" marB="0" anchor="ctr">
                    <a:solidFill>
                      <a:srgbClr val="691B31"/>
                    </a:solidFill>
                  </a:tcPr>
                </a:tc>
                <a:extLst>
                  <a:ext uri="{0D108BD9-81ED-4DB2-BD59-A6C34878D82A}">
                    <a16:rowId xmlns:a16="http://schemas.microsoft.com/office/drawing/2014/main" val="1177307820"/>
                  </a:ext>
                </a:extLst>
              </a:tr>
              <a:tr h="330758">
                <a:tc>
                  <a:txBody>
                    <a:bodyPr/>
                    <a:lstStyle/>
                    <a:p>
                      <a:r>
                        <a:rPr lang="es-MX" sz="1100" dirty="0">
                          <a:effectLst/>
                          <a:latin typeface="Montserrat" panose="00000500000000000000" pitchFamily="2" charset="0"/>
                        </a:rPr>
                        <a:t>Guadalajara </a:t>
                      </a:r>
                      <a:endParaRPr lang="es-MX" sz="1100" dirty="0">
                        <a:effectLst/>
                        <a:latin typeface="Montserrat" panose="00000500000000000000" pitchFamily="2" charset="0"/>
                        <a:ea typeface="+mn-ea"/>
                        <a:cs typeface="+mn-cs"/>
                      </a:endParaRPr>
                    </a:p>
                  </a:txBody>
                  <a:tcPr marL="44450" marR="44450" marT="0" marB="0" anchor="ctr">
                    <a:solidFill>
                      <a:srgbClr val="691B31"/>
                    </a:solidFill>
                  </a:tcPr>
                </a:tc>
                <a:tc>
                  <a:txBody>
                    <a:bodyPr/>
                    <a:lstStyle/>
                    <a:p>
                      <a:pPr algn="ctr"/>
                      <a:r>
                        <a:rPr lang="es-MX" sz="1100" b="1" kern="120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chemeClr val="lt1"/>
                          </a:solidFill>
                          <a:effectLst/>
                          <a:latin typeface="Montserrat" panose="00000500000000000000" pitchFamily="2" charset="0"/>
                          <a:ea typeface="+mn-ea"/>
                          <a:cs typeface="+mn-cs"/>
                        </a:rPr>
                        <a:t>N/A</a:t>
                      </a:r>
                    </a:p>
                  </a:txBody>
                  <a:tcPr marL="44450" marR="44450" marT="0" marB="0" anchor="ctr">
                    <a:solidFill>
                      <a:srgbClr val="691B31"/>
                    </a:solidFill>
                  </a:tcPr>
                </a:tc>
                <a:extLst>
                  <a:ext uri="{0D108BD9-81ED-4DB2-BD59-A6C34878D82A}">
                    <a16:rowId xmlns:a16="http://schemas.microsoft.com/office/drawing/2014/main" val="3107705821"/>
                  </a:ext>
                </a:extLst>
              </a:tr>
              <a:tr h="319153">
                <a:tc>
                  <a:txBody>
                    <a:bodyPr/>
                    <a:lstStyle/>
                    <a:p>
                      <a:r>
                        <a:rPr lang="es-MX" sz="1100" dirty="0">
                          <a:effectLst/>
                          <a:latin typeface="Montserrat" panose="00000500000000000000" pitchFamily="2" charset="0"/>
                        </a:rPr>
                        <a:t>Hermosillo</a:t>
                      </a:r>
                      <a:endParaRPr lang="es-MX" sz="1100" dirty="0">
                        <a:effectLst/>
                        <a:latin typeface="Montserrat" panose="00000500000000000000" pitchFamily="2" charset="0"/>
                        <a:ea typeface="+mn-ea"/>
                        <a:cs typeface="+mn-cs"/>
                      </a:endParaRPr>
                    </a:p>
                  </a:txBody>
                  <a:tcPr marL="44450" marR="44450" marT="0" marB="0" anchor="ctr">
                    <a:solidFill>
                      <a:srgbClr val="691B31"/>
                    </a:solidFill>
                  </a:tcPr>
                </a:tc>
                <a:tc>
                  <a:txBody>
                    <a:bodyPr/>
                    <a:lstStyle/>
                    <a:p>
                      <a:pPr algn="ctr"/>
                      <a:r>
                        <a:rPr lang="es-MX" sz="1100" b="1" kern="120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chemeClr val="lt1"/>
                          </a:solidFill>
                          <a:effectLst/>
                          <a:latin typeface="Montserrat" panose="00000500000000000000" pitchFamily="2" charset="0"/>
                          <a:ea typeface="+mn-ea"/>
                          <a:cs typeface="+mn-cs"/>
                        </a:rPr>
                        <a:t>N/A</a:t>
                      </a:r>
                    </a:p>
                  </a:txBody>
                  <a:tcPr marL="44450" marR="44450" marT="0" marB="0" anchor="ctr">
                    <a:solidFill>
                      <a:srgbClr val="691B31"/>
                    </a:solidFill>
                  </a:tcPr>
                </a:tc>
                <a:extLst>
                  <a:ext uri="{0D108BD9-81ED-4DB2-BD59-A6C34878D82A}">
                    <a16:rowId xmlns:a16="http://schemas.microsoft.com/office/drawing/2014/main" val="2749566292"/>
                  </a:ext>
                </a:extLst>
              </a:tr>
              <a:tr h="330758">
                <a:tc>
                  <a:txBody>
                    <a:bodyPr/>
                    <a:lstStyle/>
                    <a:p>
                      <a:r>
                        <a:rPr lang="es-MX" sz="1100" dirty="0">
                          <a:effectLst/>
                          <a:latin typeface="Montserrat" panose="00000500000000000000" pitchFamily="2" charset="0"/>
                        </a:rPr>
                        <a:t>Monterrey</a:t>
                      </a:r>
                      <a:endParaRPr lang="es-MX" sz="1100" dirty="0">
                        <a:effectLst/>
                        <a:latin typeface="Montserrat" panose="00000500000000000000" pitchFamily="2" charset="0"/>
                        <a:ea typeface="+mn-ea"/>
                        <a:cs typeface="+mn-cs"/>
                      </a:endParaRPr>
                    </a:p>
                  </a:txBody>
                  <a:tcPr marL="44450" marR="44450" marT="0" marB="0" anchor="ctr">
                    <a:solidFill>
                      <a:srgbClr val="691B31"/>
                    </a:solidFill>
                  </a:tcPr>
                </a:tc>
                <a:tc>
                  <a:txBody>
                    <a:bodyPr/>
                    <a:lstStyle/>
                    <a:p>
                      <a:pPr algn="ctr"/>
                      <a:r>
                        <a:rPr lang="es-MX" sz="1100" b="1" kern="1200">
                          <a:solidFill>
                            <a:srgbClr val="691B31"/>
                          </a:solidFill>
                          <a:effectLst/>
                          <a:latin typeface="Montserrat" panose="00000500000000000000" pitchFamily="2" charset="0"/>
                          <a:ea typeface="+mn-ea"/>
                          <a:cs typeface="+mn-cs"/>
                        </a:rPr>
                        <a:t>3</a:t>
                      </a:r>
                    </a:p>
                  </a:txBody>
                  <a:tcPr marL="44450" marR="44450" marT="0" marB="0" anchor="ctr">
                    <a:solidFill>
                      <a:srgbClr val="DEC9A2"/>
                    </a:solidFill>
                  </a:tcPr>
                </a:tc>
                <a:tc>
                  <a:txBody>
                    <a:bodyPr/>
                    <a:lstStyle/>
                    <a:p>
                      <a:pPr algn="ctr"/>
                      <a:r>
                        <a:rPr lang="es-MX" sz="1100" b="1" kern="1200">
                          <a:solidFill>
                            <a:srgbClr val="691B31"/>
                          </a:solidFill>
                          <a:effectLst/>
                          <a:latin typeface="Montserrat" panose="00000500000000000000" pitchFamily="2" charset="0"/>
                          <a:ea typeface="+mn-ea"/>
                          <a:cs typeface="+mn-cs"/>
                        </a:rPr>
                        <a:t>1</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1</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2</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2</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chemeClr val="lt1"/>
                          </a:solidFill>
                          <a:effectLst/>
                          <a:latin typeface="Montserrat" panose="00000500000000000000" pitchFamily="2" charset="0"/>
                          <a:ea typeface="+mn-ea"/>
                          <a:cs typeface="+mn-cs"/>
                        </a:rPr>
                        <a:t>100%</a:t>
                      </a:r>
                    </a:p>
                  </a:txBody>
                  <a:tcPr marL="44450" marR="44450" marT="0" marB="0" anchor="ctr">
                    <a:solidFill>
                      <a:srgbClr val="691B31"/>
                    </a:solidFill>
                  </a:tcPr>
                </a:tc>
                <a:extLst>
                  <a:ext uri="{0D108BD9-81ED-4DB2-BD59-A6C34878D82A}">
                    <a16:rowId xmlns:a16="http://schemas.microsoft.com/office/drawing/2014/main" val="2579747668"/>
                  </a:ext>
                </a:extLst>
              </a:tr>
              <a:tr h="330758">
                <a:tc>
                  <a:txBody>
                    <a:bodyPr/>
                    <a:lstStyle/>
                    <a:p>
                      <a:r>
                        <a:rPr lang="es-MX" sz="1100" dirty="0">
                          <a:effectLst/>
                          <a:latin typeface="Montserrat" panose="00000500000000000000" pitchFamily="2" charset="0"/>
                        </a:rPr>
                        <a:t>Pachuca</a:t>
                      </a:r>
                      <a:endParaRPr lang="es-MX" sz="1100" dirty="0">
                        <a:effectLst/>
                        <a:latin typeface="Montserrat" panose="00000500000000000000" pitchFamily="2" charset="0"/>
                        <a:ea typeface="+mn-ea"/>
                        <a:cs typeface="+mn-cs"/>
                      </a:endParaRPr>
                    </a:p>
                  </a:txBody>
                  <a:tcPr marL="44450" marR="44450" marT="0" marB="0" anchor="ctr">
                    <a:solidFill>
                      <a:srgbClr val="691B31"/>
                    </a:solidFill>
                  </a:tcPr>
                </a:tc>
                <a:tc>
                  <a:txBody>
                    <a:bodyPr/>
                    <a:lstStyle/>
                    <a:p>
                      <a:pPr algn="ctr"/>
                      <a:r>
                        <a:rPr lang="es-MX" sz="1100" b="1" kern="1200">
                          <a:solidFill>
                            <a:srgbClr val="691B31"/>
                          </a:solidFill>
                          <a:effectLst/>
                          <a:latin typeface="Montserrat" panose="00000500000000000000" pitchFamily="2" charset="0"/>
                          <a:ea typeface="+mn-ea"/>
                          <a:cs typeface="+mn-cs"/>
                        </a:rPr>
                        <a:t>1</a:t>
                      </a:r>
                    </a:p>
                  </a:txBody>
                  <a:tcPr marL="44450" marR="44450" marT="0" marB="0" anchor="ctr">
                    <a:solidFill>
                      <a:srgbClr val="DEC9A2"/>
                    </a:solidFill>
                  </a:tcPr>
                </a:tc>
                <a:tc>
                  <a:txBody>
                    <a:bodyPr/>
                    <a:lstStyle/>
                    <a:p>
                      <a:pPr algn="ctr"/>
                      <a:r>
                        <a:rPr lang="es-MX" sz="1100" b="1" kern="1200">
                          <a:solidFill>
                            <a:srgbClr val="691B31"/>
                          </a:solidFill>
                          <a:effectLst/>
                          <a:latin typeface="Montserrat" panose="00000500000000000000" pitchFamily="2" charset="0"/>
                          <a:ea typeface="+mn-ea"/>
                          <a:cs typeface="+mn-cs"/>
                        </a:rPr>
                        <a:t>1</a:t>
                      </a:r>
                    </a:p>
                  </a:txBody>
                  <a:tcPr marL="44450" marR="44450" marT="0" marB="0" anchor="ctr">
                    <a:solidFill>
                      <a:srgbClr val="DEC9A2"/>
                    </a:solidFill>
                  </a:tcPr>
                </a:tc>
                <a:tc>
                  <a:txBody>
                    <a:bodyPr/>
                    <a:lstStyle/>
                    <a:p>
                      <a:pPr algn="ctr"/>
                      <a:r>
                        <a:rPr lang="es-MX" sz="1100" b="1" kern="1200">
                          <a:solidFill>
                            <a:srgbClr val="691B31"/>
                          </a:solidFill>
                          <a:effectLst/>
                          <a:latin typeface="Montserrat" panose="00000500000000000000" pitchFamily="2" charset="0"/>
                          <a:ea typeface="+mn-ea"/>
                          <a:cs typeface="+mn-cs"/>
                        </a:rPr>
                        <a:t>1</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chemeClr val="lt1"/>
                          </a:solidFill>
                          <a:effectLst/>
                          <a:latin typeface="Montserrat" panose="00000500000000000000" pitchFamily="2" charset="0"/>
                          <a:ea typeface="+mn-ea"/>
                          <a:cs typeface="+mn-cs"/>
                        </a:rPr>
                        <a:t>100%</a:t>
                      </a:r>
                    </a:p>
                  </a:txBody>
                  <a:tcPr marL="44450" marR="44450" marT="0" marB="0" anchor="ctr">
                    <a:solidFill>
                      <a:srgbClr val="691B31"/>
                    </a:solidFill>
                  </a:tcPr>
                </a:tc>
                <a:extLst>
                  <a:ext uri="{0D108BD9-81ED-4DB2-BD59-A6C34878D82A}">
                    <a16:rowId xmlns:a16="http://schemas.microsoft.com/office/drawing/2014/main" val="1031741015"/>
                  </a:ext>
                </a:extLst>
              </a:tr>
              <a:tr h="319153">
                <a:tc>
                  <a:txBody>
                    <a:bodyPr/>
                    <a:lstStyle/>
                    <a:p>
                      <a:r>
                        <a:rPr lang="es-MX" sz="1100" dirty="0">
                          <a:effectLst/>
                          <a:latin typeface="Montserrat" panose="00000500000000000000" pitchFamily="2" charset="0"/>
                        </a:rPr>
                        <a:t>Puebla </a:t>
                      </a:r>
                      <a:endParaRPr lang="es-MX" sz="1100" dirty="0">
                        <a:effectLst/>
                        <a:latin typeface="Montserrat" panose="00000500000000000000" pitchFamily="2" charset="0"/>
                        <a:ea typeface="+mn-ea"/>
                        <a:cs typeface="+mn-cs"/>
                      </a:endParaRPr>
                    </a:p>
                  </a:txBody>
                  <a:tcPr marL="44450" marR="44450" marT="0" marB="0" anchor="ctr">
                    <a:solidFill>
                      <a:srgbClr val="691B31"/>
                    </a:solidFill>
                  </a:tcPr>
                </a:tc>
                <a:tc>
                  <a:txBody>
                    <a:bodyPr/>
                    <a:lstStyle/>
                    <a:p>
                      <a:pPr algn="ctr"/>
                      <a:r>
                        <a:rPr lang="es-MX" sz="1100" b="1" kern="1200">
                          <a:solidFill>
                            <a:srgbClr val="691B31"/>
                          </a:solidFill>
                          <a:effectLst/>
                          <a:latin typeface="Montserrat" panose="00000500000000000000" pitchFamily="2" charset="0"/>
                          <a:ea typeface="+mn-ea"/>
                          <a:cs typeface="+mn-cs"/>
                        </a:rPr>
                        <a:t>4</a:t>
                      </a:r>
                    </a:p>
                  </a:txBody>
                  <a:tcPr marL="44450" marR="44450" marT="0" marB="0" anchor="ctr">
                    <a:solidFill>
                      <a:srgbClr val="DEC9A2"/>
                    </a:solidFill>
                  </a:tcPr>
                </a:tc>
                <a:tc>
                  <a:txBody>
                    <a:bodyPr/>
                    <a:lstStyle/>
                    <a:p>
                      <a:pPr algn="ctr"/>
                      <a:r>
                        <a:rPr lang="es-MX" sz="1100" b="1" kern="1200">
                          <a:solidFill>
                            <a:srgbClr val="691B31"/>
                          </a:solidFill>
                          <a:effectLst/>
                          <a:latin typeface="Montserrat" panose="00000500000000000000" pitchFamily="2" charset="0"/>
                          <a:ea typeface="+mn-ea"/>
                          <a:cs typeface="+mn-cs"/>
                        </a:rPr>
                        <a:t>2</a:t>
                      </a:r>
                    </a:p>
                  </a:txBody>
                  <a:tcPr marL="44450" marR="44450" marT="0" marB="0" anchor="ctr">
                    <a:solidFill>
                      <a:srgbClr val="DEC9A2"/>
                    </a:solidFill>
                  </a:tcPr>
                </a:tc>
                <a:tc>
                  <a:txBody>
                    <a:bodyPr/>
                    <a:lstStyle/>
                    <a:p>
                      <a:pPr algn="ctr"/>
                      <a:r>
                        <a:rPr lang="es-MX" sz="1100" b="1" kern="1200">
                          <a:solidFill>
                            <a:srgbClr val="691B31"/>
                          </a:solidFill>
                          <a:effectLst/>
                          <a:latin typeface="Montserrat" panose="00000500000000000000" pitchFamily="2" charset="0"/>
                          <a:ea typeface="+mn-ea"/>
                          <a:cs typeface="+mn-cs"/>
                        </a:rPr>
                        <a:t>2</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2</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2</a:t>
                      </a:r>
                    </a:p>
                  </a:txBody>
                  <a:tcPr marL="44450" marR="44450" marT="0" marB="0" anchor="ctr">
                    <a:solidFill>
                      <a:srgbClr val="DEC9A2"/>
                    </a:solidFill>
                  </a:tcPr>
                </a:tc>
                <a:tc>
                  <a:txBody>
                    <a:bodyPr/>
                    <a:lstStyle/>
                    <a:p>
                      <a:pPr algn="ctr"/>
                      <a:r>
                        <a:rPr lang="es-MX" sz="1100" b="1" kern="120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chemeClr val="lt1"/>
                          </a:solidFill>
                          <a:effectLst/>
                          <a:latin typeface="Montserrat" panose="00000500000000000000" pitchFamily="2" charset="0"/>
                          <a:ea typeface="+mn-ea"/>
                          <a:cs typeface="+mn-cs"/>
                        </a:rPr>
                        <a:t>100%</a:t>
                      </a:r>
                    </a:p>
                  </a:txBody>
                  <a:tcPr marL="44450" marR="44450" marT="0" marB="0" anchor="ctr">
                    <a:solidFill>
                      <a:srgbClr val="691B31"/>
                    </a:solidFill>
                  </a:tcPr>
                </a:tc>
                <a:extLst>
                  <a:ext uri="{0D108BD9-81ED-4DB2-BD59-A6C34878D82A}">
                    <a16:rowId xmlns:a16="http://schemas.microsoft.com/office/drawing/2014/main" val="1050686856"/>
                  </a:ext>
                </a:extLst>
              </a:tr>
              <a:tr h="319153">
                <a:tc>
                  <a:txBody>
                    <a:bodyPr/>
                    <a:lstStyle/>
                    <a:p>
                      <a:r>
                        <a:rPr lang="es-MX" sz="1100" dirty="0">
                          <a:effectLst/>
                          <a:latin typeface="Montserrat" panose="00000500000000000000" pitchFamily="2" charset="0"/>
                        </a:rPr>
                        <a:t>Distrito Federal</a:t>
                      </a:r>
                      <a:endParaRPr lang="es-MX" sz="1100" dirty="0">
                        <a:effectLst/>
                        <a:latin typeface="Montserrat" panose="00000500000000000000" pitchFamily="2" charset="0"/>
                        <a:ea typeface="+mn-ea"/>
                        <a:cs typeface="+mn-cs"/>
                      </a:endParaRPr>
                    </a:p>
                  </a:txBody>
                  <a:tcPr marL="44450" marR="44450" marT="0" marB="0" anchor="ctr">
                    <a:solidFill>
                      <a:srgbClr val="691B31"/>
                    </a:solidFill>
                  </a:tcPr>
                </a:tc>
                <a:tc>
                  <a:txBody>
                    <a:bodyPr/>
                    <a:lstStyle/>
                    <a:p>
                      <a:pPr algn="ctr"/>
                      <a:r>
                        <a:rPr lang="es-MX" sz="1100" b="1" kern="1200" dirty="0">
                          <a:solidFill>
                            <a:srgbClr val="691B31"/>
                          </a:solidFill>
                          <a:effectLst/>
                          <a:latin typeface="Montserrat" panose="00000500000000000000" pitchFamily="2" charset="0"/>
                          <a:ea typeface="+mn-ea"/>
                          <a:cs typeface="+mn-cs"/>
                        </a:rPr>
                        <a:t>3</a:t>
                      </a:r>
                    </a:p>
                  </a:txBody>
                  <a:tcPr marL="44450" marR="44450" marT="0" marB="0" anchor="ctr">
                    <a:solidFill>
                      <a:srgbClr val="DEC9A2"/>
                    </a:solidFill>
                  </a:tcPr>
                </a:tc>
                <a:tc>
                  <a:txBody>
                    <a:bodyPr/>
                    <a:lstStyle/>
                    <a:p>
                      <a:pPr algn="ctr"/>
                      <a:r>
                        <a:rPr lang="es-MX" sz="1100" b="1" kern="1200">
                          <a:solidFill>
                            <a:srgbClr val="691B31"/>
                          </a:solidFill>
                          <a:effectLst/>
                          <a:latin typeface="Montserrat" panose="00000500000000000000" pitchFamily="2" charset="0"/>
                          <a:ea typeface="+mn-ea"/>
                          <a:cs typeface="+mn-cs"/>
                        </a:rPr>
                        <a:t>2</a:t>
                      </a:r>
                    </a:p>
                  </a:txBody>
                  <a:tcPr marL="44450" marR="44450" marT="0" marB="0" anchor="ctr">
                    <a:solidFill>
                      <a:srgbClr val="DEC9A2"/>
                    </a:solidFill>
                  </a:tcPr>
                </a:tc>
                <a:tc>
                  <a:txBody>
                    <a:bodyPr/>
                    <a:lstStyle/>
                    <a:p>
                      <a:pPr algn="ctr"/>
                      <a:r>
                        <a:rPr lang="es-MX" sz="1100" b="1" kern="1200">
                          <a:solidFill>
                            <a:srgbClr val="691B31"/>
                          </a:solidFill>
                          <a:effectLst/>
                          <a:latin typeface="Montserrat" panose="00000500000000000000" pitchFamily="2" charset="0"/>
                          <a:ea typeface="+mn-ea"/>
                          <a:cs typeface="+mn-cs"/>
                        </a:rPr>
                        <a:t>2</a:t>
                      </a:r>
                    </a:p>
                  </a:txBody>
                  <a:tcPr marL="44450" marR="44450" marT="0" marB="0" anchor="ctr">
                    <a:solidFill>
                      <a:srgbClr val="DEC9A2"/>
                    </a:solidFill>
                  </a:tcPr>
                </a:tc>
                <a:tc>
                  <a:txBody>
                    <a:bodyPr/>
                    <a:lstStyle/>
                    <a:p>
                      <a:pPr algn="ctr"/>
                      <a:r>
                        <a:rPr lang="es-MX" sz="1100" b="1" kern="120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a:solidFill>
                            <a:srgbClr val="691B31"/>
                          </a:solidFill>
                          <a:effectLst/>
                          <a:latin typeface="Montserrat" panose="00000500000000000000" pitchFamily="2" charset="0"/>
                          <a:ea typeface="+mn-ea"/>
                          <a:cs typeface="+mn-cs"/>
                        </a:rPr>
                        <a:t>1</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1</a:t>
                      </a:r>
                    </a:p>
                  </a:txBody>
                  <a:tcPr marL="44450" marR="44450" marT="0" marB="0" anchor="ctr">
                    <a:solidFill>
                      <a:srgbClr val="DEC9A2"/>
                    </a:solidFill>
                  </a:tcPr>
                </a:tc>
                <a:tc>
                  <a:txBody>
                    <a:bodyPr/>
                    <a:lstStyle/>
                    <a:p>
                      <a:pPr algn="ctr"/>
                      <a:r>
                        <a:rPr lang="es-MX" sz="1100" b="1" kern="120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chemeClr val="lt1"/>
                          </a:solidFill>
                          <a:effectLst/>
                          <a:latin typeface="Montserrat" panose="00000500000000000000" pitchFamily="2" charset="0"/>
                          <a:ea typeface="+mn-ea"/>
                          <a:cs typeface="+mn-cs"/>
                        </a:rPr>
                        <a:t>100%</a:t>
                      </a:r>
                    </a:p>
                  </a:txBody>
                  <a:tcPr marL="44450" marR="44450" marT="0" marB="0" anchor="ctr">
                    <a:solidFill>
                      <a:srgbClr val="691B31"/>
                    </a:solidFill>
                  </a:tcPr>
                </a:tc>
                <a:extLst>
                  <a:ext uri="{0D108BD9-81ED-4DB2-BD59-A6C34878D82A}">
                    <a16:rowId xmlns:a16="http://schemas.microsoft.com/office/drawing/2014/main" val="468282930"/>
                  </a:ext>
                </a:extLst>
              </a:tr>
              <a:tr h="559000">
                <a:tc>
                  <a:txBody>
                    <a:bodyPr/>
                    <a:lstStyle/>
                    <a:p>
                      <a:r>
                        <a:rPr lang="es-MX" sz="1100" dirty="0">
                          <a:effectLst/>
                          <a:latin typeface="Montserrat" panose="00000500000000000000" pitchFamily="2" charset="0"/>
                        </a:rPr>
                        <a:t>Zacatecas (con oficina en SLP)</a:t>
                      </a:r>
                      <a:endParaRPr lang="es-MX" sz="1100" dirty="0">
                        <a:effectLst/>
                        <a:latin typeface="Montserrat" panose="00000500000000000000" pitchFamily="2" charset="0"/>
                        <a:ea typeface="+mn-ea"/>
                        <a:cs typeface="+mn-cs"/>
                      </a:endParaRPr>
                    </a:p>
                  </a:txBody>
                  <a:tcPr marL="44450" marR="44450" marT="0" marB="0" anchor="ctr">
                    <a:solidFill>
                      <a:srgbClr val="691B31"/>
                    </a:solidFill>
                  </a:tcPr>
                </a:tc>
                <a:tc>
                  <a:txBody>
                    <a:bodyPr/>
                    <a:lstStyle/>
                    <a:p>
                      <a:pPr algn="ctr"/>
                      <a:r>
                        <a:rPr lang="es-MX" sz="1100" b="1" kern="1200" dirty="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100" b="1" kern="1200" dirty="0">
                          <a:solidFill>
                            <a:schemeClr val="lt1"/>
                          </a:solidFill>
                          <a:effectLst/>
                          <a:latin typeface="Montserrat" panose="00000500000000000000" pitchFamily="2" charset="0"/>
                          <a:ea typeface="+mn-ea"/>
                          <a:cs typeface="+mn-cs"/>
                        </a:rPr>
                        <a:t>N/A</a:t>
                      </a:r>
                    </a:p>
                  </a:txBody>
                  <a:tcPr marL="44450" marR="44450" marT="0" marB="0" anchor="ctr">
                    <a:solidFill>
                      <a:srgbClr val="691B31"/>
                    </a:solidFill>
                  </a:tcPr>
                </a:tc>
                <a:extLst>
                  <a:ext uri="{0D108BD9-81ED-4DB2-BD59-A6C34878D82A}">
                    <a16:rowId xmlns:a16="http://schemas.microsoft.com/office/drawing/2014/main" val="3176907449"/>
                  </a:ext>
                </a:extLst>
              </a:tr>
              <a:tr h="304645">
                <a:tc>
                  <a:txBody>
                    <a:bodyPr/>
                    <a:lstStyle/>
                    <a:p>
                      <a:pPr algn="ctr"/>
                      <a:r>
                        <a:rPr lang="es-MX" sz="1200" dirty="0">
                          <a:solidFill>
                            <a:srgbClr val="691B31"/>
                          </a:solidFill>
                          <a:effectLst/>
                          <a:latin typeface="Montserrat" panose="00000500000000000000" pitchFamily="2" charset="0"/>
                        </a:rPr>
                        <a:t>TOTAL</a:t>
                      </a:r>
                      <a:endParaRPr lang="es-MX" sz="1200" dirty="0">
                        <a:solidFill>
                          <a:srgbClr val="691B31"/>
                        </a:solidFill>
                        <a:effectLst/>
                        <a:latin typeface="Montserrat" panose="00000500000000000000" pitchFamily="2" charset="0"/>
                        <a:ea typeface="+mn-ea"/>
                        <a:cs typeface="+mn-cs"/>
                      </a:endParaRPr>
                    </a:p>
                  </a:txBody>
                  <a:tcPr marL="44450" marR="44450" marT="0" marB="0" anchor="ctr">
                    <a:solidFill>
                      <a:srgbClr val="DEC9A2"/>
                    </a:solidFill>
                  </a:tcPr>
                </a:tc>
                <a:tc>
                  <a:txBody>
                    <a:bodyPr/>
                    <a:lstStyle/>
                    <a:p>
                      <a:pPr algn="ctr"/>
                      <a:r>
                        <a:rPr lang="es-MX" sz="1200" b="1" kern="1200" dirty="0">
                          <a:solidFill>
                            <a:srgbClr val="691B31"/>
                          </a:solidFill>
                          <a:effectLst/>
                          <a:latin typeface="Montserrat" panose="00000500000000000000" pitchFamily="2" charset="0"/>
                          <a:ea typeface="+mn-ea"/>
                          <a:cs typeface="+mn-cs"/>
                        </a:rPr>
                        <a:t>16</a:t>
                      </a:r>
                    </a:p>
                  </a:txBody>
                  <a:tcPr marL="44450" marR="44450" marT="0" marB="0" anchor="ctr">
                    <a:solidFill>
                      <a:srgbClr val="DEC9A2"/>
                    </a:solidFill>
                  </a:tcPr>
                </a:tc>
                <a:tc>
                  <a:txBody>
                    <a:bodyPr/>
                    <a:lstStyle/>
                    <a:p>
                      <a:pPr algn="ctr"/>
                      <a:r>
                        <a:rPr lang="es-MX" sz="1200" b="1" kern="1200" dirty="0">
                          <a:solidFill>
                            <a:srgbClr val="691B31"/>
                          </a:solidFill>
                          <a:effectLst/>
                          <a:latin typeface="Montserrat" panose="00000500000000000000" pitchFamily="2" charset="0"/>
                          <a:ea typeface="+mn-ea"/>
                          <a:cs typeface="+mn-cs"/>
                        </a:rPr>
                        <a:t>9</a:t>
                      </a:r>
                    </a:p>
                  </a:txBody>
                  <a:tcPr marL="44450" marR="44450" marT="0" marB="0" anchor="ctr">
                    <a:solidFill>
                      <a:srgbClr val="DEC9A2"/>
                    </a:solidFill>
                  </a:tcPr>
                </a:tc>
                <a:tc>
                  <a:txBody>
                    <a:bodyPr/>
                    <a:lstStyle/>
                    <a:p>
                      <a:pPr algn="ctr"/>
                      <a:r>
                        <a:rPr lang="es-MX" sz="1200" b="1" kern="1200" dirty="0">
                          <a:solidFill>
                            <a:srgbClr val="691B31"/>
                          </a:solidFill>
                          <a:effectLst/>
                          <a:latin typeface="Montserrat" panose="00000500000000000000" pitchFamily="2" charset="0"/>
                          <a:ea typeface="+mn-ea"/>
                          <a:cs typeface="+mn-cs"/>
                        </a:rPr>
                        <a:t>9</a:t>
                      </a:r>
                    </a:p>
                  </a:txBody>
                  <a:tcPr marL="44450" marR="44450" marT="0" marB="0" anchor="ctr">
                    <a:solidFill>
                      <a:srgbClr val="DEC9A2"/>
                    </a:solidFill>
                  </a:tcPr>
                </a:tc>
                <a:tc>
                  <a:txBody>
                    <a:bodyPr/>
                    <a:lstStyle/>
                    <a:p>
                      <a:pPr algn="ctr"/>
                      <a:r>
                        <a:rPr lang="es-MX" sz="1200" b="1" kern="1200" dirty="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200" b="1" kern="1200" dirty="0">
                          <a:solidFill>
                            <a:srgbClr val="691B31"/>
                          </a:solidFill>
                          <a:effectLst/>
                          <a:latin typeface="Montserrat" panose="00000500000000000000" pitchFamily="2" charset="0"/>
                          <a:ea typeface="+mn-ea"/>
                          <a:cs typeface="+mn-cs"/>
                        </a:rPr>
                        <a:t>7</a:t>
                      </a:r>
                    </a:p>
                  </a:txBody>
                  <a:tcPr marL="44450" marR="44450" marT="0" marB="0" anchor="ctr">
                    <a:solidFill>
                      <a:srgbClr val="DEC9A2"/>
                    </a:solidFill>
                  </a:tcPr>
                </a:tc>
                <a:tc>
                  <a:txBody>
                    <a:bodyPr/>
                    <a:lstStyle/>
                    <a:p>
                      <a:pPr algn="ctr"/>
                      <a:r>
                        <a:rPr lang="es-MX" sz="1200" b="1" kern="1200" dirty="0">
                          <a:solidFill>
                            <a:srgbClr val="691B31"/>
                          </a:solidFill>
                          <a:effectLst/>
                          <a:latin typeface="Montserrat" panose="00000500000000000000" pitchFamily="2" charset="0"/>
                          <a:ea typeface="+mn-ea"/>
                          <a:cs typeface="+mn-cs"/>
                        </a:rPr>
                        <a:t>7</a:t>
                      </a:r>
                    </a:p>
                  </a:txBody>
                  <a:tcPr marL="44450" marR="44450" marT="0" marB="0" anchor="ctr">
                    <a:solidFill>
                      <a:srgbClr val="DEC9A2"/>
                    </a:solidFill>
                  </a:tcPr>
                </a:tc>
                <a:tc>
                  <a:txBody>
                    <a:bodyPr/>
                    <a:lstStyle/>
                    <a:p>
                      <a:pPr algn="ctr"/>
                      <a:r>
                        <a:rPr lang="es-MX" sz="1200" b="1" kern="1200" dirty="0">
                          <a:solidFill>
                            <a:srgbClr val="691B31"/>
                          </a:solidFill>
                          <a:effectLst/>
                          <a:latin typeface="Montserrat" panose="00000500000000000000" pitchFamily="2" charset="0"/>
                          <a:ea typeface="+mn-ea"/>
                          <a:cs typeface="+mn-cs"/>
                        </a:rPr>
                        <a:t>0</a:t>
                      </a:r>
                    </a:p>
                  </a:txBody>
                  <a:tcPr marL="44450" marR="44450" marT="0" marB="0" anchor="ctr">
                    <a:solidFill>
                      <a:srgbClr val="DEC9A2"/>
                    </a:solidFill>
                  </a:tcPr>
                </a:tc>
                <a:tc>
                  <a:txBody>
                    <a:bodyPr/>
                    <a:lstStyle/>
                    <a:p>
                      <a:pPr algn="ctr"/>
                      <a:r>
                        <a:rPr lang="es-MX" sz="1200" b="1" kern="1200" dirty="0">
                          <a:solidFill>
                            <a:schemeClr val="lt1"/>
                          </a:solidFill>
                          <a:effectLst/>
                          <a:latin typeface="Montserrat" panose="00000500000000000000" pitchFamily="2" charset="0"/>
                          <a:ea typeface="+mn-ea"/>
                          <a:cs typeface="+mn-cs"/>
                        </a:rPr>
                        <a:t>100.0%</a:t>
                      </a:r>
                    </a:p>
                  </a:txBody>
                  <a:tcPr marL="44450" marR="44450" marT="0" marB="0" anchor="ctr">
                    <a:solidFill>
                      <a:srgbClr val="691B31"/>
                    </a:solidFill>
                  </a:tcPr>
                </a:tc>
                <a:extLst>
                  <a:ext uri="{0D108BD9-81ED-4DB2-BD59-A6C34878D82A}">
                    <a16:rowId xmlns:a16="http://schemas.microsoft.com/office/drawing/2014/main" val="4199822454"/>
                  </a:ext>
                </a:extLst>
              </a:tr>
            </a:tbl>
          </a:graphicData>
        </a:graphic>
      </p:graphicFrame>
    </p:spTree>
    <p:extLst>
      <p:ext uri="{BB962C8B-B14F-4D97-AF65-F5344CB8AC3E}">
        <p14:creationId xmlns:p14="http://schemas.microsoft.com/office/powerpoint/2010/main" val="2728411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4866FF4-9C67-0D11-D2BA-DD4F7B470D2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359895" y="68406"/>
            <a:ext cx="1698310" cy="638249"/>
          </a:xfrm>
          <a:prstGeom prst="rect">
            <a:avLst/>
          </a:prstGeom>
        </p:spPr>
      </p:pic>
      <p:graphicFrame>
        <p:nvGraphicFramePr>
          <p:cNvPr id="6" name="Tabla 5">
            <a:extLst>
              <a:ext uri="{FF2B5EF4-FFF2-40B4-BE49-F238E27FC236}">
                <a16:creationId xmlns:a16="http://schemas.microsoft.com/office/drawing/2014/main" id="{B0FBACF4-B064-692B-2904-20803992EC96}"/>
              </a:ext>
            </a:extLst>
          </p:cNvPr>
          <p:cNvGraphicFramePr>
            <a:graphicFrameLocks noGrp="1"/>
          </p:cNvGraphicFramePr>
          <p:nvPr>
            <p:extLst>
              <p:ext uri="{D42A27DB-BD31-4B8C-83A1-F6EECF244321}">
                <p14:modId xmlns:p14="http://schemas.microsoft.com/office/powerpoint/2010/main" val="3126468759"/>
              </p:ext>
            </p:extLst>
          </p:nvPr>
        </p:nvGraphicFramePr>
        <p:xfrm>
          <a:off x="356461" y="813529"/>
          <a:ext cx="11577232" cy="5064754"/>
        </p:xfrm>
        <a:graphic>
          <a:graphicData uri="http://schemas.openxmlformats.org/drawingml/2006/table">
            <a:tbl>
              <a:tblPr firstRow="1" firstCol="1" bandRow="1">
                <a:tableStyleId>{5C22544A-7EE6-4342-B048-85BDC9FD1C3A}</a:tableStyleId>
              </a:tblPr>
              <a:tblGrid>
                <a:gridCol w="2071675">
                  <a:extLst>
                    <a:ext uri="{9D8B030D-6E8A-4147-A177-3AD203B41FA5}">
                      <a16:colId xmlns:a16="http://schemas.microsoft.com/office/drawing/2014/main" val="3600062602"/>
                    </a:ext>
                  </a:extLst>
                </a:gridCol>
                <a:gridCol w="1182378">
                  <a:extLst>
                    <a:ext uri="{9D8B030D-6E8A-4147-A177-3AD203B41FA5}">
                      <a16:colId xmlns:a16="http://schemas.microsoft.com/office/drawing/2014/main" val="1293236833"/>
                    </a:ext>
                  </a:extLst>
                </a:gridCol>
                <a:gridCol w="910681">
                  <a:extLst>
                    <a:ext uri="{9D8B030D-6E8A-4147-A177-3AD203B41FA5}">
                      <a16:colId xmlns:a16="http://schemas.microsoft.com/office/drawing/2014/main" val="1494525270"/>
                    </a:ext>
                  </a:extLst>
                </a:gridCol>
                <a:gridCol w="1644008">
                  <a:extLst>
                    <a:ext uri="{9D8B030D-6E8A-4147-A177-3AD203B41FA5}">
                      <a16:colId xmlns:a16="http://schemas.microsoft.com/office/drawing/2014/main" val="2264486753"/>
                    </a:ext>
                  </a:extLst>
                </a:gridCol>
                <a:gridCol w="1425143">
                  <a:extLst>
                    <a:ext uri="{9D8B030D-6E8A-4147-A177-3AD203B41FA5}">
                      <a16:colId xmlns:a16="http://schemas.microsoft.com/office/drawing/2014/main" val="3742947412"/>
                    </a:ext>
                  </a:extLst>
                </a:gridCol>
                <a:gridCol w="1407531">
                  <a:extLst>
                    <a:ext uri="{9D8B030D-6E8A-4147-A177-3AD203B41FA5}">
                      <a16:colId xmlns:a16="http://schemas.microsoft.com/office/drawing/2014/main" val="4083978117"/>
                    </a:ext>
                  </a:extLst>
                </a:gridCol>
                <a:gridCol w="1890544">
                  <a:extLst>
                    <a:ext uri="{9D8B030D-6E8A-4147-A177-3AD203B41FA5}">
                      <a16:colId xmlns:a16="http://schemas.microsoft.com/office/drawing/2014/main" val="3436870090"/>
                    </a:ext>
                  </a:extLst>
                </a:gridCol>
                <a:gridCol w="1045272">
                  <a:extLst>
                    <a:ext uri="{9D8B030D-6E8A-4147-A177-3AD203B41FA5}">
                      <a16:colId xmlns:a16="http://schemas.microsoft.com/office/drawing/2014/main" val="348314407"/>
                    </a:ext>
                  </a:extLst>
                </a:gridCol>
              </a:tblGrid>
              <a:tr h="659084">
                <a:tc>
                  <a:txBody>
                    <a:bodyPr/>
                    <a:lstStyle/>
                    <a:p>
                      <a:pPr algn="ctr">
                        <a:lnSpc>
                          <a:spcPct val="107000"/>
                        </a:lnSpc>
                      </a:pPr>
                      <a:r>
                        <a:rPr lang="es-MX" sz="1100" dirty="0">
                          <a:effectLst/>
                          <a:latin typeface="Montserrat" panose="00000500000000000000" pitchFamily="2" charset="0"/>
                        </a:rPr>
                        <a:t>ACREDITADO</a:t>
                      </a:r>
                      <a:endParaRPr lang="es-MX" sz="1100" dirty="0">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691B31"/>
                    </a:solidFill>
                  </a:tcPr>
                </a:tc>
                <a:tc>
                  <a:txBody>
                    <a:bodyPr/>
                    <a:lstStyle/>
                    <a:p>
                      <a:pPr algn="ctr">
                        <a:lnSpc>
                          <a:spcPct val="107000"/>
                        </a:lnSpc>
                      </a:pPr>
                      <a:r>
                        <a:rPr lang="es-MX" sz="1100" dirty="0">
                          <a:effectLst/>
                          <a:latin typeface="Montserrat" panose="00000500000000000000" pitchFamily="2" charset="0"/>
                        </a:rPr>
                        <a:t>TIPO</a:t>
                      </a:r>
                    </a:p>
                    <a:p>
                      <a:pPr algn="ctr">
                        <a:lnSpc>
                          <a:spcPct val="107000"/>
                        </a:lnSpc>
                      </a:pPr>
                      <a:r>
                        <a:rPr lang="es-MX" sz="1100" dirty="0">
                          <a:effectLst/>
                          <a:latin typeface="Montserrat" panose="00000500000000000000" pitchFamily="2" charset="0"/>
                        </a:rPr>
                        <a:t>OPERACIÓN</a:t>
                      </a:r>
                      <a:endParaRPr lang="es-MX" sz="1100" dirty="0">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691B31"/>
                    </a:solidFill>
                  </a:tcPr>
                </a:tc>
                <a:tc>
                  <a:txBody>
                    <a:bodyPr/>
                    <a:lstStyle/>
                    <a:p>
                      <a:pPr algn="ctr">
                        <a:lnSpc>
                          <a:spcPct val="107000"/>
                        </a:lnSpc>
                      </a:pPr>
                      <a:r>
                        <a:rPr lang="es-MX" sz="1100">
                          <a:effectLst/>
                          <a:latin typeface="Montserrat" panose="00000500000000000000" pitchFamily="2" charset="0"/>
                        </a:rPr>
                        <a:t>TIPO</a:t>
                      </a:r>
                    </a:p>
                    <a:p>
                      <a:pPr algn="ctr">
                        <a:lnSpc>
                          <a:spcPct val="107000"/>
                        </a:lnSpc>
                      </a:pPr>
                      <a:r>
                        <a:rPr lang="es-MX" sz="1100">
                          <a:effectLst/>
                          <a:latin typeface="Montserrat" panose="00000500000000000000" pitchFamily="2" charset="0"/>
                        </a:rPr>
                        <a:t>CRÉDITO</a:t>
                      </a:r>
                      <a:endParaRPr lang="es-MX" sz="1100">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691B31"/>
                    </a:solidFill>
                  </a:tcPr>
                </a:tc>
                <a:tc>
                  <a:txBody>
                    <a:bodyPr/>
                    <a:lstStyle/>
                    <a:p>
                      <a:pPr algn="ctr">
                        <a:lnSpc>
                          <a:spcPct val="107000"/>
                        </a:lnSpc>
                      </a:pPr>
                      <a:r>
                        <a:rPr lang="es-MX" sz="1100" dirty="0">
                          <a:effectLst/>
                          <a:latin typeface="Montserrat" panose="00000500000000000000" pitchFamily="2" charset="0"/>
                        </a:rPr>
                        <a:t>MONTO MILES</a:t>
                      </a:r>
                    </a:p>
                    <a:p>
                      <a:pPr algn="ctr">
                        <a:lnSpc>
                          <a:spcPct val="107000"/>
                        </a:lnSpc>
                      </a:pPr>
                      <a:r>
                        <a:rPr lang="es-MX" sz="1100" dirty="0">
                          <a:effectLst/>
                          <a:latin typeface="Montserrat" panose="00000500000000000000" pitchFamily="2" charset="0"/>
                        </a:rPr>
                        <a:t>(M.N.)</a:t>
                      </a:r>
                      <a:endParaRPr lang="es-MX" sz="1100" dirty="0">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691B31"/>
                    </a:solidFill>
                  </a:tcPr>
                </a:tc>
                <a:tc>
                  <a:txBody>
                    <a:bodyPr/>
                    <a:lstStyle/>
                    <a:p>
                      <a:pPr algn="ctr">
                        <a:lnSpc>
                          <a:spcPct val="107000"/>
                        </a:lnSpc>
                      </a:pPr>
                      <a:r>
                        <a:rPr lang="es-MX" sz="1100" dirty="0">
                          <a:effectLst/>
                          <a:latin typeface="Montserrat" panose="00000500000000000000" pitchFamily="2" charset="0"/>
                        </a:rPr>
                        <a:t>FECHA 1er</a:t>
                      </a:r>
                    </a:p>
                    <a:p>
                      <a:pPr algn="ctr">
                        <a:lnSpc>
                          <a:spcPct val="107000"/>
                        </a:lnSpc>
                      </a:pPr>
                      <a:r>
                        <a:rPr lang="es-MX" sz="1100" dirty="0">
                          <a:effectLst/>
                          <a:latin typeface="Montserrat" panose="00000500000000000000" pitchFamily="2" charset="0"/>
                        </a:rPr>
                        <a:t>DISPOSICIÓN</a:t>
                      </a:r>
                      <a:endParaRPr lang="es-MX" sz="1100" dirty="0">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691B31"/>
                    </a:solidFill>
                  </a:tcPr>
                </a:tc>
                <a:tc>
                  <a:txBody>
                    <a:bodyPr/>
                    <a:lstStyle/>
                    <a:p>
                      <a:pPr algn="ctr">
                        <a:lnSpc>
                          <a:spcPct val="107000"/>
                        </a:lnSpc>
                      </a:pPr>
                      <a:r>
                        <a:rPr lang="es-MX" sz="1100" dirty="0">
                          <a:effectLst/>
                          <a:latin typeface="Montserrat" panose="00000500000000000000" pitchFamily="2" charset="0"/>
                        </a:rPr>
                        <a:t>FECHA DE</a:t>
                      </a:r>
                    </a:p>
                    <a:p>
                      <a:pPr algn="ctr">
                        <a:lnSpc>
                          <a:spcPct val="107000"/>
                        </a:lnSpc>
                      </a:pPr>
                      <a:r>
                        <a:rPr lang="es-MX" sz="1100" dirty="0">
                          <a:effectLst/>
                          <a:latin typeface="Montserrat" panose="00000500000000000000" pitchFamily="2" charset="0"/>
                        </a:rPr>
                        <a:t>VENCIMIENTO</a:t>
                      </a:r>
                      <a:endParaRPr lang="es-MX" sz="1100" dirty="0">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691B31"/>
                    </a:solidFill>
                  </a:tcPr>
                </a:tc>
                <a:tc>
                  <a:txBody>
                    <a:bodyPr/>
                    <a:lstStyle/>
                    <a:p>
                      <a:pPr algn="ctr">
                        <a:lnSpc>
                          <a:spcPct val="107000"/>
                        </a:lnSpc>
                      </a:pPr>
                      <a:r>
                        <a:rPr lang="es-MX" sz="1100" dirty="0">
                          <a:effectLst/>
                          <a:latin typeface="Montserrat" panose="00000500000000000000" pitchFamily="2" charset="0"/>
                        </a:rPr>
                        <a:t>INTERMEDIARIO</a:t>
                      </a:r>
                    </a:p>
                    <a:p>
                      <a:pPr algn="ctr">
                        <a:lnSpc>
                          <a:spcPct val="107000"/>
                        </a:lnSpc>
                      </a:pPr>
                      <a:r>
                        <a:rPr lang="es-MX" sz="1100" dirty="0">
                          <a:effectLst/>
                          <a:latin typeface="Montserrat" panose="00000500000000000000" pitchFamily="2" charset="0"/>
                        </a:rPr>
                        <a:t>FINANCIERO</a:t>
                      </a:r>
                      <a:endParaRPr lang="es-MX" sz="1100" dirty="0">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691B31"/>
                    </a:solidFill>
                  </a:tcPr>
                </a:tc>
                <a:tc>
                  <a:txBody>
                    <a:bodyPr/>
                    <a:lstStyle/>
                    <a:p>
                      <a:pPr algn="ctr">
                        <a:lnSpc>
                          <a:spcPct val="107000"/>
                        </a:lnSpc>
                      </a:pPr>
                      <a:r>
                        <a:rPr lang="es-MX" sz="1100" dirty="0">
                          <a:effectLst/>
                          <a:latin typeface="Montserrat" panose="00000500000000000000" pitchFamily="2" charset="0"/>
                        </a:rPr>
                        <a:t>GERENCIA</a:t>
                      </a:r>
                    </a:p>
                    <a:p>
                      <a:pPr algn="ctr">
                        <a:lnSpc>
                          <a:spcPct val="107000"/>
                        </a:lnSpc>
                      </a:pPr>
                      <a:r>
                        <a:rPr lang="es-MX" sz="1100" dirty="0">
                          <a:effectLst/>
                          <a:latin typeface="Montserrat" panose="00000500000000000000" pitchFamily="2" charset="0"/>
                        </a:rPr>
                        <a:t>REGIONAL</a:t>
                      </a:r>
                      <a:endParaRPr lang="es-MX" sz="1100" dirty="0">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691B31"/>
                    </a:solidFill>
                  </a:tcPr>
                </a:tc>
                <a:extLst>
                  <a:ext uri="{0D108BD9-81ED-4DB2-BD59-A6C34878D82A}">
                    <a16:rowId xmlns:a16="http://schemas.microsoft.com/office/drawing/2014/main" val="3434903336"/>
                  </a:ext>
                </a:extLst>
              </a:tr>
              <a:tr h="489519">
                <a:tc>
                  <a:txBody>
                    <a:bodyPr/>
                    <a:lstStyle/>
                    <a:p>
                      <a:pPr>
                        <a:lnSpc>
                          <a:spcPct val="107000"/>
                        </a:lnSpc>
                      </a:pPr>
                      <a:r>
                        <a:rPr lang="es-MX" sz="1100" dirty="0">
                          <a:effectLst/>
                          <a:latin typeface="Montserrat" panose="00000500000000000000" pitchFamily="2" charset="0"/>
                        </a:rPr>
                        <a:t>Mat </a:t>
                      </a:r>
                      <a:r>
                        <a:rPr lang="es-MX" sz="1100" dirty="0" err="1">
                          <a:effectLst/>
                          <a:latin typeface="Montserrat" panose="00000500000000000000" pitchFamily="2" charset="0"/>
                        </a:rPr>
                        <a:t>Metals</a:t>
                      </a:r>
                      <a:r>
                        <a:rPr lang="es-MX" sz="1100" dirty="0">
                          <a:effectLst/>
                          <a:latin typeface="Montserrat" panose="00000500000000000000" pitchFamily="2" charset="0"/>
                        </a:rPr>
                        <a:t>, S.A. de C.V. </a:t>
                      </a:r>
                      <a:endParaRPr lang="es-MX" sz="1100" dirty="0">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691B31"/>
                    </a:solidFill>
                  </a:tcPr>
                </a:tc>
                <a:tc>
                  <a:txBody>
                    <a:bodyPr/>
                    <a:lstStyle/>
                    <a:p>
                      <a:pPr algn="ctr">
                        <a:lnSpc>
                          <a:spcPct val="107000"/>
                        </a:lnSpc>
                      </a:pPr>
                      <a:r>
                        <a:rPr lang="es-MX" sz="1100" dirty="0" err="1">
                          <a:solidFill>
                            <a:srgbClr val="691B31"/>
                          </a:solidFill>
                          <a:effectLst/>
                          <a:latin typeface="Montserrat" panose="00000500000000000000" pitchFamily="2" charset="0"/>
                        </a:rPr>
                        <a:t>Fac</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CA </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97,989.10</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19-may-23</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20-jun-27</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N/A </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err="1">
                          <a:solidFill>
                            <a:srgbClr val="691B31"/>
                          </a:solidFill>
                          <a:effectLst/>
                          <a:latin typeface="Montserrat" panose="00000500000000000000" pitchFamily="2" charset="0"/>
                        </a:rPr>
                        <a:t>Chih</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extLst>
                  <a:ext uri="{0D108BD9-81ED-4DB2-BD59-A6C34878D82A}">
                    <a16:rowId xmlns:a16="http://schemas.microsoft.com/office/drawing/2014/main" val="2315341145"/>
                  </a:ext>
                </a:extLst>
              </a:tr>
              <a:tr h="240208">
                <a:tc>
                  <a:txBody>
                    <a:bodyPr/>
                    <a:lstStyle/>
                    <a:p>
                      <a:pPr>
                        <a:lnSpc>
                          <a:spcPct val="107000"/>
                        </a:lnSpc>
                      </a:pPr>
                      <a:r>
                        <a:rPr lang="es-MX" sz="1100" dirty="0">
                          <a:effectLst/>
                          <a:latin typeface="Montserrat" panose="00000500000000000000" pitchFamily="2" charset="0"/>
                        </a:rPr>
                        <a:t>GCP, S.A.P.I. de C.V. </a:t>
                      </a:r>
                      <a:endParaRPr lang="es-MX" sz="1100" dirty="0">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691B31"/>
                    </a:solidFill>
                  </a:tcPr>
                </a:tc>
                <a:tc>
                  <a:txBody>
                    <a:bodyPr/>
                    <a:lstStyle/>
                    <a:p>
                      <a:pPr algn="ctr">
                        <a:lnSpc>
                          <a:spcPct val="107000"/>
                        </a:lnSpc>
                      </a:pPr>
                      <a:r>
                        <a:rPr lang="es-MX" sz="1100" dirty="0" err="1">
                          <a:solidFill>
                            <a:srgbClr val="691B31"/>
                          </a:solidFill>
                          <a:effectLst/>
                          <a:latin typeface="Montserrat" panose="00000500000000000000" pitchFamily="2" charset="0"/>
                        </a:rPr>
                        <a:t>Fac</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REF</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a:solidFill>
                            <a:srgbClr val="691B31"/>
                          </a:solidFill>
                          <a:effectLst/>
                          <a:latin typeface="Montserrat" panose="00000500000000000000" pitchFamily="2" charset="0"/>
                        </a:rPr>
                        <a:t>104,999.66</a:t>
                      </a:r>
                      <a:endParaRPr lang="es-MX" sz="110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28-abr-21</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a:solidFill>
                            <a:srgbClr val="691B31"/>
                          </a:solidFill>
                          <a:effectLst/>
                          <a:latin typeface="Montserrat" panose="00000500000000000000" pitchFamily="2" charset="0"/>
                        </a:rPr>
                        <a:t>28-abr-31</a:t>
                      </a:r>
                      <a:endParaRPr lang="es-MX" sz="110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a:solidFill>
                            <a:srgbClr val="691B31"/>
                          </a:solidFill>
                          <a:effectLst/>
                          <a:latin typeface="Montserrat" panose="00000500000000000000" pitchFamily="2" charset="0"/>
                        </a:rPr>
                        <a:t>N/A</a:t>
                      </a:r>
                      <a:endParaRPr lang="es-MX" sz="110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DF</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extLst>
                  <a:ext uri="{0D108BD9-81ED-4DB2-BD59-A6C34878D82A}">
                    <a16:rowId xmlns:a16="http://schemas.microsoft.com/office/drawing/2014/main" val="422114010"/>
                  </a:ext>
                </a:extLst>
              </a:tr>
              <a:tr h="240208">
                <a:tc>
                  <a:txBody>
                    <a:bodyPr/>
                    <a:lstStyle/>
                    <a:p>
                      <a:pPr>
                        <a:lnSpc>
                          <a:spcPct val="107000"/>
                        </a:lnSpc>
                      </a:pPr>
                      <a:r>
                        <a:rPr lang="es-MX" sz="1100" dirty="0">
                          <a:effectLst/>
                          <a:latin typeface="Montserrat" panose="00000500000000000000" pitchFamily="2" charset="0"/>
                        </a:rPr>
                        <a:t>GCP, S.A.P.I. de C.V. </a:t>
                      </a:r>
                      <a:endParaRPr lang="es-MX" sz="1100" dirty="0">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691B31"/>
                    </a:solidFill>
                  </a:tcPr>
                </a:tc>
                <a:tc>
                  <a:txBody>
                    <a:bodyPr/>
                    <a:lstStyle/>
                    <a:p>
                      <a:pPr algn="ctr">
                        <a:lnSpc>
                          <a:spcPct val="107000"/>
                        </a:lnSpc>
                      </a:pPr>
                      <a:r>
                        <a:rPr lang="es-MX" sz="1100">
                          <a:solidFill>
                            <a:srgbClr val="691B31"/>
                          </a:solidFill>
                          <a:effectLst/>
                          <a:latin typeface="Montserrat" panose="00000500000000000000" pitchFamily="2" charset="0"/>
                        </a:rPr>
                        <a:t>Fac</a:t>
                      </a:r>
                      <a:endParaRPr lang="es-MX" sz="110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ARCC</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30,000.00</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05-ago-22</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a:solidFill>
                            <a:srgbClr val="691B31"/>
                          </a:solidFill>
                          <a:effectLst/>
                          <a:latin typeface="Montserrat" panose="00000500000000000000" pitchFamily="2" charset="0"/>
                        </a:rPr>
                        <a:t>05-ago-25</a:t>
                      </a:r>
                      <a:endParaRPr lang="es-MX" sz="110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a:solidFill>
                            <a:srgbClr val="691B31"/>
                          </a:solidFill>
                          <a:effectLst/>
                          <a:latin typeface="Montserrat" panose="00000500000000000000" pitchFamily="2" charset="0"/>
                        </a:rPr>
                        <a:t>N/A</a:t>
                      </a:r>
                      <a:endParaRPr lang="es-MX" sz="110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DF</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extLst>
                  <a:ext uri="{0D108BD9-81ED-4DB2-BD59-A6C34878D82A}">
                    <a16:rowId xmlns:a16="http://schemas.microsoft.com/office/drawing/2014/main" val="2718264284"/>
                  </a:ext>
                </a:extLst>
              </a:tr>
              <a:tr h="489519">
                <a:tc>
                  <a:txBody>
                    <a:bodyPr/>
                    <a:lstStyle/>
                    <a:p>
                      <a:pPr>
                        <a:lnSpc>
                          <a:spcPct val="107000"/>
                        </a:lnSpc>
                      </a:pPr>
                      <a:r>
                        <a:rPr lang="es-MX" sz="1100" dirty="0">
                          <a:effectLst/>
                          <a:latin typeface="Montserrat" panose="00000500000000000000" pitchFamily="2" charset="0"/>
                        </a:rPr>
                        <a:t>Regio Mármol, S.A. de C. V.</a:t>
                      </a:r>
                      <a:endParaRPr lang="es-MX" sz="1100" dirty="0">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691B31"/>
                    </a:solidFill>
                  </a:tcPr>
                </a:tc>
                <a:tc>
                  <a:txBody>
                    <a:bodyPr/>
                    <a:lstStyle/>
                    <a:p>
                      <a:pPr algn="ctr">
                        <a:lnSpc>
                          <a:spcPct val="107000"/>
                        </a:lnSpc>
                      </a:pPr>
                      <a:r>
                        <a:rPr lang="es-MX" sz="1100">
                          <a:solidFill>
                            <a:srgbClr val="691B31"/>
                          </a:solidFill>
                          <a:effectLst/>
                          <a:latin typeface="Montserrat" panose="00000500000000000000" pitchFamily="2" charset="0"/>
                        </a:rPr>
                        <a:t>Fac</a:t>
                      </a:r>
                      <a:endParaRPr lang="es-MX" sz="110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CA</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146,976.09</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07-jul-23</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07-jul-28</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a:solidFill>
                            <a:srgbClr val="691B31"/>
                          </a:solidFill>
                          <a:effectLst/>
                          <a:latin typeface="Montserrat" panose="00000500000000000000" pitchFamily="2" charset="0"/>
                        </a:rPr>
                        <a:t>N/A</a:t>
                      </a:r>
                      <a:endParaRPr lang="es-MX" sz="110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err="1">
                          <a:solidFill>
                            <a:srgbClr val="691B31"/>
                          </a:solidFill>
                          <a:effectLst/>
                          <a:latin typeface="Montserrat" panose="00000500000000000000" pitchFamily="2" charset="0"/>
                        </a:rPr>
                        <a:t>Dgo</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extLst>
                  <a:ext uri="{0D108BD9-81ED-4DB2-BD59-A6C34878D82A}">
                    <a16:rowId xmlns:a16="http://schemas.microsoft.com/office/drawing/2014/main" val="2999346165"/>
                  </a:ext>
                </a:extLst>
              </a:tr>
              <a:tr h="489519">
                <a:tc>
                  <a:txBody>
                    <a:bodyPr/>
                    <a:lstStyle/>
                    <a:p>
                      <a:pPr>
                        <a:lnSpc>
                          <a:spcPct val="107000"/>
                        </a:lnSpc>
                      </a:pPr>
                      <a:r>
                        <a:rPr lang="es-MX" sz="1100" dirty="0">
                          <a:effectLst/>
                          <a:latin typeface="Montserrat" panose="00000500000000000000" pitchFamily="2" charset="0"/>
                        </a:rPr>
                        <a:t>Regio Mármol, S.A. de C. V.</a:t>
                      </a:r>
                      <a:endParaRPr lang="es-MX" sz="1100" dirty="0">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691B31"/>
                    </a:solidFill>
                  </a:tcPr>
                </a:tc>
                <a:tc>
                  <a:txBody>
                    <a:bodyPr/>
                    <a:lstStyle/>
                    <a:p>
                      <a:pPr algn="ctr">
                        <a:lnSpc>
                          <a:spcPct val="107000"/>
                        </a:lnSpc>
                      </a:pPr>
                      <a:r>
                        <a:rPr lang="es-MX" sz="1100">
                          <a:solidFill>
                            <a:srgbClr val="691B31"/>
                          </a:solidFill>
                          <a:effectLst/>
                          <a:latin typeface="Montserrat" panose="00000500000000000000" pitchFamily="2" charset="0"/>
                        </a:rPr>
                        <a:t>Fac</a:t>
                      </a:r>
                      <a:endParaRPr lang="es-MX" sz="110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HA</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22,500.00</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29-dic-20</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01-dic-25</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N/A</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err="1">
                          <a:solidFill>
                            <a:srgbClr val="691B31"/>
                          </a:solidFill>
                          <a:effectLst/>
                          <a:latin typeface="Montserrat" panose="00000500000000000000" pitchFamily="2" charset="0"/>
                        </a:rPr>
                        <a:t>Dgo</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extLst>
                  <a:ext uri="{0D108BD9-81ED-4DB2-BD59-A6C34878D82A}">
                    <a16:rowId xmlns:a16="http://schemas.microsoft.com/office/drawing/2014/main" val="1219435263"/>
                  </a:ext>
                </a:extLst>
              </a:tr>
              <a:tr h="489519">
                <a:tc>
                  <a:txBody>
                    <a:bodyPr/>
                    <a:lstStyle/>
                    <a:p>
                      <a:pPr>
                        <a:lnSpc>
                          <a:spcPct val="107000"/>
                        </a:lnSpc>
                      </a:pPr>
                      <a:r>
                        <a:rPr lang="es-MX" sz="1100" dirty="0">
                          <a:effectLst/>
                          <a:latin typeface="Montserrat" panose="00000500000000000000" pitchFamily="2" charset="0"/>
                        </a:rPr>
                        <a:t>Concretos y Triturados de Saltillo, S.A. de C.V.</a:t>
                      </a:r>
                      <a:endParaRPr lang="es-MX" sz="1100" dirty="0">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691B31"/>
                    </a:solidFill>
                  </a:tcPr>
                </a:tc>
                <a:tc>
                  <a:txBody>
                    <a:bodyPr/>
                    <a:lstStyle/>
                    <a:p>
                      <a:pPr algn="ctr">
                        <a:lnSpc>
                          <a:spcPct val="107000"/>
                        </a:lnSpc>
                      </a:pPr>
                      <a:r>
                        <a:rPr lang="es-MX" sz="1100">
                          <a:solidFill>
                            <a:srgbClr val="691B31"/>
                          </a:solidFill>
                          <a:effectLst/>
                          <a:latin typeface="Montserrat" panose="00000500000000000000" pitchFamily="2" charset="0"/>
                        </a:rPr>
                        <a:t>Fac</a:t>
                      </a:r>
                      <a:endParaRPr lang="es-MX" sz="110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REF</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a:solidFill>
                            <a:srgbClr val="691B31"/>
                          </a:solidFill>
                          <a:effectLst/>
                          <a:latin typeface="Montserrat" panose="00000500000000000000" pitchFamily="2" charset="0"/>
                        </a:rPr>
                        <a:t>21,129.96</a:t>
                      </a:r>
                      <a:endParaRPr lang="es-MX" sz="110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10-feb-17</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02-feb-24</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N/A </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err="1">
                          <a:solidFill>
                            <a:srgbClr val="691B31"/>
                          </a:solidFill>
                          <a:effectLst/>
                          <a:latin typeface="Montserrat" panose="00000500000000000000" pitchFamily="2" charset="0"/>
                        </a:rPr>
                        <a:t>Mty</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extLst>
                  <a:ext uri="{0D108BD9-81ED-4DB2-BD59-A6C34878D82A}">
                    <a16:rowId xmlns:a16="http://schemas.microsoft.com/office/drawing/2014/main" val="3016954072"/>
                  </a:ext>
                </a:extLst>
              </a:tr>
              <a:tr h="988140">
                <a:tc>
                  <a:txBody>
                    <a:bodyPr/>
                    <a:lstStyle/>
                    <a:p>
                      <a:pPr>
                        <a:lnSpc>
                          <a:spcPct val="107000"/>
                        </a:lnSpc>
                      </a:pPr>
                      <a:r>
                        <a:rPr lang="es-MX" sz="1100" dirty="0" err="1">
                          <a:effectLst/>
                          <a:latin typeface="Montserrat" panose="00000500000000000000" pitchFamily="2" charset="0"/>
                        </a:rPr>
                        <a:t>Hidalglass</a:t>
                      </a:r>
                      <a:r>
                        <a:rPr lang="es-MX" sz="1100" dirty="0">
                          <a:effectLst/>
                          <a:latin typeface="Montserrat" panose="00000500000000000000" pitchFamily="2" charset="0"/>
                        </a:rPr>
                        <a:t>, antes </a:t>
                      </a:r>
                      <a:r>
                        <a:rPr lang="es-MX" sz="1100" dirty="0" err="1">
                          <a:effectLst/>
                          <a:latin typeface="Montserrat" panose="00000500000000000000" pitchFamily="2" charset="0"/>
                        </a:rPr>
                        <a:t>Vicrila</a:t>
                      </a:r>
                      <a:r>
                        <a:rPr lang="es-MX" sz="1100" dirty="0">
                          <a:effectLst/>
                          <a:latin typeface="Montserrat" panose="00000500000000000000" pitchFamily="2" charset="0"/>
                        </a:rPr>
                        <a:t> </a:t>
                      </a:r>
                      <a:r>
                        <a:rPr lang="es-MX" sz="1100" dirty="0" err="1">
                          <a:effectLst/>
                          <a:latin typeface="Montserrat" panose="00000500000000000000" pitchFamily="2" charset="0"/>
                        </a:rPr>
                        <a:t>Glass</a:t>
                      </a:r>
                      <a:r>
                        <a:rPr lang="es-MX" sz="1100" dirty="0">
                          <a:effectLst/>
                          <a:latin typeface="Montserrat" panose="00000500000000000000" pitchFamily="2" charset="0"/>
                        </a:rPr>
                        <a:t> </a:t>
                      </a:r>
                      <a:r>
                        <a:rPr lang="es-MX" sz="1100" dirty="0" err="1">
                          <a:effectLst/>
                          <a:latin typeface="Montserrat" panose="00000500000000000000" pitchFamily="2" charset="0"/>
                        </a:rPr>
                        <a:t>Manufacturing</a:t>
                      </a:r>
                      <a:r>
                        <a:rPr lang="es-MX" sz="1100" dirty="0">
                          <a:effectLst/>
                          <a:latin typeface="Montserrat" panose="00000500000000000000" pitchFamily="2" charset="0"/>
                        </a:rPr>
                        <a:t> Company, S.A. de C.V. </a:t>
                      </a:r>
                      <a:endParaRPr lang="es-MX" sz="1100" dirty="0">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691B31"/>
                    </a:solidFill>
                  </a:tcPr>
                </a:tc>
                <a:tc>
                  <a:txBody>
                    <a:bodyPr/>
                    <a:lstStyle/>
                    <a:p>
                      <a:pPr algn="ctr">
                        <a:lnSpc>
                          <a:spcPct val="107000"/>
                        </a:lnSpc>
                      </a:pPr>
                      <a:r>
                        <a:rPr lang="es-MX" sz="1100">
                          <a:solidFill>
                            <a:srgbClr val="691B31"/>
                          </a:solidFill>
                          <a:effectLst/>
                          <a:latin typeface="Montserrat" panose="00000500000000000000" pitchFamily="2" charset="0"/>
                        </a:rPr>
                        <a:t> Fac </a:t>
                      </a:r>
                      <a:endParaRPr lang="es-MX" sz="110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CA</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a:solidFill>
                            <a:srgbClr val="691B31"/>
                          </a:solidFill>
                          <a:effectLst/>
                          <a:latin typeface="Montserrat" panose="00000500000000000000" pitchFamily="2" charset="0"/>
                        </a:rPr>
                        <a:t>194,315,466.13</a:t>
                      </a:r>
                      <a:endParaRPr lang="es-MX" sz="110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a:solidFill>
                            <a:srgbClr val="691B31"/>
                          </a:solidFill>
                          <a:effectLst/>
                          <a:latin typeface="Montserrat" panose="00000500000000000000" pitchFamily="2" charset="0"/>
                        </a:rPr>
                        <a:t>19-feb-19</a:t>
                      </a:r>
                      <a:endParaRPr lang="es-MX" sz="110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19-feb-31</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N/A</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err="1">
                          <a:solidFill>
                            <a:srgbClr val="691B31"/>
                          </a:solidFill>
                          <a:effectLst/>
                          <a:latin typeface="Montserrat" panose="00000500000000000000" pitchFamily="2" charset="0"/>
                        </a:rPr>
                        <a:t>Pach</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extLst>
                  <a:ext uri="{0D108BD9-81ED-4DB2-BD59-A6C34878D82A}">
                    <a16:rowId xmlns:a16="http://schemas.microsoft.com/office/drawing/2014/main" val="4267145297"/>
                  </a:ext>
                </a:extLst>
              </a:tr>
              <a:tr h="489519">
                <a:tc>
                  <a:txBody>
                    <a:bodyPr/>
                    <a:lstStyle/>
                    <a:p>
                      <a:pPr>
                        <a:lnSpc>
                          <a:spcPct val="107000"/>
                        </a:lnSpc>
                      </a:pPr>
                      <a:r>
                        <a:rPr lang="es-MX" sz="1100" dirty="0">
                          <a:effectLst/>
                          <a:latin typeface="Montserrat" panose="00000500000000000000" pitchFamily="2" charset="0"/>
                        </a:rPr>
                        <a:t>Minas de Zacatlán, S.A. de C.V. </a:t>
                      </a:r>
                      <a:endParaRPr lang="es-MX" sz="1100" dirty="0">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691B31"/>
                    </a:solidFill>
                  </a:tcPr>
                </a:tc>
                <a:tc>
                  <a:txBody>
                    <a:bodyPr/>
                    <a:lstStyle/>
                    <a:p>
                      <a:pPr algn="ctr">
                        <a:lnSpc>
                          <a:spcPct val="107000"/>
                        </a:lnSpc>
                      </a:pPr>
                      <a:r>
                        <a:rPr lang="es-MX" sz="1100" dirty="0" err="1">
                          <a:solidFill>
                            <a:srgbClr val="691B31"/>
                          </a:solidFill>
                          <a:effectLst/>
                          <a:latin typeface="Montserrat" panose="00000500000000000000" pitchFamily="2" charset="0"/>
                        </a:rPr>
                        <a:t>Fac</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REF </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a:solidFill>
                            <a:srgbClr val="691B31"/>
                          </a:solidFill>
                          <a:effectLst/>
                          <a:latin typeface="Montserrat" panose="00000500000000000000" pitchFamily="2" charset="0"/>
                        </a:rPr>
                        <a:t>64,680.00</a:t>
                      </a:r>
                      <a:endParaRPr lang="es-MX" sz="110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a:solidFill>
                            <a:srgbClr val="691B31"/>
                          </a:solidFill>
                          <a:effectLst/>
                          <a:latin typeface="Montserrat" panose="00000500000000000000" pitchFamily="2" charset="0"/>
                        </a:rPr>
                        <a:t>04-may-21</a:t>
                      </a:r>
                      <a:endParaRPr lang="es-MX" sz="110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a:solidFill>
                            <a:srgbClr val="691B31"/>
                          </a:solidFill>
                          <a:effectLst/>
                          <a:latin typeface="Montserrat" panose="00000500000000000000" pitchFamily="2" charset="0"/>
                        </a:rPr>
                        <a:t>04-may-29</a:t>
                      </a:r>
                      <a:endParaRPr lang="es-MX" sz="110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N/A </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Pue</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extLst>
                  <a:ext uri="{0D108BD9-81ED-4DB2-BD59-A6C34878D82A}">
                    <a16:rowId xmlns:a16="http://schemas.microsoft.com/office/drawing/2014/main" val="1691651767"/>
                  </a:ext>
                </a:extLst>
              </a:tr>
              <a:tr h="489519">
                <a:tc>
                  <a:txBody>
                    <a:bodyPr/>
                    <a:lstStyle/>
                    <a:p>
                      <a:pPr>
                        <a:lnSpc>
                          <a:spcPct val="107000"/>
                        </a:lnSpc>
                      </a:pPr>
                      <a:r>
                        <a:rPr lang="es-MX" sz="1100" dirty="0">
                          <a:effectLst/>
                          <a:latin typeface="Montserrat" panose="00000500000000000000" pitchFamily="2" charset="0"/>
                        </a:rPr>
                        <a:t>Minas de Zacatlán, S.A. de C.V. </a:t>
                      </a:r>
                      <a:endParaRPr lang="es-MX" sz="1100" dirty="0">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691B31"/>
                    </a:solidFill>
                  </a:tcPr>
                </a:tc>
                <a:tc>
                  <a:txBody>
                    <a:bodyPr/>
                    <a:lstStyle/>
                    <a:p>
                      <a:pPr algn="ctr">
                        <a:lnSpc>
                          <a:spcPct val="107000"/>
                        </a:lnSpc>
                      </a:pPr>
                      <a:r>
                        <a:rPr lang="es-MX" sz="1100" dirty="0" err="1">
                          <a:solidFill>
                            <a:srgbClr val="691B31"/>
                          </a:solidFill>
                          <a:effectLst/>
                          <a:latin typeface="Montserrat" panose="00000500000000000000" pitchFamily="2" charset="0"/>
                        </a:rPr>
                        <a:t>Fac</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HA </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6,500.00</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04-may-21</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04-may-26</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N/A </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lnSpc>
                          <a:spcPct val="107000"/>
                        </a:lnSpc>
                      </a:pPr>
                      <a:r>
                        <a:rPr lang="es-MX" sz="1100" dirty="0">
                          <a:solidFill>
                            <a:srgbClr val="691B31"/>
                          </a:solidFill>
                          <a:effectLst/>
                          <a:latin typeface="Montserrat" panose="00000500000000000000" pitchFamily="2" charset="0"/>
                        </a:rPr>
                        <a:t>Pue</a:t>
                      </a:r>
                      <a:endParaRPr lang="es-MX" sz="11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extLst>
                  <a:ext uri="{0D108BD9-81ED-4DB2-BD59-A6C34878D82A}">
                    <a16:rowId xmlns:a16="http://schemas.microsoft.com/office/drawing/2014/main" val="1925281956"/>
                  </a:ext>
                </a:extLst>
              </a:tr>
            </a:tbl>
          </a:graphicData>
        </a:graphic>
      </p:graphicFrame>
      <p:sp>
        <p:nvSpPr>
          <p:cNvPr id="9" name="CuadroTexto 8">
            <a:extLst>
              <a:ext uri="{FF2B5EF4-FFF2-40B4-BE49-F238E27FC236}">
                <a16:creationId xmlns:a16="http://schemas.microsoft.com/office/drawing/2014/main" id="{5A983998-81D9-9454-F757-BD30313113EF}"/>
              </a:ext>
            </a:extLst>
          </p:cNvPr>
          <p:cNvSpPr txBox="1"/>
          <p:nvPr/>
        </p:nvSpPr>
        <p:spPr>
          <a:xfrm>
            <a:off x="2443341" y="5982764"/>
            <a:ext cx="9194470" cy="323165"/>
          </a:xfrm>
          <a:prstGeom prst="rect">
            <a:avLst/>
          </a:prstGeom>
          <a:noFill/>
        </p:spPr>
        <p:txBody>
          <a:bodyPr wrap="square">
            <a:spAutoFit/>
          </a:bodyPr>
          <a:lstStyle/>
          <a:p>
            <a:r>
              <a:rPr lang="es-MX" sz="1500" dirty="0" err="1">
                <a:solidFill>
                  <a:srgbClr val="691B31"/>
                </a:solidFill>
                <a:effectLst/>
                <a:latin typeface="Aptos" panose="020B0004020202020204" pitchFamily="34" charset="0"/>
                <a:ea typeface="Aptos" panose="020B0004020202020204" pitchFamily="34" charset="0"/>
                <a:cs typeface="Aptos" panose="020B0004020202020204" pitchFamily="34" charset="0"/>
              </a:rPr>
              <a:t>Fac</a:t>
            </a:r>
            <a:r>
              <a:rPr lang="es-MX" sz="1500" dirty="0">
                <a:solidFill>
                  <a:srgbClr val="691B31"/>
                </a:solidFill>
                <a:effectLst/>
                <a:latin typeface="Aptos" panose="020B0004020202020204" pitchFamily="34" charset="0"/>
                <a:ea typeface="Aptos" panose="020B0004020202020204" pitchFamily="34" charset="0"/>
                <a:cs typeface="Aptos" panose="020B0004020202020204" pitchFamily="34" charset="0"/>
              </a:rPr>
              <a:t> - Facultativo | CA - Consolidación de adeudos | HA - Habilitación o avío | REF – Refaccionario</a:t>
            </a:r>
          </a:p>
        </p:txBody>
      </p:sp>
      <p:sp>
        <p:nvSpPr>
          <p:cNvPr id="11" name="CuadroTexto 10">
            <a:extLst>
              <a:ext uri="{FF2B5EF4-FFF2-40B4-BE49-F238E27FC236}">
                <a16:creationId xmlns:a16="http://schemas.microsoft.com/office/drawing/2014/main" id="{A72D80C6-399D-0615-9FB3-9103A156F659}"/>
              </a:ext>
            </a:extLst>
          </p:cNvPr>
          <p:cNvSpPr txBox="1"/>
          <p:nvPr/>
        </p:nvSpPr>
        <p:spPr>
          <a:xfrm>
            <a:off x="1033153" y="163406"/>
            <a:ext cx="9155876" cy="523220"/>
          </a:xfrm>
          <a:prstGeom prst="rect">
            <a:avLst/>
          </a:prstGeom>
          <a:noFill/>
        </p:spPr>
        <p:txBody>
          <a:bodyPr wrap="square" rtlCol="0">
            <a:spAutoFit/>
          </a:bodyPr>
          <a:lstStyle/>
          <a:p>
            <a:pPr algn="ctr"/>
            <a:r>
              <a:rPr lang="es-MX" sz="2800" b="1" dirty="0">
                <a:solidFill>
                  <a:srgbClr val="691B31"/>
                </a:solidFill>
                <a:latin typeface="Montserrat" panose="00000500000000000000" pitchFamily="2" charset="0"/>
              </a:rPr>
              <a:t>CRÉDITOS DIRECTOS</a:t>
            </a:r>
          </a:p>
        </p:txBody>
      </p:sp>
    </p:spTree>
    <p:extLst>
      <p:ext uri="{BB962C8B-B14F-4D97-AF65-F5344CB8AC3E}">
        <p14:creationId xmlns:p14="http://schemas.microsoft.com/office/powerpoint/2010/main" val="258208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1749978-781A-CDDB-7FB3-CAF34309418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371770" y="56531"/>
            <a:ext cx="1698310" cy="638249"/>
          </a:xfrm>
          <a:prstGeom prst="rect">
            <a:avLst/>
          </a:prstGeom>
        </p:spPr>
      </p:pic>
      <p:graphicFrame>
        <p:nvGraphicFramePr>
          <p:cNvPr id="5" name="Tabla 4">
            <a:extLst>
              <a:ext uri="{FF2B5EF4-FFF2-40B4-BE49-F238E27FC236}">
                <a16:creationId xmlns:a16="http://schemas.microsoft.com/office/drawing/2014/main" id="{27A96621-F28E-31DC-FCCF-C3806AC66D60}"/>
              </a:ext>
            </a:extLst>
          </p:cNvPr>
          <p:cNvGraphicFramePr>
            <a:graphicFrameLocks noGrp="1"/>
          </p:cNvGraphicFramePr>
          <p:nvPr>
            <p:extLst>
              <p:ext uri="{D42A27DB-BD31-4B8C-83A1-F6EECF244321}">
                <p14:modId xmlns:p14="http://schemas.microsoft.com/office/powerpoint/2010/main" val="3537745343"/>
              </p:ext>
            </p:extLst>
          </p:nvPr>
        </p:nvGraphicFramePr>
        <p:xfrm>
          <a:off x="1149925" y="1059872"/>
          <a:ext cx="9654641" cy="4807875"/>
        </p:xfrm>
        <a:graphic>
          <a:graphicData uri="http://schemas.openxmlformats.org/drawingml/2006/table">
            <a:tbl>
              <a:tblPr firstRow="1" firstCol="1" bandRow="1">
                <a:tableStyleId>{5C22544A-7EE6-4342-B048-85BDC9FD1C3A}</a:tableStyleId>
              </a:tblPr>
              <a:tblGrid>
                <a:gridCol w="3902522">
                  <a:extLst>
                    <a:ext uri="{9D8B030D-6E8A-4147-A177-3AD203B41FA5}">
                      <a16:colId xmlns:a16="http://schemas.microsoft.com/office/drawing/2014/main" val="1385318491"/>
                    </a:ext>
                  </a:extLst>
                </a:gridCol>
                <a:gridCol w="2937666">
                  <a:extLst>
                    <a:ext uri="{9D8B030D-6E8A-4147-A177-3AD203B41FA5}">
                      <a16:colId xmlns:a16="http://schemas.microsoft.com/office/drawing/2014/main" val="729192041"/>
                    </a:ext>
                  </a:extLst>
                </a:gridCol>
                <a:gridCol w="2814453">
                  <a:extLst>
                    <a:ext uri="{9D8B030D-6E8A-4147-A177-3AD203B41FA5}">
                      <a16:colId xmlns:a16="http://schemas.microsoft.com/office/drawing/2014/main" val="2488479703"/>
                    </a:ext>
                  </a:extLst>
                </a:gridCol>
              </a:tblGrid>
              <a:tr h="296141">
                <a:tc>
                  <a:txBody>
                    <a:bodyPr/>
                    <a:lstStyle/>
                    <a:p>
                      <a:pPr algn="ctr"/>
                      <a:r>
                        <a:rPr lang="es-MX" sz="1200" dirty="0">
                          <a:effectLst/>
                          <a:latin typeface="Montserrat" panose="00000500000000000000" pitchFamily="2" charset="0"/>
                        </a:rPr>
                        <a:t>Gerencia Regional</a:t>
                      </a:r>
                      <a:endParaRPr lang="es-MX" sz="1200" dirty="0">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691B31"/>
                    </a:solidFill>
                  </a:tcPr>
                </a:tc>
                <a:tc>
                  <a:txBody>
                    <a:bodyPr/>
                    <a:lstStyle/>
                    <a:p>
                      <a:pPr algn="ctr"/>
                      <a:r>
                        <a:rPr lang="es-MX" sz="1200" dirty="0">
                          <a:effectLst/>
                          <a:latin typeface="Montserrat" panose="00000500000000000000" pitchFamily="2" charset="0"/>
                          <a:ea typeface="Aptos" panose="020B0004020202020204" pitchFamily="34" charset="0"/>
                          <a:cs typeface="Aptos" panose="020B0004020202020204" pitchFamily="34" charset="0"/>
                        </a:rPr>
                        <a:t>Estado al 1er Semestre 2023</a:t>
                      </a:r>
                    </a:p>
                  </a:txBody>
                  <a:tcPr marL="44450" marR="44450" marT="0" marB="0" anchor="ctr">
                    <a:solidFill>
                      <a:srgbClr val="691B31"/>
                    </a:solidFill>
                  </a:tcPr>
                </a:tc>
                <a:tc>
                  <a:txBody>
                    <a:bodyPr/>
                    <a:lstStyle/>
                    <a:p>
                      <a:pPr algn="ctr"/>
                      <a:r>
                        <a:rPr lang="es-MX" sz="1200" dirty="0">
                          <a:effectLst/>
                          <a:latin typeface="Montserrat" panose="00000500000000000000" pitchFamily="2" charset="0"/>
                          <a:ea typeface="Aptos" panose="020B0004020202020204" pitchFamily="34" charset="0"/>
                          <a:cs typeface="Aptos" panose="020B0004020202020204" pitchFamily="34" charset="0"/>
                        </a:rPr>
                        <a:t>Operaciones del período</a:t>
                      </a:r>
                    </a:p>
                  </a:txBody>
                  <a:tcPr marL="44450" marR="44450" marT="0" marB="0" anchor="ctr">
                    <a:solidFill>
                      <a:srgbClr val="691B31"/>
                    </a:solidFill>
                  </a:tcPr>
                </a:tc>
                <a:extLst>
                  <a:ext uri="{0D108BD9-81ED-4DB2-BD59-A6C34878D82A}">
                    <a16:rowId xmlns:a16="http://schemas.microsoft.com/office/drawing/2014/main" val="2999963123"/>
                  </a:ext>
                </a:extLst>
              </a:tr>
              <a:tr h="296141">
                <a:tc>
                  <a:txBody>
                    <a:bodyPr/>
                    <a:lstStyle/>
                    <a:p>
                      <a:r>
                        <a:rPr lang="es-MX" sz="1200" dirty="0">
                          <a:effectLst/>
                          <a:latin typeface="Montserrat" panose="00000500000000000000" pitchFamily="2" charset="0"/>
                        </a:rPr>
                        <a:t>Puebla</a:t>
                      </a:r>
                      <a:endParaRPr lang="es-MX" sz="1200" dirty="0">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BC945A"/>
                    </a:solidFill>
                  </a:tcPr>
                </a:tc>
                <a:tc>
                  <a:txBody>
                    <a:bodyPr/>
                    <a:lstStyle/>
                    <a:p>
                      <a:pPr algn="ctr"/>
                      <a:endParaRPr lang="es-MX" sz="12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BC945A"/>
                    </a:solidFill>
                  </a:tcPr>
                </a:tc>
                <a:tc>
                  <a:txBody>
                    <a:bodyPr/>
                    <a:lstStyle/>
                    <a:p>
                      <a:pPr algn="ctr"/>
                      <a:r>
                        <a:rPr lang="es-MX" sz="1200" dirty="0">
                          <a:solidFill>
                            <a:srgbClr val="691B31"/>
                          </a:solidFill>
                          <a:effectLst/>
                          <a:latin typeface="Montserrat" panose="00000500000000000000" pitchFamily="2" charset="0"/>
                        </a:rPr>
                        <a:t>191</a:t>
                      </a:r>
                      <a:endParaRPr lang="es-MX" sz="12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BC945A"/>
                    </a:solidFill>
                  </a:tcPr>
                </a:tc>
                <a:extLst>
                  <a:ext uri="{0D108BD9-81ED-4DB2-BD59-A6C34878D82A}">
                    <a16:rowId xmlns:a16="http://schemas.microsoft.com/office/drawing/2014/main" val="1834356937"/>
                  </a:ext>
                </a:extLst>
              </a:tr>
              <a:tr h="296141">
                <a:tc>
                  <a:txBody>
                    <a:bodyPr/>
                    <a:lstStyle/>
                    <a:p>
                      <a:pPr indent="139700"/>
                      <a:r>
                        <a:rPr lang="es-MX" sz="1200" dirty="0">
                          <a:effectLst/>
                          <a:latin typeface="Montserrat" panose="00000500000000000000" pitchFamily="2" charset="0"/>
                        </a:rPr>
                        <a:t>CADU INMOBILIARIA, S.A. DE C.V.</a:t>
                      </a:r>
                      <a:endParaRPr lang="es-MX" sz="1200" dirty="0">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691B31"/>
                    </a:solidFill>
                  </a:tcPr>
                </a:tc>
                <a:tc>
                  <a:txBody>
                    <a:bodyPr/>
                    <a:lstStyle/>
                    <a:p>
                      <a:pPr algn="ctr"/>
                      <a:r>
                        <a:rPr lang="es-MX" sz="1200" dirty="0">
                          <a:solidFill>
                            <a:srgbClr val="691B31"/>
                          </a:solidFill>
                          <a:effectLst/>
                          <a:latin typeface="Montserrat" panose="00000500000000000000" pitchFamily="2" charset="0"/>
                          <a:ea typeface="Aptos" panose="020B0004020202020204" pitchFamily="34" charset="0"/>
                          <a:cs typeface="Aptos" panose="020B0004020202020204" pitchFamily="34" charset="0"/>
                        </a:rPr>
                        <a:t>Con operación</a:t>
                      </a:r>
                    </a:p>
                  </a:txBody>
                  <a:tcPr marL="44450" marR="44450" marT="0" marB="0" anchor="ctr">
                    <a:solidFill>
                      <a:srgbClr val="DEC9A2"/>
                    </a:solidFill>
                  </a:tcPr>
                </a:tc>
                <a:tc>
                  <a:txBody>
                    <a:bodyPr/>
                    <a:lstStyle/>
                    <a:p>
                      <a:pPr algn="ctr"/>
                      <a:r>
                        <a:rPr lang="es-MX" sz="1200" dirty="0">
                          <a:solidFill>
                            <a:srgbClr val="691B31"/>
                          </a:solidFill>
                          <a:effectLst/>
                          <a:latin typeface="Montserrat" panose="00000500000000000000" pitchFamily="2" charset="0"/>
                          <a:ea typeface="Aptos" panose="020B0004020202020204" pitchFamily="34" charset="0"/>
                          <a:cs typeface="Aptos" panose="020B0004020202020204" pitchFamily="34" charset="0"/>
                        </a:rPr>
                        <a:t>52</a:t>
                      </a:r>
                    </a:p>
                  </a:txBody>
                  <a:tcPr marL="44450" marR="44450" marT="0" marB="0" anchor="ctr">
                    <a:solidFill>
                      <a:srgbClr val="DEC9A2"/>
                    </a:solidFill>
                  </a:tcPr>
                </a:tc>
                <a:extLst>
                  <a:ext uri="{0D108BD9-81ED-4DB2-BD59-A6C34878D82A}">
                    <a16:rowId xmlns:a16="http://schemas.microsoft.com/office/drawing/2014/main" val="2956197222"/>
                  </a:ext>
                </a:extLst>
              </a:tr>
              <a:tr h="296141">
                <a:tc>
                  <a:txBody>
                    <a:bodyPr/>
                    <a:lstStyle/>
                    <a:p>
                      <a:pPr indent="139700"/>
                      <a:r>
                        <a:rPr lang="es-MX" sz="1200" dirty="0">
                          <a:effectLst/>
                          <a:latin typeface="Montserrat" panose="00000500000000000000" pitchFamily="2" charset="0"/>
                        </a:rPr>
                        <a:t>CADURMA, S.A. DE C.V.</a:t>
                      </a:r>
                      <a:endParaRPr lang="es-MX" sz="1200" dirty="0">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691B31"/>
                    </a:solidFill>
                  </a:tcPr>
                </a:tc>
                <a:tc>
                  <a:txBody>
                    <a:bodyPr/>
                    <a:lstStyle/>
                    <a:p>
                      <a:pPr algn="ctr"/>
                      <a:r>
                        <a:rPr lang="es-MX" sz="1200" dirty="0">
                          <a:solidFill>
                            <a:srgbClr val="691B31"/>
                          </a:solidFill>
                          <a:effectLst/>
                          <a:latin typeface="Montserrat" panose="00000500000000000000" pitchFamily="2" charset="0"/>
                          <a:ea typeface="Aptos" panose="020B0004020202020204" pitchFamily="34" charset="0"/>
                          <a:cs typeface="Aptos" panose="020B0004020202020204" pitchFamily="34" charset="0"/>
                        </a:rPr>
                        <a:t>Con operación</a:t>
                      </a:r>
                    </a:p>
                  </a:txBody>
                  <a:tcPr marL="44450" marR="44450" marT="0" marB="0" anchor="ctr">
                    <a:solidFill>
                      <a:srgbClr val="DEC9A2"/>
                    </a:solidFill>
                  </a:tcPr>
                </a:tc>
                <a:tc>
                  <a:txBody>
                    <a:bodyPr/>
                    <a:lstStyle/>
                    <a:p>
                      <a:pPr algn="ctr"/>
                      <a:r>
                        <a:rPr lang="es-MX" sz="1200" dirty="0">
                          <a:solidFill>
                            <a:srgbClr val="691B31"/>
                          </a:solidFill>
                          <a:effectLst/>
                          <a:latin typeface="Montserrat" panose="00000500000000000000" pitchFamily="2" charset="0"/>
                        </a:rPr>
                        <a:t>139</a:t>
                      </a:r>
                      <a:endParaRPr lang="es-MX" sz="12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extLst>
                  <a:ext uri="{0D108BD9-81ED-4DB2-BD59-A6C34878D82A}">
                    <a16:rowId xmlns:a16="http://schemas.microsoft.com/office/drawing/2014/main" val="1684066028"/>
                  </a:ext>
                </a:extLst>
              </a:tr>
              <a:tr h="296141">
                <a:tc>
                  <a:txBody>
                    <a:bodyPr/>
                    <a:lstStyle/>
                    <a:p>
                      <a:r>
                        <a:rPr lang="es-MX" sz="1200" dirty="0">
                          <a:effectLst/>
                          <a:latin typeface="Montserrat" panose="00000500000000000000" pitchFamily="2" charset="0"/>
                        </a:rPr>
                        <a:t>Pachuca</a:t>
                      </a:r>
                      <a:endParaRPr lang="es-MX" sz="1200" dirty="0">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BC945A"/>
                    </a:solidFill>
                  </a:tcPr>
                </a:tc>
                <a:tc>
                  <a:txBody>
                    <a:bodyPr/>
                    <a:lstStyle/>
                    <a:p>
                      <a:pPr algn="ctr"/>
                      <a:endParaRPr lang="es-MX" sz="12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BC945A"/>
                    </a:solidFill>
                  </a:tcPr>
                </a:tc>
                <a:tc>
                  <a:txBody>
                    <a:bodyPr/>
                    <a:lstStyle/>
                    <a:p>
                      <a:pPr algn="ctr"/>
                      <a:r>
                        <a:rPr lang="es-MX" sz="1200" dirty="0">
                          <a:solidFill>
                            <a:srgbClr val="691B31"/>
                          </a:solidFill>
                          <a:effectLst/>
                          <a:latin typeface="Montserrat" panose="00000500000000000000" pitchFamily="2" charset="0"/>
                          <a:ea typeface="Aptos" panose="020B0004020202020204" pitchFamily="34" charset="0"/>
                          <a:cs typeface="Aptos" panose="020B0004020202020204" pitchFamily="34" charset="0"/>
                        </a:rPr>
                        <a:t>1215</a:t>
                      </a:r>
                    </a:p>
                  </a:txBody>
                  <a:tcPr marL="44450" marR="44450" marT="0" marB="0" anchor="ctr">
                    <a:solidFill>
                      <a:srgbClr val="BC945A"/>
                    </a:solidFill>
                  </a:tcPr>
                </a:tc>
                <a:extLst>
                  <a:ext uri="{0D108BD9-81ED-4DB2-BD59-A6C34878D82A}">
                    <a16:rowId xmlns:a16="http://schemas.microsoft.com/office/drawing/2014/main" val="512962939"/>
                  </a:ext>
                </a:extLst>
              </a:tr>
              <a:tr h="296141">
                <a:tc>
                  <a:txBody>
                    <a:bodyPr/>
                    <a:lstStyle/>
                    <a:p>
                      <a:pPr indent="139700"/>
                      <a:r>
                        <a:rPr lang="es-MX" sz="1200" dirty="0">
                          <a:effectLst/>
                          <a:latin typeface="Montserrat" panose="00000500000000000000" pitchFamily="2" charset="0"/>
                        </a:rPr>
                        <a:t>ANFORA INTERNATIONAL, S. DE R. L. DE C. V.</a:t>
                      </a:r>
                      <a:endParaRPr lang="es-MX" sz="1200" dirty="0">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691B31"/>
                    </a:solidFill>
                  </a:tcPr>
                </a:tc>
                <a:tc>
                  <a:txBody>
                    <a:bodyPr/>
                    <a:lstStyle/>
                    <a:p>
                      <a:pPr algn="ctr"/>
                      <a:r>
                        <a:rPr lang="es-MX" sz="1200" dirty="0">
                          <a:solidFill>
                            <a:srgbClr val="691B31"/>
                          </a:solidFill>
                          <a:effectLst/>
                          <a:latin typeface="Montserrat" panose="00000500000000000000" pitchFamily="2" charset="0"/>
                          <a:ea typeface="Aptos" panose="020B0004020202020204" pitchFamily="34" charset="0"/>
                          <a:cs typeface="Aptos" panose="020B0004020202020204" pitchFamily="34" charset="0"/>
                        </a:rPr>
                        <a:t>Con operación</a:t>
                      </a:r>
                    </a:p>
                  </a:txBody>
                  <a:tcPr marL="44450" marR="44450" marT="0" marB="0" anchor="ctr">
                    <a:solidFill>
                      <a:srgbClr val="DEC9A2"/>
                    </a:solidFill>
                  </a:tcPr>
                </a:tc>
                <a:tc>
                  <a:txBody>
                    <a:bodyPr/>
                    <a:lstStyle/>
                    <a:p>
                      <a:pPr algn="ctr"/>
                      <a:r>
                        <a:rPr lang="es-MX" sz="1200" dirty="0">
                          <a:solidFill>
                            <a:srgbClr val="691B31"/>
                          </a:solidFill>
                          <a:effectLst/>
                          <a:latin typeface="Montserrat" panose="00000500000000000000" pitchFamily="2" charset="0"/>
                        </a:rPr>
                        <a:t>1215</a:t>
                      </a:r>
                      <a:endParaRPr lang="es-MX" sz="12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extLst>
                  <a:ext uri="{0D108BD9-81ED-4DB2-BD59-A6C34878D82A}">
                    <a16:rowId xmlns:a16="http://schemas.microsoft.com/office/drawing/2014/main" val="3164545076"/>
                  </a:ext>
                </a:extLst>
              </a:tr>
              <a:tr h="296141">
                <a:tc>
                  <a:txBody>
                    <a:bodyPr/>
                    <a:lstStyle/>
                    <a:p>
                      <a:r>
                        <a:rPr lang="es-MX" sz="1200" dirty="0">
                          <a:effectLst/>
                          <a:latin typeface="Montserrat" panose="00000500000000000000" pitchFamily="2" charset="0"/>
                        </a:rPr>
                        <a:t>Monterrey</a:t>
                      </a:r>
                      <a:endParaRPr lang="es-MX" sz="1200" dirty="0">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BC945A"/>
                    </a:solidFill>
                  </a:tcPr>
                </a:tc>
                <a:tc>
                  <a:txBody>
                    <a:bodyPr/>
                    <a:lstStyle/>
                    <a:p>
                      <a:pPr algn="ctr"/>
                      <a:endParaRPr lang="es-MX" sz="12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BC945A"/>
                    </a:solidFill>
                  </a:tcPr>
                </a:tc>
                <a:tc>
                  <a:txBody>
                    <a:bodyPr/>
                    <a:lstStyle/>
                    <a:p>
                      <a:pPr algn="ctr"/>
                      <a:r>
                        <a:rPr lang="es-MX" sz="1200" dirty="0">
                          <a:solidFill>
                            <a:srgbClr val="691B31"/>
                          </a:solidFill>
                          <a:effectLst/>
                          <a:latin typeface="Montserrat" panose="00000500000000000000" pitchFamily="2" charset="0"/>
                        </a:rPr>
                        <a:t>156</a:t>
                      </a:r>
                      <a:endParaRPr lang="es-MX" sz="12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BC945A"/>
                    </a:solidFill>
                  </a:tcPr>
                </a:tc>
                <a:extLst>
                  <a:ext uri="{0D108BD9-81ED-4DB2-BD59-A6C34878D82A}">
                    <a16:rowId xmlns:a16="http://schemas.microsoft.com/office/drawing/2014/main" val="2946607636"/>
                  </a:ext>
                </a:extLst>
              </a:tr>
              <a:tr h="296141">
                <a:tc>
                  <a:txBody>
                    <a:bodyPr/>
                    <a:lstStyle/>
                    <a:p>
                      <a:pPr indent="139700"/>
                      <a:r>
                        <a:rPr lang="es-MX" sz="1200" dirty="0">
                          <a:effectLst/>
                          <a:latin typeface="Montserrat" panose="00000500000000000000" pitchFamily="2" charset="0"/>
                        </a:rPr>
                        <a:t>CEMEX, S.A.B. DE C.V.</a:t>
                      </a:r>
                      <a:endParaRPr lang="es-MX" sz="1200" dirty="0">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691B31"/>
                    </a:solidFill>
                  </a:tcPr>
                </a:tc>
                <a:tc>
                  <a:txBody>
                    <a:bodyPr/>
                    <a:lstStyle/>
                    <a:p>
                      <a:pPr algn="ctr"/>
                      <a:r>
                        <a:rPr lang="es-MX" sz="1200" dirty="0">
                          <a:solidFill>
                            <a:srgbClr val="691B31"/>
                          </a:solidFill>
                          <a:effectLst/>
                          <a:latin typeface="Montserrat" panose="00000500000000000000" pitchFamily="2" charset="0"/>
                          <a:ea typeface="Aptos" panose="020B0004020202020204" pitchFamily="34" charset="0"/>
                          <a:cs typeface="Aptos" panose="020B0004020202020204" pitchFamily="34" charset="0"/>
                        </a:rPr>
                        <a:t>Con operación</a:t>
                      </a:r>
                    </a:p>
                  </a:txBody>
                  <a:tcPr marL="44450" marR="44450" marT="0" marB="0" anchor="ctr">
                    <a:solidFill>
                      <a:srgbClr val="DEC9A2"/>
                    </a:solidFill>
                  </a:tcPr>
                </a:tc>
                <a:tc>
                  <a:txBody>
                    <a:bodyPr/>
                    <a:lstStyle/>
                    <a:p>
                      <a:pPr algn="ctr"/>
                      <a:r>
                        <a:rPr lang="es-MX" sz="1200" dirty="0">
                          <a:solidFill>
                            <a:srgbClr val="691B31"/>
                          </a:solidFill>
                          <a:effectLst/>
                          <a:latin typeface="Montserrat" panose="00000500000000000000" pitchFamily="2" charset="0"/>
                        </a:rPr>
                        <a:t>156</a:t>
                      </a:r>
                      <a:endParaRPr lang="es-MX" sz="12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extLst>
                  <a:ext uri="{0D108BD9-81ED-4DB2-BD59-A6C34878D82A}">
                    <a16:rowId xmlns:a16="http://schemas.microsoft.com/office/drawing/2014/main" val="3699428331"/>
                  </a:ext>
                </a:extLst>
              </a:tr>
              <a:tr h="296141">
                <a:tc>
                  <a:txBody>
                    <a:bodyPr/>
                    <a:lstStyle/>
                    <a:p>
                      <a:r>
                        <a:rPr lang="es-MX" sz="1200" dirty="0">
                          <a:effectLst/>
                          <a:latin typeface="Montserrat" panose="00000500000000000000" pitchFamily="2" charset="0"/>
                        </a:rPr>
                        <a:t>Zacatecas</a:t>
                      </a:r>
                      <a:endParaRPr lang="es-MX" sz="1200" dirty="0">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BC945A"/>
                    </a:solidFill>
                  </a:tcPr>
                </a:tc>
                <a:tc>
                  <a:txBody>
                    <a:bodyPr/>
                    <a:lstStyle/>
                    <a:p>
                      <a:pPr algn="ctr"/>
                      <a:endParaRPr lang="es-MX" sz="12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BC945A"/>
                    </a:solidFill>
                  </a:tcPr>
                </a:tc>
                <a:tc>
                  <a:txBody>
                    <a:bodyPr/>
                    <a:lstStyle/>
                    <a:p>
                      <a:pPr algn="ctr"/>
                      <a:r>
                        <a:rPr lang="es-MX" sz="1200" dirty="0">
                          <a:solidFill>
                            <a:srgbClr val="691B31"/>
                          </a:solidFill>
                          <a:effectLst/>
                          <a:latin typeface="Montserrat" panose="00000500000000000000" pitchFamily="2" charset="0"/>
                          <a:ea typeface="Aptos" panose="020B0004020202020204" pitchFamily="34" charset="0"/>
                          <a:cs typeface="Aptos" panose="020B0004020202020204" pitchFamily="34" charset="0"/>
                        </a:rPr>
                        <a:t>588</a:t>
                      </a:r>
                    </a:p>
                  </a:txBody>
                  <a:tcPr marL="44450" marR="44450" marT="0" marB="0" anchor="ctr">
                    <a:solidFill>
                      <a:srgbClr val="BC945A"/>
                    </a:solidFill>
                  </a:tcPr>
                </a:tc>
                <a:extLst>
                  <a:ext uri="{0D108BD9-81ED-4DB2-BD59-A6C34878D82A}">
                    <a16:rowId xmlns:a16="http://schemas.microsoft.com/office/drawing/2014/main" val="964157283"/>
                  </a:ext>
                </a:extLst>
              </a:tr>
              <a:tr h="296141">
                <a:tc>
                  <a:txBody>
                    <a:bodyPr/>
                    <a:lstStyle/>
                    <a:p>
                      <a:pPr indent="139700"/>
                      <a:r>
                        <a:rPr lang="es-MX" sz="1200" dirty="0">
                          <a:effectLst/>
                          <a:latin typeface="Montserrat" panose="00000500000000000000" pitchFamily="2" charset="0"/>
                        </a:rPr>
                        <a:t>OBRAS MINERAS Y TIROS DEL CENTRO, S.A. DE C.V.</a:t>
                      </a:r>
                      <a:endParaRPr lang="es-MX" sz="1200" dirty="0">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691B31"/>
                    </a:solidFill>
                  </a:tcPr>
                </a:tc>
                <a:tc>
                  <a:txBody>
                    <a:bodyPr/>
                    <a:lstStyle/>
                    <a:p>
                      <a:pPr algn="ctr"/>
                      <a:r>
                        <a:rPr lang="es-MX" sz="1200" dirty="0">
                          <a:solidFill>
                            <a:srgbClr val="691B31"/>
                          </a:solidFill>
                          <a:effectLst/>
                          <a:latin typeface="Montserrat" panose="00000500000000000000" pitchFamily="2" charset="0"/>
                          <a:ea typeface="Aptos" panose="020B0004020202020204" pitchFamily="34" charset="0"/>
                          <a:cs typeface="Aptos" panose="020B0004020202020204" pitchFamily="34" charset="0"/>
                        </a:rPr>
                        <a:t>Con operación</a:t>
                      </a:r>
                    </a:p>
                  </a:txBody>
                  <a:tcPr marL="44450" marR="44450" marT="0" marB="0" anchor="ctr">
                    <a:solidFill>
                      <a:srgbClr val="DEC9A2"/>
                    </a:solidFill>
                  </a:tcPr>
                </a:tc>
                <a:tc>
                  <a:txBody>
                    <a:bodyPr/>
                    <a:lstStyle/>
                    <a:p>
                      <a:pPr algn="ctr"/>
                      <a:r>
                        <a:rPr lang="es-MX" sz="1200" dirty="0">
                          <a:solidFill>
                            <a:srgbClr val="691B31"/>
                          </a:solidFill>
                          <a:effectLst/>
                          <a:latin typeface="Montserrat" panose="00000500000000000000" pitchFamily="2" charset="0"/>
                          <a:ea typeface="Aptos" panose="020B0004020202020204" pitchFamily="34" charset="0"/>
                          <a:cs typeface="Aptos" panose="020B0004020202020204" pitchFamily="34" charset="0"/>
                        </a:rPr>
                        <a:t>588</a:t>
                      </a:r>
                    </a:p>
                  </a:txBody>
                  <a:tcPr marL="44450" marR="44450" marT="0" marB="0" anchor="ctr">
                    <a:solidFill>
                      <a:srgbClr val="DEC9A2"/>
                    </a:solidFill>
                  </a:tcPr>
                </a:tc>
                <a:extLst>
                  <a:ext uri="{0D108BD9-81ED-4DB2-BD59-A6C34878D82A}">
                    <a16:rowId xmlns:a16="http://schemas.microsoft.com/office/drawing/2014/main" val="2363391293"/>
                  </a:ext>
                </a:extLst>
              </a:tr>
              <a:tr h="296141">
                <a:tc>
                  <a:txBody>
                    <a:bodyPr/>
                    <a:lstStyle/>
                    <a:p>
                      <a:r>
                        <a:rPr lang="es-MX" sz="1200" dirty="0">
                          <a:effectLst/>
                          <a:latin typeface="Montserrat" panose="00000500000000000000" pitchFamily="2" charset="0"/>
                        </a:rPr>
                        <a:t>Distrito Federal</a:t>
                      </a:r>
                      <a:endParaRPr lang="es-MX" sz="1200" dirty="0">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BC945A"/>
                    </a:solidFill>
                  </a:tcPr>
                </a:tc>
                <a:tc>
                  <a:txBody>
                    <a:bodyPr/>
                    <a:lstStyle/>
                    <a:p>
                      <a:pPr algn="ctr"/>
                      <a:endParaRPr lang="es-MX" sz="12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BC945A"/>
                    </a:solidFill>
                  </a:tcPr>
                </a:tc>
                <a:tc>
                  <a:txBody>
                    <a:bodyPr/>
                    <a:lstStyle/>
                    <a:p>
                      <a:pPr algn="ctr"/>
                      <a:r>
                        <a:rPr lang="es-MX" sz="1200" dirty="0">
                          <a:solidFill>
                            <a:srgbClr val="691B31"/>
                          </a:solidFill>
                          <a:effectLst/>
                          <a:latin typeface="Montserrat" panose="00000500000000000000" pitchFamily="2" charset="0"/>
                        </a:rPr>
                        <a:t>417</a:t>
                      </a:r>
                      <a:endParaRPr lang="es-MX" sz="12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BC945A"/>
                    </a:solidFill>
                  </a:tcPr>
                </a:tc>
                <a:extLst>
                  <a:ext uri="{0D108BD9-81ED-4DB2-BD59-A6C34878D82A}">
                    <a16:rowId xmlns:a16="http://schemas.microsoft.com/office/drawing/2014/main" val="592342250"/>
                  </a:ext>
                </a:extLst>
              </a:tr>
              <a:tr h="296141">
                <a:tc>
                  <a:txBody>
                    <a:bodyPr/>
                    <a:lstStyle/>
                    <a:p>
                      <a:pPr indent="139700"/>
                      <a:r>
                        <a:rPr lang="es-MX" sz="1200" dirty="0">
                          <a:effectLst/>
                          <a:latin typeface="Montserrat" panose="00000500000000000000" pitchFamily="2" charset="0"/>
                        </a:rPr>
                        <a:t>HUMBRALL, S.A. DE C.V.</a:t>
                      </a:r>
                      <a:endParaRPr lang="es-MX" sz="1200" dirty="0">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691B31"/>
                    </a:solidFill>
                  </a:tcPr>
                </a:tc>
                <a:tc>
                  <a:txBody>
                    <a:bodyPr/>
                    <a:lstStyle/>
                    <a:p>
                      <a:pPr algn="ctr"/>
                      <a:r>
                        <a:rPr lang="es-MX" sz="1200" dirty="0">
                          <a:solidFill>
                            <a:srgbClr val="691B31"/>
                          </a:solidFill>
                          <a:effectLst/>
                          <a:latin typeface="Montserrat" panose="00000500000000000000" pitchFamily="2" charset="0"/>
                          <a:ea typeface="Aptos" panose="020B0004020202020204" pitchFamily="34" charset="0"/>
                          <a:cs typeface="Aptos" panose="020B0004020202020204" pitchFamily="34" charset="0"/>
                        </a:rPr>
                        <a:t>Con operación</a:t>
                      </a:r>
                    </a:p>
                  </a:txBody>
                  <a:tcPr marL="44450" marR="44450" marT="0" marB="0" anchor="ctr">
                    <a:solidFill>
                      <a:srgbClr val="DEC9A2"/>
                    </a:solidFill>
                  </a:tcPr>
                </a:tc>
                <a:tc>
                  <a:txBody>
                    <a:bodyPr/>
                    <a:lstStyle/>
                    <a:p>
                      <a:pPr algn="ctr"/>
                      <a:r>
                        <a:rPr lang="es-MX" sz="1200" dirty="0">
                          <a:solidFill>
                            <a:srgbClr val="691B31"/>
                          </a:solidFill>
                          <a:effectLst/>
                          <a:latin typeface="Montserrat" panose="00000500000000000000" pitchFamily="2" charset="0"/>
                        </a:rPr>
                        <a:t>417</a:t>
                      </a:r>
                      <a:endParaRPr lang="es-MX" sz="12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extLst>
                  <a:ext uri="{0D108BD9-81ED-4DB2-BD59-A6C34878D82A}">
                    <a16:rowId xmlns:a16="http://schemas.microsoft.com/office/drawing/2014/main" val="3323058411"/>
                  </a:ext>
                </a:extLst>
              </a:tr>
              <a:tr h="296141">
                <a:tc>
                  <a:txBody>
                    <a:bodyPr/>
                    <a:lstStyle/>
                    <a:p>
                      <a:r>
                        <a:rPr lang="es-MX" sz="1200" dirty="0">
                          <a:effectLst/>
                          <a:latin typeface="Montserrat" panose="00000500000000000000" pitchFamily="2" charset="0"/>
                        </a:rPr>
                        <a:t>Chihuahua</a:t>
                      </a:r>
                      <a:endParaRPr lang="es-MX" sz="1200" dirty="0">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BC945A"/>
                    </a:solidFill>
                  </a:tcPr>
                </a:tc>
                <a:tc>
                  <a:txBody>
                    <a:bodyPr/>
                    <a:lstStyle/>
                    <a:p>
                      <a:pPr algn="ctr"/>
                      <a:endParaRPr lang="es-MX" sz="12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BC945A"/>
                    </a:solidFill>
                  </a:tcPr>
                </a:tc>
                <a:tc>
                  <a:txBody>
                    <a:bodyPr/>
                    <a:lstStyle/>
                    <a:p>
                      <a:pPr algn="ctr"/>
                      <a:r>
                        <a:rPr lang="es-MX" sz="1200" dirty="0">
                          <a:solidFill>
                            <a:srgbClr val="691B31"/>
                          </a:solidFill>
                          <a:effectLst/>
                          <a:latin typeface="Montserrat" panose="00000500000000000000" pitchFamily="2" charset="0"/>
                          <a:ea typeface="Aptos" panose="020B0004020202020204" pitchFamily="34" charset="0"/>
                          <a:cs typeface="Aptos" panose="020B0004020202020204" pitchFamily="34" charset="0"/>
                        </a:rPr>
                        <a:t>347</a:t>
                      </a:r>
                    </a:p>
                  </a:txBody>
                  <a:tcPr marL="44450" marR="44450" marT="0" marB="0" anchor="ctr">
                    <a:solidFill>
                      <a:srgbClr val="BC945A"/>
                    </a:solidFill>
                  </a:tcPr>
                </a:tc>
                <a:extLst>
                  <a:ext uri="{0D108BD9-81ED-4DB2-BD59-A6C34878D82A}">
                    <a16:rowId xmlns:a16="http://schemas.microsoft.com/office/drawing/2014/main" val="3228828186"/>
                  </a:ext>
                </a:extLst>
              </a:tr>
              <a:tr h="296141">
                <a:tc>
                  <a:txBody>
                    <a:bodyPr/>
                    <a:lstStyle/>
                    <a:p>
                      <a:pPr indent="139700"/>
                      <a:r>
                        <a:rPr lang="es-MX" sz="1200" dirty="0">
                          <a:effectLst/>
                          <a:latin typeface="Montserrat" panose="00000500000000000000" pitchFamily="2" charset="0"/>
                        </a:rPr>
                        <a:t>GCC CEMENTO, S.A. DE C.V.</a:t>
                      </a:r>
                      <a:endParaRPr lang="es-MX" sz="1200" dirty="0">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691B31"/>
                    </a:solidFill>
                  </a:tcPr>
                </a:tc>
                <a:tc>
                  <a:txBody>
                    <a:bodyPr/>
                    <a:lstStyle/>
                    <a:p>
                      <a:pPr algn="ctr"/>
                      <a:r>
                        <a:rPr lang="es-MX" sz="1200" dirty="0">
                          <a:solidFill>
                            <a:srgbClr val="691B31"/>
                          </a:solidFill>
                          <a:effectLst/>
                          <a:latin typeface="Montserrat" panose="00000500000000000000" pitchFamily="2" charset="0"/>
                          <a:ea typeface="Aptos" panose="020B0004020202020204" pitchFamily="34" charset="0"/>
                          <a:cs typeface="Aptos" panose="020B0004020202020204" pitchFamily="34" charset="0"/>
                        </a:rPr>
                        <a:t>Con operación</a:t>
                      </a:r>
                    </a:p>
                  </a:txBody>
                  <a:tcPr marL="44450" marR="44450" marT="0" marB="0" anchor="ctr">
                    <a:solidFill>
                      <a:srgbClr val="DEC9A2"/>
                    </a:solidFill>
                  </a:tcPr>
                </a:tc>
                <a:tc>
                  <a:txBody>
                    <a:bodyPr/>
                    <a:lstStyle/>
                    <a:p>
                      <a:pPr algn="ctr"/>
                      <a:r>
                        <a:rPr lang="es-MX" sz="1200" dirty="0">
                          <a:solidFill>
                            <a:srgbClr val="691B31"/>
                          </a:solidFill>
                          <a:effectLst/>
                          <a:latin typeface="Montserrat" panose="00000500000000000000" pitchFamily="2" charset="0"/>
                        </a:rPr>
                        <a:t>38</a:t>
                      </a:r>
                      <a:endParaRPr lang="es-MX" sz="12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extLst>
                  <a:ext uri="{0D108BD9-81ED-4DB2-BD59-A6C34878D82A}">
                    <a16:rowId xmlns:a16="http://schemas.microsoft.com/office/drawing/2014/main" val="1854782527"/>
                  </a:ext>
                </a:extLst>
              </a:tr>
              <a:tr h="296141">
                <a:tc>
                  <a:txBody>
                    <a:bodyPr/>
                    <a:lstStyle/>
                    <a:p>
                      <a:pPr indent="139700"/>
                      <a:r>
                        <a:rPr lang="es-MX" sz="1200" dirty="0">
                          <a:effectLst/>
                          <a:latin typeface="Montserrat" panose="00000500000000000000" pitchFamily="2" charset="0"/>
                        </a:rPr>
                        <a:t>DIA BRAS MEXICANA, S.A. DE C.V.</a:t>
                      </a:r>
                      <a:endParaRPr lang="es-MX" sz="1200" dirty="0">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691B31"/>
                    </a:solidFill>
                  </a:tcPr>
                </a:tc>
                <a:tc>
                  <a:txBody>
                    <a:bodyPr/>
                    <a:lstStyle/>
                    <a:p>
                      <a:pPr algn="ctr"/>
                      <a:r>
                        <a:rPr lang="es-MX" sz="1200" dirty="0">
                          <a:solidFill>
                            <a:srgbClr val="691B31"/>
                          </a:solidFill>
                          <a:effectLst/>
                          <a:latin typeface="Montserrat" panose="00000500000000000000" pitchFamily="2" charset="0"/>
                          <a:ea typeface="Aptos" panose="020B0004020202020204" pitchFamily="34" charset="0"/>
                          <a:cs typeface="Aptos" panose="020B0004020202020204" pitchFamily="34" charset="0"/>
                        </a:rPr>
                        <a:t>Con operación</a:t>
                      </a:r>
                    </a:p>
                  </a:txBody>
                  <a:tcPr marL="44450" marR="44450" marT="0" marB="0" anchor="ctr">
                    <a:solidFill>
                      <a:srgbClr val="DEC9A2"/>
                    </a:solidFill>
                  </a:tcPr>
                </a:tc>
                <a:tc>
                  <a:txBody>
                    <a:bodyPr/>
                    <a:lstStyle/>
                    <a:p>
                      <a:pPr algn="ctr"/>
                      <a:r>
                        <a:rPr lang="es-MX" sz="1200" dirty="0">
                          <a:solidFill>
                            <a:srgbClr val="691B31"/>
                          </a:solidFill>
                          <a:effectLst/>
                          <a:latin typeface="Montserrat" panose="00000500000000000000" pitchFamily="2" charset="0"/>
                        </a:rPr>
                        <a:t>309</a:t>
                      </a:r>
                      <a:endParaRPr lang="es-MX" sz="1200"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extLst>
                  <a:ext uri="{0D108BD9-81ED-4DB2-BD59-A6C34878D82A}">
                    <a16:rowId xmlns:a16="http://schemas.microsoft.com/office/drawing/2014/main" val="740904034"/>
                  </a:ext>
                </a:extLst>
              </a:tr>
              <a:tr h="296141">
                <a:tc>
                  <a:txBody>
                    <a:bodyPr/>
                    <a:lstStyle/>
                    <a:p>
                      <a:pPr algn="r"/>
                      <a:r>
                        <a:rPr lang="es-MX" sz="1200" b="1" dirty="0">
                          <a:effectLst/>
                          <a:latin typeface="Montserrat" panose="00000500000000000000" pitchFamily="2" charset="0"/>
                        </a:rPr>
                        <a:t>TOTAL GENERAL</a:t>
                      </a:r>
                      <a:endParaRPr lang="es-MX" sz="1200" b="1" dirty="0">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691B31"/>
                    </a:solidFill>
                  </a:tcPr>
                </a:tc>
                <a:tc>
                  <a:txBody>
                    <a:bodyPr/>
                    <a:lstStyle/>
                    <a:p>
                      <a:pPr algn="ctr"/>
                      <a:endParaRPr lang="es-MX" sz="1200" b="1" dirty="0">
                        <a:solidFill>
                          <a:srgbClr val="691B31"/>
                        </a:solidFill>
                        <a:effectLst/>
                        <a:latin typeface="Montserrat" panose="00000500000000000000" pitchFamily="2" charset="0"/>
                        <a:ea typeface="Aptos" panose="020B0004020202020204" pitchFamily="34" charset="0"/>
                        <a:cs typeface="Aptos" panose="020B0004020202020204" pitchFamily="34" charset="0"/>
                      </a:endParaRPr>
                    </a:p>
                  </a:txBody>
                  <a:tcPr marL="44450" marR="44450" marT="0" marB="0" anchor="ctr">
                    <a:solidFill>
                      <a:srgbClr val="DEC9A2"/>
                    </a:solidFill>
                  </a:tcPr>
                </a:tc>
                <a:tc>
                  <a:txBody>
                    <a:bodyPr/>
                    <a:lstStyle/>
                    <a:p>
                      <a:pPr algn="ctr"/>
                      <a:r>
                        <a:rPr lang="es-MX" sz="1200" b="1" dirty="0">
                          <a:solidFill>
                            <a:srgbClr val="691B31"/>
                          </a:solidFill>
                          <a:effectLst/>
                          <a:latin typeface="Montserrat" panose="00000500000000000000" pitchFamily="2" charset="0"/>
                          <a:ea typeface="Aptos" panose="020B0004020202020204" pitchFamily="34" charset="0"/>
                          <a:cs typeface="Aptos" panose="020B0004020202020204" pitchFamily="34" charset="0"/>
                        </a:rPr>
                        <a:t>2914</a:t>
                      </a:r>
                    </a:p>
                  </a:txBody>
                  <a:tcPr marL="44450" marR="44450" marT="0" marB="0" anchor="ctr">
                    <a:solidFill>
                      <a:srgbClr val="DEC9A2"/>
                    </a:solidFill>
                  </a:tcPr>
                </a:tc>
                <a:extLst>
                  <a:ext uri="{0D108BD9-81ED-4DB2-BD59-A6C34878D82A}">
                    <a16:rowId xmlns:a16="http://schemas.microsoft.com/office/drawing/2014/main" val="825137432"/>
                  </a:ext>
                </a:extLst>
              </a:tr>
            </a:tbl>
          </a:graphicData>
        </a:graphic>
      </p:graphicFrame>
      <p:sp>
        <p:nvSpPr>
          <p:cNvPr id="6" name="CuadroTexto 5">
            <a:extLst>
              <a:ext uri="{FF2B5EF4-FFF2-40B4-BE49-F238E27FC236}">
                <a16:creationId xmlns:a16="http://schemas.microsoft.com/office/drawing/2014/main" id="{695C87BC-093D-D649-8486-0CFF94F57F51}"/>
              </a:ext>
            </a:extLst>
          </p:cNvPr>
          <p:cNvSpPr txBox="1"/>
          <p:nvPr/>
        </p:nvSpPr>
        <p:spPr>
          <a:xfrm>
            <a:off x="1033153" y="234656"/>
            <a:ext cx="9155876" cy="523220"/>
          </a:xfrm>
          <a:prstGeom prst="rect">
            <a:avLst/>
          </a:prstGeom>
          <a:noFill/>
        </p:spPr>
        <p:txBody>
          <a:bodyPr wrap="square" rtlCol="0">
            <a:spAutoFit/>
          </a:bodyPr>
          <a:lstStyle/>
          <a:p>
            <a:pPr algn="ctr"/>
            <a:r>
              <a:rPr lang="es-MX" sz="2800" b="1" dirty="0">
                <a:solidFill>
                  <a:srgbClr val="691B31"/>
                </a:solidFill>
                <a:latin typeface="Montserrat" panose="00000500000000000000" pitchFamily="2" charset="0"/>
              </a:rPr>
              <a:t>CADENAS PRODUCTIVAS</a:t>
            </a:r>
          </a:p>
        </p:txBody>
      </p:sp>
    </p:spTree>
    <p:extLst>
      <p:ext uri="{BB962C8B-B14F-4D97-AF65-F5344CB8AC3E}">
        <p14:creationId xmlns:p14="http://schemas.microsoft.com/office/powerpoint/2010/main" val="3934875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43F17-D462-248B-CFD9-EBD29F7D5034}"/>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B7A0521E-0F0B-5C56-B2C1-13D35C0BAB2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71770" y="163406"/>
            <a:ext cx="1698310" cy="638249"/>
          </a:xfrm>
          <a:prstGeom prst="rect">
            <a:avLst/>
          </a:prstGeom>
        </p:spPr>
      </p:pic>
      <p:sp>
        <p:nvSpPr>
          <p:cNvPr id="2" name="CuadroTexto 1">
            <a:extLst>
              <a:ext uri="{FF2B5EF4-FFF2-40B4-BE49-F238E27FC236}">
                <a16:creationId xmlns:a16="http://schemas.microsoft.com/office/drawing/2014/main" id="{008A17EA-C8C5-526A-0978-AFBABB5340E1}"/>
              </a:ext>
            </a:extLst>
          </p:cNvPr>
          <p:cNvSpPr txBox="1"/>
          <p:nvPr/>
        </p:nvSpPr>
        <p:spPr>
          <a:xfrm>
            <a:off x="280554" y="355661"/>
            <a:ext cx="9299863" cy="523220"/>
          </a:xfrm>
          <a:prstGeom prst="rect">
            <a:avLst/>
          </a:prstGeom>
          <a:noFill/>
        </p:spPr>
        <p:txBody>
          <a:bodyPr wrap="square" rtlCol="0">
            <a:spAutoFit/>
          </a:bodyPr>
          <a:lstStyle/>
          <a:p>
            <a:r>
              <a:rPr lang="es-MX" sz="2800" b="1" dirty="0">
                <a:solidFill>
                  <a:srgbClr val="6E152E"/>
                </a:solidFill>
              </a:rPr>
              <a:t>Modificaciones en el Proceso de Crédito de Primer Piso 2023</a:t>
            </a:r>
          </a:p>
        </p:txBody>
      </p:sp>
      <p:graphicFrame>
        <p:nvGraphicFramePr>
          <p:cNvPr id="3" name="Tabla 2">
            <a:extLst>
              <a:ext uri="{FF2B5EF4-FFF2-40B4-BE49-F238E27FC236}">
                <a16:creationId xmlns:a16="http://schemas.microsoft.com/office/drawing/2014/main" id="{72BA3398-299B-4D54-FE2A-AF6B1D7930EC}"/>
              </a:ext>
            </a:extLst>
          </p:cNvPr>
          <p:cNvGraphicFramePr>
            <a:graphicFrameLocks noGrp="1"/>
          </p:cNvGraphicFramePr>
          <p:nvPr>
            <p:extLst>
              <p:ext uri="{D42A27DB-BD31-4B8C-83A1-F6EECF244321}">
                <p14:modId xmlns:p14="http://schemas.microsoft.com/office/powerpoint/2010/main" val="3688308280"/>
              </p:ext>
            </p:extLst>
          </p:nvPr>
        </p:nvGraphicFramePr>
        <p:xfrm>
          <a:off x="538843" y="1432728"/>
          <a:ext cx="11130711" cy="4228450"/>
        </p:xfrm>
        <a:graphic>
          <a:graphicData uri="http://schemas.openxmlformats.org/drawingml/2006/table">
            <a:tbl>
              <a:tblPr firstRow="1" firstCol="1" bandRow="1"/>
              <a:tblGrid>
                <a:gridCol w="3118757">
                  <a:extLst>
                    <a:ext uri="{9D8B030D-6E8A-4147-A177-3AD203B41FA5}">
                      <a16:colId xmlns:a16="http://schemas.microsoft.com/office/drawing/2014/main" val="295471554"/>
                    </a:ext>
                  </a:extLst>
                </a:gridCol>
                <a:gridCol w="4478482">
                  <a:extLst>
                    <a:ext uri="{9D8B030D-6E8A-4147-A177-3AD203B41FA5}">
                      <a16:colId xmlns:a16="http://schemas.microsoft.com/office/drawing/2014/main" val="3325512269"/>
                    </a:ext>
                  </a:extLst>
                </a:gridCol>
                <a:gridCol w="3533472">
                  <a:extLst>
                    <a:ext uri="{9D8B030D-6E8A-4147-A177-3AD203B41FA5}">
                      <a16:colId xmlns:a16="http://schemas.microsoft.com/office/drawing/2014/main" val="1357419574"/>
                    </a:ext>
                  </a:extLst>
                </a:gridCol>
              </a:tblGrid>
              <a:tr h="633078">
                <a:tc>
                  <a:txBody>
                    <a:bodyPr/>
                    <a:lstStyle/>
                    <a:p>
                      <a:pPr algn="ctr">
                        <a:lnSpc>
                          <a:spcPct val="107000"/>
                        </a:lnSpc>
                      </a:pPr>
                      <a:r>
                        <a:rPr lang="es-MX" sz="1300" b="1" dirty="0">
                          <a:solidFill>
                            <a:srgbClr val="6E152E"/>
                          </a:solidFill>
                          <a:effectLst/>
                          <a:latin typeface="Montserrat"/>
                          <a:ea typeface="Calibri" panose="020F0502020204030204" pitchFamily="34" charset="0"/>
                          <a:cs typeface="Times New Roman"/>
                        </a:rPr>
                        <a:t>MANUAL DE CRÉDITO. AGOSTO, 2022.</a:t>
                      </a:r>
                      <a:endParaRPr lang="es-MX" sz="1300" dirty="0">
                        <a:solidFill>
                          <a:srgbClr val="6E152E"/>
                        </a:solidFill>
                        <a:effectLst/>
                        <a:latin typeface="Montserrat"/>
                        <a:ea typeface="Calibri" panose="020F0502020204030204" pitchFamily="34" charset="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C9A2"/>
                    </a:solidFill>
                  </a:tcPr>
                </a:tc>
                <a:tc>
                  <a:txBody>
                    <a:bodyPr/>
                    <a:lstStyle/>
                    <a:p>
                      <a:pPr algn="ctr"/>
                      <a:r>
                        <a:rPr lang="es-MX" sz="1300" b="1" dirty="0">
                          <a:solidFill>
                            <a:srgbClr val="6E152E"/>
                          </a:solidFill>
                          <a:effectLst/>
                          <a:latin typeface="Montserrat"/>
                          <a:ea typeface="Calibri" panose="020F0502020204030204" pitchFamily="34" charset="0"/>
                          <a:cs typeface="Times New Roman"/>
                        </a:rPr>
                        <a:t>PROPUESTA DE ACTUALIZACIÓN. MAYO, 2023.</a:t>
                      </a:r>
                      <a:endParaRPr lang="es-MX" dirty="0">
                        <a:solidFill>
                          <a:srgbClr val="6E152E"/>
                        </a:solidFill>
                        <a:latin typeface="Montserrat"/>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C9A2"/>
                    </a:solidFill>
                  </a:tcPr>
                </a:tc>
                <a:tc>
                  <a:txBody>
                    <a:bodyPr/>
                    <a:lstStyle/>
                    <a:p>
                      <a:pPr algn="ctr">
                        <a:lnSpc>
                          <a:spcPct val="107000"/>
                        </a:lnSpc>
                      </a:pPr>
                      <a:r>
                        <a:rPr lang="es-MX" sz="1300" b="1" kern="1200" dirty="0">
                          <a:solidFill>
                            <a:srgbClr val="6E152E"/>
                          </a:solidFill>
                          <a:effectLst/>
                          <a:latin typeface="Montserrat"/>
                          <a:ea typeface="Calibri" panose="020F0502020204030204" pitchFamily="34" charset="0"/>
                          <a:cs typeface="Times New Roman"/>
                        </a:rPr>
                        <a:t>JUSTIFICACIÓN DE LA PROPUESTA DE ACTUALIZACIÓN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C9A2"/>
                    </a:solidFill>
                  </a:tcPr>
                </a:tc>
                <a:extLst>
                  <a:ext uri="{0D108BD9-81ED-4DB2-BD59-A6C34878D82A}">
                    <a16:rowId xmlns:a16="http://schemas.microsoft.com/office/drawing/2014/main" val="1427664010"/>
                  </a:ext>
                </a:extLst>
              </a:tr>
              <a:tr h="796491">
                <a:tc>
                  <a:txBody>
                    <a:bodyPr/>
                    <a:lstStyle/>
                    <a:p>
                      <a:pPr algn="just">
                        <a:lnSpc>
                          <a:spcPct val="107000"/>
                        </a:lnSpc>
                      </a:pPr>
                      <a:r>
                        <a:rPr lang="es-MX" sz="1200" b="1" dirty="0">
                          <a:solidFill>
                            <a:srgbClr val="000000"/>
                          </a:solidFill>
                          <a:effectLst/>
                          <a:latin typeface="Montserrat"/>
                          <a:ea typeface="Calibri" panose="020F0502020204030204" pitchFamily="34" charset="0"/>
                          <a:cs typeface="Times New Roman"/>
                        </a:rPr>
                        <a:t>Manual de Crédito. </a:t>
                      </a:r>
                      <a:endParaRPr lang="es-MX" sz="1200" dirty="0">
                        <a:effectLst/>
                        <a:latin typeface="Montserrat" panose="00000500000000000000" pitchFamily="2" charset="0"/>
                        <a:ea typeface="Calibri" panose="020F0502020204030204" pitchFamily="34" charset="0"/>
                        <a:cs typeface="Times New Roman" panose="02020603050405020304" pitchFamily="18" charset="0"/>
                      </a:endParaRPr>
                    </a:p>
                    <a:p>
                      <a:pPr algn="just">
                        <a:lnSpc>
                          <a:spcPct val="107000"/>
                        </a:lnSpc>
                      </a:pPr>
                      <a:r>
                        <a:rPr lang="es-MX" sz="1200" b="1" dirty="0">
                          <a:solidFill>
                            <a:srgbClr val="000000"/>
                          </a:solidFill>
                          <a:effectLst/>
                          <a:latin typeface="Montserrat"/>
                          <a:ea typeface="Calibri" panose="020F0502020204030204" pitchFamily="34" charset="0"/>
                          <a:cs typeface="Times New Roman"/>
                        </a:rPr>
                        <a:t>6. Programas de Financiamiento</a:t>
                      </a:r>
                    </a:p>
                    <a:p>
                      <a:pPr algn="just">
                        <a:lnSpc>
                          <a:spcPct val="107000"/>
                        </a:lnSpc>
                      </a:pPr>
                      <a:r>
                        <a:rPr lang="es-MX" sz="1200" b="1" dirty="0">
                          <a:solidFill>
                            <a:srgbClr val="000000"/>
                          </a:solidFill>
                          <a:effectLst/>
                          <a:latin typeface="Montserrat"/>
                          <a:ea typeface="Calibri" panose="020F0502020204030204" pitchFamily="34" charset="0"/>
                          <a:cs typeface="Times New Roman"/>
                        </a:rPr>
                        <a:t>6.1 Características Generales</a:t>
                      </a:r>
                    </a:p>
                    <a:p>
                      <a:pPr algn="just">
                        <a:lnSpc>
                          <a:spcPct val="107000"/>
                        </a:lnSpc>
                      </a:pPr>
                      <a:r>
                        <a:rPr lang="es-MX" sz="1200" b="1" dirty="0">
                          <a:solidFill>
                            <a:srgbClr val="000000"/>
                          </a:solidFill>
                          <a:effectLst/>
                          <a:latin typeface="Montserrat"/>
                          <a:ea typeface="Calibri" panose="020F0502020204030204" pitchFamily="34" charset="0"/>
                          <a:cs typeface="Times New Roman"/>
                        </a:rPr>
                        <a:t>6.1.1 Tipos de Crédito</a:t>
                      </a:r>
                      <a:endParaRPr lang="es-MX" sz="1200" dirty="0">
                        <a:effectLst/>
                        <a:latin typeface="Montserrat"/>
                        <a:ea typeface="Calibri" panose="020F0502020204030204" pitchFamily="34"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pPr>
                      <a:r>
                        <a:rPr lang="es-MX" sz="1200" b="1" dirty="0">
                          <a:solidFill>
                            <a:srgbClr val="000000"/>
                          </a:solidFill>
                          <a:effectLst/>
                          <a:latin typeface="Montserrat"/>
                          <a:ea typeface="Calibri" panose="020F0502020204030204" pitchFamily="34" charset="0"/>
                          <a:cs typeface="Times New Roman"/>
                        </a:rPr>
                        <a:t>Manual de Crédito. </a:t>
                      </a:r>
                      <a:endParaRPr lang="es-MX" sz="1200" dirty="0">
                        <a:effectLst/>
                        <a:latin typeface="Montserrat" panose="00000500000000000000" pitchFamily="2" charset="0"/>
                        <a:ea typeface="Calibri" panose="020F0502020204030204" pitchFamily="34" charset="0"/>
                        <a:cs typeface="Times New Roman" panose="02020603050405020304" pitchFamily="18" charset="0"/>
                      </a:endParaRPr>
                    </a:p>
                    <a:p>
                      <a:pPr algn="just">
                        <a:lnSpc>
                          <a:spcPct val="107000"/>
                        </a:lnSpc>
                      </a:pPr>
                      <a:r>
                        <a:rPr lang="es-MX" sz="1200" b="1" dirty="0">
                          <a:solidFill>
                            <a:srgbClr val="000000"/>
                          </a:solidFill>
                          <a:effectLst/>
                          <a:latin typeface="Montserrat"/>
                          <a:ea typeface="Calibri" panose="020F0502020204030204" pitchFamily="34" charset="0"/>
                          <a:cs typeface="Times New Roman"/>
                        </a:rPr>
                        <a:t>6. Programas de Financiamiento</a:t>
                      </a:r>
                    </a:p>
                    <a:p>
                      <a:pPr algn="just">
                        <a:lnSpc>
                          <a:spcPct val="107000"/>
                        </a:lnSpc>
                      </a:pPr>
                      <a:r>
                        <a:rPr lang="es-MX" sz="1200" b="1" dirty="0">
                          <a:solidFill>
                            <a:srgbClr val="000000"/>
                          </a:solidFill>
                          <a:effectLst/>
                          <a:latin typeface="Montserrat"/>
                          <a:ea typeface="Calibri" panose="020F0502020204030204" pitchFamily="34" charset="0"/>
                          <a:cs typeface="Times New Roman"/>
                        </a:rPr>
                        <a:t>6.1 Características Generales</a:t>
                      </a:r>
                    </a:p>
                    <a:p>
                      <a:pPr algn="just">
                        <a:lnSpc>
                          <a:spcPct val="107000"/>
                        </a:lnSpc>
                      </a:pPr>
                      <a:r>
                        <a:rPr lang="es-MX" sz="1200" b="1" dirty="0">
                          <a:solidFill>
                            <a:srgbClr val="000000"/>
                          </a:solidFill>
                          <a:effectLst/>
                          <a:latin typeface="Montserrat"/>
                          <a:ea typeface="Calibri" panose="020F0502020204030204" pitchFamily="34" charset="0"/>
                          <a:cs typeface="Times New Roman"/>
                        </a:rPr>
                        <a:t>6.1.1 Tipos de Crédito</a:t>
                      </a:r>
                      <a:endParaRPr lang="es-MX" sz="1200" dirty="0">
                        <a:effectLst/>
                        <a:latin typeface="Montserrat"/>
                        <a:ea typeface="Calibri" panose="020F0502020204030204" pitchFamily="34"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pPr>
                      <a:endParaRPr lang="es-MX" sz="1300" dirty="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265750"/>
                  </a:ext>
                </a:extLst>
              </a:tr>
              <a:tr h="2798881">
                <a:tc>
                  <a:txBody>
                    <a:bodyPr/>
                    <a:lstStyle/>
                    <a:p>
                      <a:pPr lvl="0" algn="just">
                        <a:lnSpc>
                          <a:spcPct val="107000"/>
                        </a:lnSpc>
                        <a:buNone/>
                      </a:pPr>
                      <a:endParaRPr lang="es-MX" sz="1300" b="1" dirty="0">
                        <a:solidFill>
                          <a:srgbClr val="404040"/>
                        </a:solidFill>
                        <a:effectLst/>
                        <a:latin typeface="Montserrat"/>
                        <a:ea typeface="Calibri" panose="020F0502020204030204" pitchFamily="34" charset="0"/>
                        <a:cs typeface="Times New Roman"/>
                      </a:endParaRPr>
                    </a:p>
                    <a:p>
                      <a:pPr lvl="0" algn="just">
                        <a:lnSpc>
                          <a:spcPct val="107000"/>
                        </a:lnSpc>
                        <a:buNone/>
                      </a:pPr>
                      <a:endParaRPr lang="es-MX" sz="1300" b="1" dirty="0">
                        <a:solidFill>
                          <a:srgbClr val="404040"/>
                        </a:solidFill>
                        <a:effectLst/>
                        <a:latin typeface="Montserrat"/>
                        <a:ea typeface="Calibri" panose="020F0502020204030204" pitchFamily="34" charset="0"/>
                        <a:cs typeface="Times New Roman"/>
                      </a:endParaRPr>
                    </a:p>
                    <a:p>
                      <a:pPr lvl="0" algn="just">
                        <a:lnSpc>
                          <a:spcPct val="107000"/>
                        </a:lnSpc>
                        <a:buNone/>
                      </a:pPr>
                      <a:endParaRPr lang="es-MX" sz="1300" b="1" dirty="0">
                        <a:solidFill>
                          <a:srgbClr val="404040"/>
                        </a:solidFill>
                        <a:effectLst/>
                        <a:latin typeface="Montserrat"/>
                        <a:ea typeface="Calibri" panose="020F0502020204030204" pitchFamily="34" charset="0"/>
                        <a:cs typeface="Times New Roman"/>
                      </a:endParaRPr>
                    </a:p>
                    <a:p>
                      <a:pPr lvl="0" algn="just">
                        <a:lnSpc>
                          <a:spcPct val="107000"/>
                        </a:lnSpc>
                        <a:buNone/>
                      </a:pPr>
                      <a:endParaRPr lang="es-MX" sz="1300" b="1" dirty="0">
                        <a:solidFill>
                          <a:srgbClr val="404040"/>
                        </a:solidFill>
                        <a:effectLst/>
                        <a:latin typeface="Montserrat"/>
                        <a:ea typeface="Calibri" panose="020F0502020204030204" pitchFamily="34" charset="0"/>
                        <a:cs typeface="Times New Roman"/>
                      </a:endParaRPr>
                    </a:p>
                    <a:p>
                      <a:pPr lvl="0" algn="just">
                        <a:lnSpc>
                          <a:spcPct val="107000"/>
                        </a:lnSpc>
                        <a:buNone/>
                      </a:pPr>
                      <a:endParaRPr lang="es-MX" sz="1300" b="1" dirty="0">
                        <a:solidFill>
                          <a:srgbClr val="404040"/>
                        </a:solidFill>
                        <a:effectLst/>
                        <a:latin typeface="Montserrat"/>
                        <a:ea typeface="Calibri" panose="020F0502020204030204" pitchFamily="34" charset="0"/>
                        <a:cs typeface="Times New Roman"/>
                      </a:endParaRPr>
                    </a:p>
                    <a:p>
                      <a:pPr lvl="0" algn="just">
                        <a:lnSpc>
                          <a:spcPct val="107000"/>
                        </a:lnSpc>
                        <a:buNone/>
                      </a:pPr>
                      <a:endParaRPr lang="es-MX" sz="1300" b="1" dirty="0">
                        <a:solidFill>
                          <a:srgbClr val="404040"/>
                        </a:solidFill>
                        <a:effectLst/>
                        <a:latin typeface="Montserrat"/>
                        <a:ea typeface="Calibri" panose="020F0502020204030204" pitchFamily="34" charset="0"/>
                        <a:cs typeface="Times New Roman"/>
                      </a:endParaRPr>
                    </a:p>
                    <a:p>
                      <a:pPr lvl="0" algn="just">
                        <a:lnSpc>
                          <a:spcPct val="107000"/>
                        </a:lnSpc>
                        <a:buNone/>
                      </a:pPr>
                      <a:endParaRPr lang="es-MX" sz="1300" b="1" dirty="0">
                        <a:solidFill>
                          <a:srgbClr val="404040"/>
                        </a:solidFill>
                        <a:effectLst/>
                        <a:latin typeface="Montserrat"/>
                        <a:ea typeface="Calibri" panose="020F0502020204030204" pitchFamily="34" charset="0"/>
                        <a:cs typeface="Times New Roman"/>
                      </a:endParaRPr>
                    </a:p>
                    <a:p>
                      <a:pPr lvl="0" algn="just">
                        <a:lnSpc>
                          <a:spcPct val="107000"/>
                        </a:lnSpc>
                        <a:buNone/>
                      </a:pPr>
                      <a:endParaRPr lang="es-MX" sz="1300" b="1" dirty="0">
                        <a:solidFill>
                          <a:srgbClr val="404040"/>
                        </a:solidFill>
                        <a:effectLst/>
                        <a:latin typeface="Montserrat"/>
                        <a:ea typeface="Calibri" panose="020F0502020204030204" pitchFamily="34" charset="0"/>
                        <a:cs typeface="Times New Roman"/>
                      </a:endParaRPr>
                    </a:p>
                    <a:p>
                      <a:pPr lvl="0" algn="just">
                        <a:lnSpc>
                          <a:spcPct val="107000"/>
                        </a:lnSpc>
                        <a:buNone/>
                      </a:pPr>
                      <a:endParaRPr lang="es-MX" sz="1300" b="1" dirty="0">
                        <a:solidFill>
                          <a:srgbClr val="404040"/>
                        </a:solidFill>
                        <a:effectLst/>
                        <a:latin typeface="Montserrat"/>
                        <a:ea typeface="Calibri" panose="020F0502020204030204" pitchFamily="34" charset="0"/>
                        <a:cs typeface="Times New Roman"/>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just">
                        <a:lnSpc>
                          <a:spcPct val="107000"/>
                        </a:lnSpc>
                        <a:buNone/>
                      </a:pPr>
                      <a:endParaRPr lang="es-MX" sz="1300" b="1" dirty="0">
                        <a:solidFill>
                          <a:srgbClr val="404040"/>
                        </a:solidFill>
                        <a:effectLst/>
                        <a:latin typeface="Montserrat"/>
                        <a:ea typeface="Calibri" panose="020F0502020204030204" pitchFamily="34" charset="0"/>
                        <a:cs typeface="Times New Roman"/>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lvl="0" indent="0" algn="just">
                        <a:lnSpc>
                          <a:spcPct val="107000"/>
                        </a:lnSpc>
                        <a:buNone/>
                      </a:pPr>
                      <a:r>
                        <a:rPr lang="es-MX" sz="1300" b="0" i="0" u="none" strike="noStrike" baseline="0" noProof="0" dirty="0">
                          <a:solidFill>
                            <a:srgbClr val="404040"/>
                          </a:solidFill>
                          <a:effectLst/>
                          <a:latin typeface="Montserrat"/>
                        </a:rPr>
                        <a:t>Dar por solventada Recomendación 5 del acto de fiscalización: </a:t>
                      </a:r>
                    </a:p>
                    <a:p>
                      <a:pPr marL="0" lvl="0" indent="0" algn="just">
                        <a:lnSpc>
                          <a:spcPct val="107000"/>
                        </a:lnSpc>
                        <a:buNone/>
                      </a:pPr>
                      <a:endParaRPr lang="es-MX" sz="1300" b="0" i="0" u="none" strike="noStrike" baseline="0" noProof="0" dirty="0">
                        <a:solidFill>
                          <a:srgbClr val="404040"/>
                        </a:solidFill>
                        <a:effectLst/>
                        <a:latin typeface="Montserrat"/>
                      </a:endParaRPr>
                    </a:p>
                    <a:p>
                      <a:pPr marL="0" lvl="0" indent="0" algn="just">
                        <a:lnSpc>
                          <a:spcPct val="107000"/>
                        </a:lnSpc>
                        <a:buNone/>
                      </a:pPr>
                      <a:r>
                        <a:rPr lang="es-MX" sz="1300" b="0" i="0" u="none" strike="noStrike" baseline="0" noProof="0" dirty="0">
                          <a:solidFill>
                            <a:srgbClr val="404040"/>
                          </a:solidFill>
                          <a:effectLst/>
                          <a:latin typeface="Montserrat"/>
                        </a:rPr>
                        <a:t>800 “Auditoria al resultado del programa presupuestal F002 (Financiamiento al Sector Minero y su cadena de Valor), mediante la revisión de desempeño”.</a:t>
                      </a:r>
                    </a:p>
                    <a:p>
                      <a:pPr marL="0" lvl="0" indent="0" algn="just">
                        <a:lnSpc>
                          <a:spcPct val="107000"/>
                        </a:lnSpc>
                        <a:buNone/>
                      </a:pPr>
                      <a:endParaRPr lang="es-MX" sz="1300" b="0" i="0" u="none" strike="noStrike" baseline="0" noProof="0" dirty="0">
                        <a:solidFill>
                          <a:srgbClr val="404040"/>
                        </a:solidFill>
                        <a:effectLst/>
                        <a:latin typeface="Montserrat"/>
                      </a:endParaRPr>
                    </a:p>
                    <a:p>
                      <a:pPr lvl="0" algn="just">
                        <a:lnSpc>
                          <a:spcPct val="107000"/>
                        </a:lnSpc>
                        <a:buNone/>
                      </a:pPr>
                      <a:r>
                        <a:rPr lang="es-MX" sz="1300" b="0" i="0" u="none" strike="noStrike" baseline="0" noProof="0" dirty="0">
                          <a:solidFill>
                            <a:srgbClr val="404040"/>
                          </a:solidFill>
                          <a:effectLst/>
                          <a:latin typeface="Montserrat"/>
                        </a:rPr>
                        <a:t>Deficiencia en la clasificación de los créditos por Intermediarios Financieros.</a:t>
                      </a:r>
                      <a:endParaRPr lang="es-MX" u="none" dirty="0">
                        <a:solidFill>
                          <a:srgbClr val="404040"/>
                        </a:solidFill>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51030509"/>
                  </a:ext>
                </a:extLst>
              </a:tr>
            </a:tbl>
          </a:graphicData>
        </a:graphic>
      </p:graphicFrame>
      <p:graphicFrame>
        <p:nvGraphicFramePr>
          <p:cNvPr id="5" name="Tabla 4">
            <a:extLst>
              <a:ext uri="{FF2B5EF4-FFF2-40B4-BE49-F238E27FC236}">
                <a16:creationId xmlns:a16="http://schemas.microsoft.com/office/drawing/2014/main" id="{7A63EDF5-15CE-0E2F-912B-1F8B20E4C88B}"/>
              </a:ext>
            </a:extLst>
          </p:cNvPr>
          <p:cNvGraphicFramePr>
            <a:graphicFrameLocks noGrp="1"/>
          </p:cNvGraphicFramePr>
          <p:nvPr>
            <p:extLst>
              <p:ext uri="{D42A27DB-BD31-4B8C-83A1-F6EECF244321}">
                <p14:modId xmlns:p14="http://schemas.microsoft.com/office/powerpoint/2010/main" val="2112702704"/>
              </p:ext>
            </p:extLst>
          </p:nvPr>
        </p:nvGraphicFramePr>
        <p:xfrm>
          <a:off x="769613" y="2983011"/>
          <a:ext cx="2607432" cy="2357915"/>
        </p:xfrm>
        <a:graphic>
          <a:graphicData uri="http://schemas.openxmlformats.org/drawingml/2006/table">
            <a:tbl>
              <a:tblPr firstRow="1" bandRow="1">
                <a:tableStyleId>{5C22544A-7EE6-4342-B048-85BDC9FD1C3A}</a:tableStyleId>
              </a:tblPr>
              <a:tblGrid>
                <a:gridCol w="1183878">
                  <a:extLst>
                    <a:ext uri="{9D8B030D-6E8A-4147-A177-3AD203B41FA5}">
                      <a16:colId xmlns:a16="http://schemas.microsoft.com/office/drawing/2014/main" val="3018212153"/>
                    </a:ext>
                  </a:extLst>
                </a:gridCol>
                <a:gridCol w="1423554">
                  <a:extLst>
                    <a:ext uri="{9D8B030D-6E8A-4147-A177-3AD203B41FA5}">
                      <a16:colId xmlns:a16="http://schemas.microsoft.com/office/drawing/2014/main" val="4128939629"/>
                    </a:ext>
                  </a:extLst>
                </a:gridCol>
              </a:tblGrid>
              <a:tr h="2357915">
                <a:tc>
                  <a:txBody>
                    <a:bodyPr/>
                    <a:lstStyle/>
                    <a:p>
                      <a:pPr fontAlgn="t"/>
                      <a:endParaRPr lang="es-ES" sz="4000" b="0" dirty="0">
                        <a:solidFill>
                          <a:srgbClr val="404040"/>
                        </a:solidFill>
                        <a:effectLst/>
                        <a:latin typeface="Montserrat"/>
                      </a:endParaRPr>
                    </a:p>
                    <a:p>
                      <a:pPr algn="l" rtl="0" fontAlgn="base"/>
                      <a:r>
                        <a:rPr lang="es-ES" sz="1100" b="0" dirty="0">
                          <a:solidFill>
                            <a:srgbClr val="404040"/>
                          </a:solidFill>
                          <a:effectLst/>
                          <a:latin typeface="Montserrat"/>
                        </a:rPr>
                        <a:t>Habilitación o Avío </a:t>
                      </a:r>
                      <a:endParaRPr lang="es-ES" sz="1100" b="0" i="0" dirty="0">
                        <a:solidFill>
                          <a:srgbClr val="404040"/>
                        </a:solidFill>
                        <a:effectLst/>
                        <a:latin typeface="Montserrat"/>
                      </a:endParaRPr>
                    </a:p>
                  </a:txBody>
                  <a:tcPr>
                    <a:noFill/>
                  </a:tcPr>
                </a:tc>
                <a:tc>
                  <a:txBody>
                    <a:bodyPr/>
                    <a:lstStyle/>
                    <a:p>
                      <a:pPr marL="342900" lvl="0" indent="-342900" algn="l" rtl="0" fontAlgn="base">
                        <a:buFont typeface="Arial" panose="020B0604020202020204" pitchFamily="34" charset="0"/>
                        <a:buChar char="•"/>
                      </a:pPr>
                      <a:r>
                        <a:rPr lang="es-ES" sz="1100" b="0" dirty="0">
                          <a:solidFill>
                            <a:srgbClr val="404040"/>
                          </a:solidFill>
                          <a:effectLst/>
                          <a:latin typeface="Montserrat"/>
                        </a:rPr>
                        <a:t>Adquisición de materias primas y materiales. </a:t>
                      </a:r>
                      <a:endParaRPr lang="es-ES" sz="1100" b="0" dirty="0">
                        <a:solidFill>
                          <a:srgbClr val="404040"/>
                        </a:solidFill>
                      </a:endParaRPr>
                    </a:p>
                    <a:p>
                      <a:pPr marL="342900" lvl="0" indent="-342900" algn="l" rtl="0" fontAlgn="base">
                        <a:buFont typeface="Arial" panose="020B0604020202020204" pitchFamily="34" charset="0"/>
                        <a:buChar char="•"/>
                      </a:pPr>
                      <a:r>
                        <a:rPr lang="es-ES" sz="1100" b="0" dirty="0">
                          <a:solidFill>
                            <a:srgbClr val="404040"/>
                          </a:solidFill>
                          <a:effectLst/>
                          <a:latin typeface="Montserrat"/>
                        </a:rPr>
                        <a:t>Pago de los jornales o salarios, y </a:t>
                      </a:r>
                    </a:p>
                    <a:p>
                      <a:pPr marL="342900" lvl="0" indent="-342900" algn="l" rtl="0" fontAlgn="base">
                        <a:buFont typeface="Arial" panose="020B0604020202020204" pitchFamily="34" charset="0"/>
                        <a:buChar char="•"/>
                      </a:pPr>
                      <a:r>
                        <a:rPr lang="es-ES" sz="1100" b="0" dirty="0">
                          <a:solidFill>
                            <a:srgbClr val="404040"/>
                          </a:solidFill>
                          <a:effectLst/>
                          <a:latin typeface="Montserrat"/>
                        </a:rPr>
                        <a:t>Gastos directos e indispensables para los fines de la empresa. </a:t>
                      </a:r>
                      <a:endParaRPr lang="es-ES" sz="4000" b="0" i="0" dirty="0">
                        <a:solidFill>
                          <a:srgbClr val="404040"/>
                        </a:solidFill>
                        <a:effectLst/>
                        <a:latin typeface="Montserrat"/>
                      </a:endParaRPr>
                    </a:p>
                  </a:txBody>
                  <a:tcPr>
                    <a:noFill/>
                  </a:tcPr>
                </a:tc>
                <a:extLst>
                  <a:ext uri="{0D108BD9-81ED-4DB2-BD59-A6C34878D82A}">
                    <a16:rowId xmlns:a16="http://schemas.microsoft.com/office/drawing/2014/main" val="1425984724"/>
                  </a:ext>
                </a:extLst>
              </a:tr>
            </a:tbl>
          </a:graphicData>
        </a:graphic>
      </p:graphicFrame>
      <p:graphicFrame>
        <p:nvGraphicFramePr>
          <p:cNvPr id="6" name="Tabla 5">
            <a:extLst>
              <a:ext uri="{FF2B5EF4-FFF2-40B4-BE49-F238E27FC236}">
                <a16:creationId xmlns:a16="http://schemas.microsoft.com/office/drawing/2014/main" id="{F86EA14A-ACDB-F737-CF7E-694B1EC54E90}"/>
              </a:ext>
            </a:extLst>
          </p:cNvPr>
          <p:cNvGraphicFramePr>
            <a:graphicFrameLocks noGrp="1"/>
          </p:cNvGraphicFramePr>
          <p:nvPr>
            <p:extLst>
              <p:ext uri="{D42A27DB-BD31-4B8C-83A1-F6EECF244321}">
                <p14:modId xmlns:p14="http://schemas.microsoft.com/office/powerpoint/2010/main" val="3897223384"/>
              </p:ext>
            </p:extLst>
          </p:nvPr>
        </p:nvGraphicFramePr>
        <p:xfrm>
          <a:off x="3758791" y="3030398"/>
          <a:ext cx="4273381" cy="2118360"/>
        </p:xfrm>
        <a:graphic>
          <a:graphicData uri="http://schemas.openxmlformats.org/drawingml/2006/table">
            <a:tbl>
              <a:tblPr firstRow="1" bandRow="1">
                <a:tableStyleId>{5C22544A-7EE6-4342-B048-85BDC9FD1C3A}</a:tableStyleId>
              </a:tblPr>
              <a:tblGrid>
                <a:gridCol w="1116905">
                  <a:extLst>
                    <a:ext uri="{9D8B030D-6E8A-4147-A177-3AD203B41FA5}">
                      <a16:colId xmlns:a16="http://schemas.microsoft.com/office/drawing/2014/main" val="3018212153"/>
                    </a:ext>
                  </a:extLst>
                </a:gridCol>
                <a:gridCol w="3156476">
                  <a:extLst>
                    <a:ext uri="{9D8B030D-6E8A-4147-A177-3AD203B41FA5}">
                      <a16:colId xmlns:a16="http://schemas.microsoft.com/office/drawing/2014/main" val="4128939629"/>
                    </a:ext>
                  </a:extLst>
                </a:gridCol>
              </a:tblGrid>
              <a:tr h="367208">
                <a:tc>
                  <a:txBody>
                    <a:bodyPr/>
                    <a:lstStyle/>
                    <a:p>
                      <a:pPr algn="just" fontAlgn="t"/>
                      <a:endParaRPr lang="es-ES" sz="950" b="0" dirty="0">
                        <a:solidFill>
                          <a:srgbClr val="404040"/>
                        </a:solidFill>
                        <a:effectLst/>
                        <a:latin typeface="Montserrat"/>
                      </a:endParaRPr>
                    </a:p>
                    <a:p>
                      <a:pPr algn="just" rtl="0" fontAlgn="base"/>
                      <a:r>
                        <a:rPr lang="es-ES" sz="950" b="0" dirty="0">
                          <a:solidFill>
                            <a:srgbClr val="404040"/>
                          </a:solidFill>
                          <a:effectLst/>
                          <a:latin typeface="Montserrat"/>
                        </a:rPr>
                        <a:t>Habilitación o Avío </a:t>
                      </a:r>
                      <a:endParaRPr lang="es-ES" sz="950" b="0" i="0" dirty="0">
                        <a:solidFill>
                          <a:srgbClr val="404040"/>
                        </a:solidFill>
                        <a:effectLst/>
                        <a:latin typeface="Montserrat"/>
                      </a:endParaRPr>
                    </a:p>
                  </a:txBody>
                  <a:tcPr>
                    <a:noFill/>
                  </a:tcPr>
                </a:tc>
                <a:tc>
                  <a:txBody>
                    <a:bodyPr/>
                    <a:lstStyle/>
                    <a:p>
                      <a:pPr algn="just"/>
                      <a:r>
                        <a:rPr lang="es-ES_tradnl" sz="950" b="0" kern="1200" dirty="0">
                          <a:solidFill>
                            <a:srgbClr val="404040"/>
                          </a:solidFill>
                          <a:effectLst/>
                          <a:latin typeface="Montserrat" panose="00000500000000000000" pitchFamily="2" charset="0"/>
                          <a:ea typeface="+mn-ea"/>
                          <a:cs typeface="+mn-cs"/>
                        </a:rPr>
                        <a:t>Tiene como objetivo, cubrir requerimientos de capital de trabajo permanentemente en los siguientes conceptos de inversión:</a:t>
                      </a:r>
                      <a:endParaRPr lang="es-MX" sz="950" b="0" kern="1200" dirty="0">
                        <a:solidFill>
                          <a:srgbClr val="404040"/>
                        </a:solidFill>
                        <a:effectLst/>
                        <a:latin typeface="Montserrat" panose="00000500000000000000" pitchFamily="2" charset="0"/>
                        <a:ea typeface="+mn-ea"/>
                        <a:cs typeface="+mn-cs"/>
                      </a:endParaRPr>
                    </a:p>
                    <a:p>
                      <a:pPr marL="171450" indent="-171450" algn="just">
                        <a:buFont typeface="Arial" panose="020B0604020202020204" pitchFamily="34" charset="0"/>
                        <a:buChar char="•"/>
                      </a:pPr>
                      <a:r>
                        <a:rPr lang="es-ES" sz="950" b="0" i="0" u="none" strike="noStrike" kern="1200" baseline="0" dirty="0">
                          <a:solidFill>
                            <a:srgbClr val="404040"/>
                          </a:solidFill>
                          <a:effectLst/>
                          <a:latin typeface="Montserrat"/>
                          <a:ea typeface="+mn-ea"/>
                          <a:cs typeface="+mn-cs"/>
                        </a:rPr>
                        <a:t>Compra de inventarios de materias primas e insumos.</a:t>
                      </a:r>
                    </a:p>
                    <a:p>
                      <a:pPr marL="171450" indent="-171450" algn="just">
                        <a:buFont typeface="Arial" panose="020B0604020202020204" pitchFamily="34" charset="0"/>
                        <a:buChar char="•"/>
                      </a:pPr>
                      <a:r>
                        <a:rPr lang="es-ES" sz="950" b="0" i="0" u="none" strike="noStrike" baseline="0" noProof="0" dirty="0">
                          <a:solidFill>
                            <a:srgbClr val="404040"/>
                          </a:solidFill>
                          <a:effectLst/>
                          <a:latin typeface="Montserrat"/>
                        </a:rPr>
                        <a:t>Gastos de operación relacionados con el proyecto</a:t>
                      </a:r>
                      <a:endParaRPr lang="es-ES" sz="950" b="0" i="0" u="none" strike="noStrike" baseline="0" noProof="0" dirty="0">
                        <a:solidFill>
                          <a:srgbClr val="404040"/>
                        </a:solidFill>
                        <a:effectLst/>
                        <a:latin typeface="+mn-lt"/>
                      </a:endParaRPr>
                    </a:p>
                    <a:p>
                      <a:pPr marL="171450" indent="-171450" algn="just">
                        <a:buFont typeface="Arial" panose="020B0604020202020204" pitchFamily="34" charset="0"/>
                        <a:buChar char="•"/>
                      </a:pPr>
                      <a:r>
                        <a:rPr lang="es-ES" sz="950" b="0" i="0" u="none" strike="noStrike" baseline="0" noProof="0" dirty="0">
                          <a:solidFill>
                            <a:srgbClr val="404040"/>
                          </a:solidFill>
                          <a:effectLst/>
                          <a:latin typeface="Montserrat"/>
                        </a:rPr>
                        <a:t>Pago de cuentas a proveedores</a:t>
                      </a:r>
                      <a:endParaRPr lang="es-ES" sz="950" b="0" i="0" u="none" strike="noStrike" baseline="0" noProof="0" dirty="0">
                        <a:solidFill>
                          <a:srgbClr val="404040"/>
                        </a:solidFill>
                        <a:effectLst/>
                        <a:latin typeface="+mn-lt"/>
                      </a:endParaRPr>
                    </a:p>
                    <a:p>
                      <a:pPr marL="171450" indent="-171450" algn="just">
                        <a:buFont typeface="Arial" panose="020B0604020202020204" pitchFamily="34" charset="0"/>
                        <a:buChar char="•"/>
                      </a:pPr>
                      <a:r>
                        <a:rPr lang="es-ES" sz="950" b="0" i="0" u="none" strike="noStrike" baseline="0" noProof="0" dirty="0">
                          <a:solidFill>
                            <a:srgbClr val="404040"/>
                          </a:solidFill>
                          <a:effectLst/>
                          <a:latin typeface="Montserrat"/>
                        </a:rPr>
                        <a:t>Costos de extracción, beneficio y comercialización de minerales.</a:t>
                      </a:r>
                      <a:endParaRPr lang="es-ES" sz="950" b="0" i="0" u="none" strike="noStrike" baseline="0" noProof="0" dirty="0">
                        <a:solidFill>
                          <a:srgbClr val="404040"/>
                        </a:solidFill>
                        <a:effectLst/>
                        <a:latin typeface="+mn-lt"/>
                      </a:endParaRPr>
                    </a:p>
                    <a:p>
                      <a:pPr marL="171450" indent="-171450" algn="just">
                        <a:buFont typeface="Arial" panose="020B0604020202020204" pitchFamily="34" charset="0"/>
                        <a:buChar char="•"/>
                      </a:pPr>
                      <a:r>
                        <a:rPr lang="es-ES" sz="950" b="0" i="0" u="none" strike="noStrike" baseline="0" noProof="0" dirty="0">
                          <a:solidFill>
                            <a:srgbClr val="404040"/>
                          </a:solidFill>
                          <a:effectLst/>
                          <a:latin typeface="Montserrat"/>
                        </a:rPr>
                        <a:t>Gastos por reubicación de plantas industriales</a:t>
                      </a:r>
                      <a:endParaRPr lang="es-ES" sz="950" b="0" i="0" u="none" strike="noStrike" baseline="0" noProof="0" dirty="0">
                        <a:solidFill>
                          <a:srgbClr val="404040"/>
                        </a:solidFill>
                        <a:effectLst/>
                        <a:latin typeface="+mn-lt"/>
                      </a:endParaRPr>
                    </a:p>
                    <a:p>
                      <a:pPr marL="171450" indent="-171450" algn="just">
                        <a:buFont typeface="Arial" panose="020B0604020202020204" pitchFamily="34" charset="0"/>
                        <a:buChar char="•"/>
                      </a:pPr>
                      <a:r>
                        <a:rPr lang="es-ES" sz="950" b="0" i="0" u="none" strike="noStrike" baseline="0" noProof="0" dirty="0">
                          <a:solidFill>
                            <a:srgbClr val="404040"/>
                          </a:solidFill>
                          <a:effectLst/>
                          <a:latin typeface="Montserrat"/>
                        </a:rPr>
                        <a:t>Pagos de servicios de obra minera.</a:t>
                      </a:r>
                      <a:endParaRPr lang="es-ES" sz="950" b="0" i="0" u="none" strike="noStrike" baseline="0" noProof="0" dirty="0">
                        <a:solidFill>
                          <a:srgbClr val="404040"/>
                        </a:solidFill>
                        <a:effectLst/>
                        <a:latin typeface="+mn-lt"/>
                      </a:endParaRPr>
                    </a:p>
                    <a:p>
                      <a:pPr marL="171450" indent="-171450" algn="just">
                        <a:buFont typeface="Arial" panose="020B0604020202020204" pitchFamily="34" charset="0"/>
                        <a:buChar char="•"/>
                      </a:pPr>
                      <a:r>
                        <a:rPr lang="es-ES" sz="950" b="0" i="0" u="none" strike="noStrike" baseline="0" noProof="0" dirty="0">
                          <a:solidFill>
                            <a:srgbClr val="404040"/>
                          </a:solidFill>
                          <a:effectLst/>
                          <a:latin typeface="Montserrat"/>
                        </a:rPr>
                        <a:t>Otros conceptos de capital de trabajo relacionados con la operación del proyecto</a:t>
                      </a:r>
                      <a:endParaRPr lang="es-ES" sz="950" b="0" dirty="0">
                        <a:solidFill>
                          <a:srgbClr val="404040"/>
                        </a:solidFill>
                      </a:endParaRPr>
                    </a:p>
                  </a:txBody>
                  <a:tcPr>
                    <a:noFill/>
                  </a:tcPr>
                </a:tc>
                <a:extLst>
                  <a:ext uri="{0D108BD9-81ED-4DB2-BD59-A6C34878D82A}">
                    <a16:rowId xmlns:a16="http://schemas.microsoft.com/office/drawing/2014/main" val="1425984724"/>
                  </a:ext>
                </a:extLst>
              </a:tr>
            </a:tbl>
          </a:graphicData>
        </a:graphic>
      </p:graphicFrame>
    </p:spTree>
    <p:extLst>
      <p:ext uri="{BB962C8B-B14F-4D97-AF65-F5344CB8AC3E}">
        <p14:creationId xmlns:p14="http://schemas.microsoft.com/office/powerpoint/2010/main" val="3821255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FB08A-FBE9-0BE7-DCCD-74462CC2AB9D}"/>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A960FA25-AC31-4065-B06E-61162D776F6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71770" y="163406"/>
            <a:ext cx="1698310" cy="638249"/>
          </a:xfrm>
          <a:prstGeom prst="rect">
            <a:avLst/>
          </a:prstGeom>
        </p:spPr>
      </p:pic>
      <p:sp>
        <p:nvSpPr>
          <p:cNvPr id="2" name="CuadroTexto 1">
            <a:extLst>
              <a:ext uri="{FF2B5EF4-FFF2-40B4-BE49-F238E27FC236}">
                <a16:creationId xmlns:a16="http://schemas.microsoft.com/office/drawing/2014/main" id="{FB48DAA9-1C25-8701-77BB-045FA9D7B77A}"/>
              </a:ext>
            </a:extLst>
          </p:cNvPr>
          <p:cNvSpPr txBox="1"/>
          <p:nvPr/>
        </p:nvSpPr>
        <p:spPr>
          <a:xfrm>
            <a:off x="280554" y="355661"/>
            <a:ext cx="9299863" cy="523220"/>
          </a:xfrm>
          <a:prstGeom prst="rect">
            <a:avLst/>
          </a:prstGeom>
          <a:noFill/>
        </p:spPr>
        <p:txBody>
          <a:bodyPr wrap="square" rtlCol="0">
            <a:spAutoFit/>
          </a:bodyPr>
          <a:lstStyle/>
          <a:p>
            <a:r>
              <a:rPr lang="es-MX" sz="2800" b="1" dirty="0">
                <a:solidFill>
                  <a:srgbClr val="6E152E"/>
                </a:solidFill>
              </a:rPr>
              <a:t>Modificaciones en el Proceso de Crédito de Primer Piso 2023</a:t>
            </a:r>
          </a:p>
        </p:txBody>
      </p:sp>
      <p:graphicFrame>
        <p:nvGraphicFramePr>
          <p:cNvPr id="3" name="Tabla 2">
            <a:extLst>
              <a:ext uri="{FF2B5EF4-FFF2-40B4-BE49-F238E27FC236}">
                <a16:creationId xmlns:a16="http://schemas.microsoft.com/office/drawing/2014/main" id="{34C47802-05B3-6AEE-22AF-764801213A47}"/>
              </a:ext>
            </a:extLst>
          </p:cNvPr>
          <p:cNvGraphicFramePr>
            <a:graphicFrameLocks noGrp="1"/>
          </p:cNvGraphicFramePr>
          <p:nvPr>
            <p:extLst>
              <p:ext uri="{D42A27DB-BD31-4B8C-83A1-F6EECF244321}">
                <p14:modId xmlns:p14="http://schemas.microsoft.com/office/powerpoint/2010/main" val="3461456195"/>
              </p:ext>
            </p:extLst>
          </p:nvPr>
        </p:nvGraphicFramePr>
        <p:xfrm>
          <a:off x="494836" y="1163215"/>
          <a:ext cx="11142981" cy="4446013"/>
        </p:xfrm>
        <a:graphic>
          <a:graphicData uri="http://schemas.openxmlformats.org/drawingml/2006/table">
            <a:tbl>
              <a:tblPr firstRow="1" firstCol="1" bandRow="1">
                <a:tableStyleId>{5C22544A-7EE6-4342-B048-85BDC9FD1C3A}</a:tableStyleId>
              </a:tblPr>
              <a:tblGrid>
                <a:gridCol w="4108337">
                  <a:extLst>
                    <a:ext uri="{9D8B030D-6E8A-4147-A177-3AD203B41FA5}">
                      <a16:colId xmlns:a16="http://schemas.microsoft.com/office/drawing/2014/main" val="1802617412"/>
                    </a:ext>
                  </a:extLst>
                </a:gridCol>
                <a:gridCol w="3938154">
                  <a:extLst>
                    <a:ext uri="{9D8B030D-6E8A-4147-A177-3AD203B41FA5}">
                      <a16:colId xmlns:a16="http://schemas.microsoft.com/office/drawing/2014/main" val="867727231"/>
                    </a:ext>
                  </a:extLst>
                </a:gridCol>
                <a:gridCol w="3096490">
                  <a:extLst>
                    <a:ext uri="{9D8B030D-6E8A-4147-A177-3AD203B41FA5}">
                      <a16:colId xmlns:a16="http://schemas.microsoft.com/office/drawing/2014/main" val="2961286488"/>
                    </a:ext>
                  </a:extLst>
                </a:gridCol>
              </a:tblGrid>
              <a:tr h="813048">
                <a:tc>
                  <a:txBody>
                    <a:bodyPr/>
                    <a:lstStyle/>
                    <a:p>
                      <a:pPr algn="ctr">
                        <a:lnSpc>
                          <a:spcPct val="107000"/>
                        </a:lnSpc>
                      </a:pPr>
                      <a:r>
                        <a:rPr lang="es-MX" sz="1400" kern="100" dirty="0">
                          <a:solidFill>
                            <a:srgbClr val="6E152E"/>
                          </a:solidFill>
                          <a:effectLst/>
                          <a:latin typeface="Montserrat" panose="00000500000000000000" pitchFamily="2" charset="0"/>
                        </a:rPr>
                        <a:t>MANUAL DE CRÉDITO. AGOSTO, 2022.</a:t>
                      </a:r>
                      <a:endParaRPr lang="es-MX" sz="1800" kern="100" dirty="0">
                        <a:solidFill>
                          <a:srgbClr val="6E152E"/>
                        </a:solidFill>
                        <a:effectLst/>
                        <a:latin typeface="Montserrat" panose="00000500000000000000" pitchFamily="2" charset="0"/>
                      </a:endParaRPr>
                    </a:p>
                    <a:p>
                      <a:pPr algn="ctr">
                        <a:lnSpc>
                          <a:spcPct val="107000"/>
                        </a:lnSpc>
                      </a:pPr>
                      <a:r>
                        <a:rPr lang="es-MX" sz="1400" kern="100" dirty="0">
                          <a:solidFill>
                            <a:srgbClr val="6E152E"/>
                          </a:solidFill>
                          <a:effectLst/>
                          <a:latin typeface="Montserrat" panose="00000500000000000000" pitchFamily="2" charset="0"/>
                        </a:rPr>
                        <a:t>TEXTO VIGENTE</a:t>
                      </a:r>
                      <a:endParaRPr lang="es-MX" sz="1800" kern="100" dirty="0">
                        <a:solidFill>
                          <a:srgbClr val="6E152E"/>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C9A2"/>
                    </a:solidFill>
                  </a:tcPr>
                </a:tc>
                <a:tc>
                  <a:txBody>
                    <a:bodyPr/>
                    <a:lstStyle/>
                    <a:p>
                      <a:pPr indent="630555" algn="ctr">
                        <a:lnSpc>
                          <a:spcPct val="107000"/>
                        </a:lnSpc>
                      </a:pPr>
                      <a:r>
                        <a:rPr lang="es-MX" sz="1400" kern="100" dirty="0">
                          <a:solidFill>
                            <a:srgbClr val="6E152E"/>
                          </a:solidFill>
                          <a:effectLst/>
                          <a:latin typeface="Montserrat" panose="00000500000000000000" pitchFamily="2" charset="0"/>
                        </a:rPr>
                        <a:t>PROPUESTA DE ACTUALIZACIÓN. </a:t>
                      </a:r>
                      <a:endParaRPr lang="es-MX" sz="1800" kern="100" dirty="0">
                        <a:solidFill>
                          <a:srgbClr val="6E152E"/>
                        </a:solidFill>
                        <a:effectLst/>
                        <a:latin typeface="Montserrat" panose="00000500000000000000" pitchFamily="2" charset="0"/>
                      </a:endParaRPr>
                    </a:p>
                    <a:p>
                      <a:pPr indent="630555" algn="ctr">
                        <a:lnSpc>
                          <a:spcPct val="107000"/>
                        </a:lnSpc>
                      </a:pPr>
                      <a:r>
                        <a:rPr lang="es-MX" sz="1400" kern="100" dirty="0">
                          <a:solidFill>
                            <a:srgbClr val="6E152E"/>
                          </a:solidFill>
                          <a:effectLst/>
                          <a:latin typeface="Montserrat" panose="00000500000000000000" pitchFamily="2" charset="0"/>
                        </a:rPr>
                        <a:t>MAYO, 2023.</a:t>
                      </a:r>
                      <a:endParaRPr lang="es-MX" sz="1800" kern="100" dirty="0">
                        <a:solidFill>
                          <a:srgbClr val="6E152E"/>
                        </a:solidFill>
                        <a:effectLst/>
                        <a:latin typeface="Montserrat" panose="00000500000000000000" pitchFamily="2" charset="0"/>
                      </a:endParaRPr>
                    </a:p>
                    <a:p>
                      <a:pPr indent="630555" algn="ctr">
                        <a:lnSpc>
                          <a:spcPct val="107000"/>
                        </a:lnSpc>
                      </a:pPr>
                      <a:r>
                        <a:rPr lang="es-MX" sz="1400" kern="100" dirty="0">
                          <a:solidFill>
                            <a:srgbClr val="6E152E"/>
                          </a:solidFill>
                          <a:effectLst/>
                          <a:latin typeface="Montserrat" panose="00000500000000000000" pitchFamily="2" charset="0"/>
                        </a:rPr>
                        <a:t>TEXTO PROPUESTO</a:t>
                      </a:r>
                      <a:endParaRPr lang="es-MX" sz="1800" kern="100" dirty="0">
                        <a:solidFill>
                          <a:srgbClr val="6E152E"/>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C9A2"/>
                    </a:solidFill>
                  </a:tcPr>
                </a:tc>
                <a:tc>
                  <a:txBody>
                    <a:bodyPr/>
                    <a:lstStyle/>
                    <a:p>
                      <a:pPr algn="ctr">
                        <a:lnSpc>
                          <a:spcPct val="107000"/>
                        </a:lnSpc>
                      </a:pPr>
                      <a:r>
                        <a:rPr lang="es-MX" sz="1400" kern="100" dirty="0">
                          <a:solidFill>
                            <a:srgbClr val="6E152E"/>
                          </a:solidFill>
                          <a:effectLst/>
                          <a:latin typeface="Montserrat" panose="00000500000000000000" pitchFamily="2" charset="0"/>
                        </a:rPr>
                        <a:t>JUSTIFICACIÓN DE LA PROPUESTA DE ACTUALIZACIÓN</a:t>
                      </a:r>
                      <a:endParaRPr lang="es-MX" sz="1800" kern="100" dirty="0">
                        <a:solidFill>
                          <a:srgbClr val="6E152E"/>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C9A2"/>
                    </a:solidFill>
                  </a:tcPr>
                </a:tc>
                <a:extLst>
                  <a:ext uri="{0D108BD9-81ED-4DB2-BD59-A6C34878D82A}">
                    <a16:rowId xmlns:a16="http://schemas.microsoft.com/office/drawing/2014/main" val="1640507375"/>
                  </a:ext>
                </a:extLst>
              </a:tr>
              <a:tr h="1363221">
                <a:tc>
                  <a:txBody>
                    <a:bodyPr/>
                    <a:lstStyle/>
                    <a:p>
                      <a:pPr algn="just">
                        <a:lnSpc>
                          <a:spcPct val="107000"/>
                        </a:lnSpc>
                      </a:pPr>
                      <a:r>
                        <a:rPr lang="es-MX" sz="1400" b="1" kern="100">
                          <a:solidFill>
                            <a:srgbClr val="404040"/>
                          </a:solidFill>
                          <a:effectLst/>
                          <a:latin typeface="Montserrat" panose="00000500000000000000" pitchFamily="2" charset="0"/>
                        </a:rPr>
                        <a:t>Anexos al Manual de Crédito.</a:t>
                      </a:r>
                      <a:endParaRPr lang="es-MX" sz="1800" b="1" kern="100">
                        <a:solidFill>
                          <a:srgbClr val="404040"/>
                        </a:solidFill>
                        <a:effectLst/>
                        <a:latin typeface="Montserrat" panose="00000500000000000000" pitchFamily="2" charset="0"/>
                      </a:endParaRPr>
                    </a:p>
                    <a:p>
                      <a:pPr algn="just">
                        <a:lnSpc>
                          <a:spcPct val="107000"/>
                        </a:lnSpc>
                      </a:pPr>
                      <a:r>
                        <a:rPr lang="es-MX" sz="1400" b="1" kern="100">
                          <a:solidFill>
                            <a:srgbClr val="404040"/>
                          </a:solidFill>
                          <a:effectLst/>
                          <a:latin typeface="Montserrat" panose="00000500000000000000" pitchFamily="2" charset="0"/>
                        </a:rPr>
                        <a:t>ANEXO M. PROCEDIMIENTOS APLICABLES AL ÁREA DE MESA DE CONTROL.</a:t>
                      </a:r>
                      <a:endParaRPr lang="es-MX" sz="1800" b="1" kern="100">
                        <a:solidFill>
                          <a:srgbClr val="404040"/>
                        </a:solidFill>
                        <a:effectLst/>
                        <a:latin typeface="Montserrat" panose="00000500000000000000" pitchFamily="2" charset="0"/>
                      </a:endParaRPr>
                    </a:p>
                    <a:p>
                      <a:pPr algn="just">
                        <a:lnSpc>
                          <a:spcPct val="107000"/>
                        </a:lnSpc>
                      </a:pPr>
                      <a:r>
                        <a:rPr lang="es-MX" sz="1400" b="1" kern="100">
                          <a:solidFill>
                            <a:srgbClr val="404040"/>
                          </a:solidFill>
                          <a:effectLst/>
                          <a:latin typeface="Montserrat" panose="00000500000000000000" pitchFamily="2" charset="0"/>
                        </a:rPr>
                        <a:t>…Disposición de Recursos</a:t>
                      </a:r>
                      <a:endParaRPr lang="es-MX" sz="1800" b="1" kern="100">
                        <a:solidFill>
                          <a:srgbClr val="404040"/>
                        </a:solidFill>
                        <a:effectLst/>
                        <a:latin typeface="Montserrat" panose="00000500000000000000" pitchFamily="2" charset="0"/>
                      </a:endParaRPr>
                    </a:p>
                    <a:p>
                      <a:pPr algn="just">
                        <a:lnSpc>
                          <a:spcPct val="107000"/>
                        </a:lnSpc>
                      </a:pPr>
                      <a:r>
                        <a:rPr lang="es-MX" sz="1400" b="1" kern="100">
                          <a:solidFill>
                            <a:srgbClr val="404040"/>
                          </a:solidFill>
                          <a:effectLst/>
                          <a:latin typeface="Montserrat" panose="00000500000000000000" pitchFamily="2" charset="0"/>
                        </a:rPr>
                        <a:t>Página 279-280</a:t>
                      </a:r>
                      <a:endParaRPr lang="es-MX" sz="1800" b="1" kern="100">
                        <a:solidFill>
                          <a:srgbClr val="40404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pPr>
                      <a:r>
                        <a:rPr lang="es-MX" sz="1400" b="1" kern="100" dirty="0">
                          <a:solidFill>
                            <a:srgbClr val="404040"/>
                          </a:solidFill>
                          <a:effectLst/>
                          <a:latin typeface="Montserrat" panose="00000500000000000000" pitchFamily="2" charset="0"/>
                        </a:rPr>
                        <a:t>Anexos al Manual de Crédito.</a:t>
                      </a:r>
                      <a:endParaRPr lang="es-MX" sz="1800" b="1" kern="100" dirty="0">
                        <a:solidFill>
                          <a:srgbClr val="404040"/>
                        </a:solidFill>
                        <a:effectLst/>
                        <a:latin typeface="Montserrat" panose="00000500000000000000" pitchFamily="2" charset="0"/>
                      </a:endParaRPr>
                    </a:p>
                    <a:p>
                      <a:pPr algn="just">
                        <a:lnSpc>
                          <a:spcPct val="107000"/>
                        </a:lnSpc>
                      </a:pPr>
                      <a:r>
                        <a:rPr lang="es-MX" sz="1400" b="1" kern="100" dirty="0">
                          <a:solidFill>
                            <a:srgbClr val="404040"/>
                          </a:solidFill>
                          <a:effectLst/>
                          <a:latin typeface="Montserrat" panose="00000500000000000000" pitchFamily="2" charset="0"/>
                        </a:rPr>
                        <a:t>ANEXO M. PROCEDIMIENTOS APLICABLES AL ÁREA DE MESA DE CONTROL.</a:t>
                      </a:r>
                      <a:endParaRPr lang="es-MX" sz="1800" b="1" kern="100" dirty="0">
                        <a:solidFill>
                          <a:srgbClr val="404040"/>
                        </a:solidFill>
                        <a:effectLst/>
                        <a:latin typeface="Montserrat" panose="00000500000000000000" pitchFamily="2" charset="0"/>
                      </a:endParaRPr>
                    </a:p>
                    <a:p>
                      <a:pPr algn="just">
                        <a:lnSpc>
                          <a:spcPct val="107000"/>
                        </a:lnSpc>
                      </a:pPr>
                      <a:r>
                        <a:rPr lang="es-MX" sz="1400" b="1" kern="100" dirty="0">
                          <a:solidFill>
                            <a:srgbClr val="404040"/>
                          </a:solidFill>
                          <a:effectLst/>
                          <a:latin typeface="Montserrat" panose="00000500000000000000" pitchFamily="2" charset="0"/>
                        </a:rPr>
                        <a:t>…Disposición de Recursos</a:t>
                      </a:r>
                      <a:endParaRPr lang="es-MX" sz="1800" b="1" kern="100" dirty="0">
                        <a:solidFill>
                          <a:srgbClr val="404040"/>
                        </a:solidFill>
                        <a:effectLst/>
                        <a:latin typeface="Montserrat" panose="00000500000000000000" pitchFamily="2" charset="0"/>
                      </a:endParaRPr>
                    </a:p>
                    <a:p>
                      <a:pPr algn="just">
                        <a:lnSpc>
                          <a:spcPct val="107000"/>
                        </a:lnSpc>
                      </a:pPr>
                      <a:r>
                        <a:rPr lang="es-MX" sz="1400" b="1" kern="100" dirty="0">
                          <a:solidFill>
                            <a:srgbClr val="404040"/>
                          </a:solidFill>
                          <a:effectLst/>
                          <a:latin typeface="Montserrat" panose="00000500000000000000" pitchFamily="2" charset="0"/>
                        </a:rPr>
                        <a:t>Página 279-280</a:t>
                      </a:r>
                      <a:endParaRPr lang="es-MX" sz="1800" b="1" kern="100" dirty="0">
                        <a:solidFill>
                          <a:srgbClr val="40404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pPr>
                      <a:r>
                        <a:rPr lang="es-MX" sz="1400" b="0" kern="100" dirty="0">
                          <a:solidFill>
                            <a:srgbClr val="404040"/>
                          </a:solidFill>
                          <a:effectLst/>
                          <a:latin typeface="Montserrat" panose="00000500000000000000" pitchFamily="2" charset="0"/>
                        </a:rPr>
                        <a:t> </a:t>
                      </a:r>
                      <a:endParaRPr lang="es-MX" sz="1800" b="0" kern="100" dirty="0">
                        <a:solidFill>
                          <a:srgbClr val="40404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6779402"/>
                  </a:ext>
                </a:extLst>
              </a:tr>
              <a:tr h="2188480">
                <a:tc>
                  <a:txBody>
                    <a:bodyPr/>
                    <a:lstStyle/>
                    <a:p>
                      <a:pPr algn="just">
                        <a:lnSpc>
                          <a:spcPct val="107000"/>
                        </a:lnSpc>
                      </a:pPr>
                      <a:r>
                        <a:rPr lang="es-MX" sz="1400" b="0" kern="100">
                          <a:solidFill>
                            <a:srgbClr val="404040"/>
                          </a:solidFill>
                          <a:effectLst/>
                          <a:latin typeface="Montserrat" panose="00000500000000000000" pitchFamily="2" charset="0"/>
                        </a:rPr>
                        <a:t>X. A toda solicitud recibida que cumpla o no con la normatividad vigente se le elaborará una Cédula de Disposición de Recursos en la cual quedará asentado si existió o no el Vo.Bo. </a:t>
                      </a:r>
                      <a:r>
                        <a:rPr lang="es-MX" sz="1400" b="0" strike="sngStrike" kern="100">
                          <a:solidFill>
                            <a:srgbClr val="404040"/>
                          </a:solidFill>
                          <a:effectLst/>
                          <a:latin typeface="Montserrat" panose="00000500000000000000" pitchFamily="2" charset="0"/>
                        </a:rPr>
                        <a:t>y las cuales se integraran en el expediente junto con las copias de los documentos valor que sirvieron como base para su revisión</a:t>
                      </a:r>
                      <a:r>
                        <a:rPr lang="es-MX" sz="1400" b="0" kern="100">
                          <a:solidFill>
                            <a:srgbClr val="404040"/>
                          </a:solidFill>
                          <a:effectLst/>
                          <a:latin typeface="Montserrat" panose="00000500000000000000" pitchFamily="2" charset="0"/>
                        </a:rPr>
                        <a:t> así mismo se relacionaran en la Bitácora electrónica que para tal actividad se lleve.</a:t>
                      </a:r>
                      <a:endParaRPr lang="es-MX" sz="1800" b="0" kern="100">
                        <a:solidFill>
                          <a:srgbClr val="40404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pPr>
                      <a:r>
                        <a:rPr lang="es-MX" sz="1400" b="0" kern="100">
                          <a:solidFill>
                            <a:srgbClr val="404040"/>
                          </a:solidFill>
                          <a:effectLst/>
                          <a:latin typeface="Montserrat" panose="00000500000000000000" pitchFamily="2" charset="0"/>
                        </a:rPr>
                        <a:t>X. A toda solicitud recibida que cumpla o no con la normatividad vigente se le elaborará una Cédula de Disposición de Recursos en la cual quedará asentado si existió o no el Vo.Bo., así mismo se relacionarán en la Bitácora electrónica que para tal actividad se lleve.</a:t>
                      </a:r>
                      <a:endParaRPr lang="es-MX" sz="1800" b="0" kern="100">
                        <a:solidFill>
                          <a:srgbClr val="40404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tabLst>
                          <a:tab pos="646430" algn="l"/>
                        </a:tabLst>
                      </a:pPr>
                      <a:r>
                        <a:rPr lang="es-MX" sz="1400" b="0" u="none" strike="noStrike" kern="100" dirty="0">
                          <a:solidFill>
                            <a:srgbClr val="404040"/>
                          </a:solidFill>
                          <a:effectLst/>
                          <a:latin typeface="Montserrat" panose="00000500000000000000" pitchFamily="2" charset="0"/>
                        </a:rPr>
                        <a:t> </a:t>
                      </a:r>
                      <a:endParaRPr lang="es-MX" sz="1800" b="0" kern="100" dirty="0">
                        <a:solidFill>
                          <a:srgbClr val="404040"/>
                        </a:solidFill>
                        <a:effectLst/>
                        <a:latin typeface="Montserrat" panose="00000500000000000000" pitchFamily="2" charset="0"/>
                      </a:endParaRPr>
                    </a:p>
                    <a:p>
                      <a:pPr algn="just">
                        <a:lnSpc>
                          <a:spcPct val="107000"/>
                        </a:lnSpc>
                        <a:tabLst>
                          <a:tab pos="646430" algn="l"/>
                        </a:tabLst>
                      </a:pPr>
                      <a:r>
                        <a:rPr lang="es-MX" sz="1400" b="0" u="sng" kern="100" dirty="0">
                          <a:solidFill>
                            <a:srgbClr val="404040"/>
                          </a:solidFill>
                          <a:effectLst/>
                          <a:latin typeface="Montserrat" panose="00000500000000000000" pitchFamily="2" charset="0"/>
                        </a:rPr>
                        <a:t>Mesa de Control no maneja expedientes, por lo que solo tiene hojas de Cédulas de Disposición de Recursos.</a:t>
                      </a:r>
                      <a:endParaRPr lang="es-MX" sz="1800" b="0" kern="100" dirty="0">
                        <a:solidFill>
                          <a:srgbClr val="40404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255655"/>
                  </a:ext>
                </a:extLst>
              </a:tr>
            </a:tbl>
          </a:graphicData>
        </a:graphic>
      </p:graphicFrame>
    </p:spTree>
    <p:extLst>
      <p:ext uri="{BB962C8B-B14F-4D97-AF65-F5344CB8AC3E}">
        <p14:creationId xmlns:p14="http://schemas.microsoft.com/office/powerpoint/2010/main" val="3973827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CB719-EBA5-D077-85E3-A6F3EB50F16F}"/>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27E9DA77-92C6-FBF8-65D2-E6B2D9C3C6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71770" y="163406"/>
            <a:ext cx="1698310" cy="638249"/>
          </a:xfrm>
          <a:prstGeom prst="rect">
            <a:avLst/>
          </a:prstGeom>
        </p:spPr>
      </p:pic>
      <p:sp>
        <p:nvSpPr>
          <p:cNvPr id="2" name="CuadroTexto 1">
            <a:extLst>
              <a:ext uri="{FF2B5EF4-FFF2-40B4-BE49-F238E27FC236}">
                <a16:creationId xmlns:a16="http://schemas.microsoft.com/office/drawing/2014/main" id="{AA874A2C-B683-2D70-3A72-3E7300E6CD4E}"/>
              </a:ext>
            </a:extLst>
          </p:cNvPr>
          <p:cNvSpPr txBox="1"/>
          <p:nvPr/>
        </p:nvSpPr>
        <p:spPr>
          <a:xfrm>
            <a:off x="280554" y="345270"/>
            <a:ext cx="9299863" cy="523220"/>
          </a:xfrm>
          <a:prstGeom prst="rect">
            <a:avLst/>
          </a:prstGeom>
          <a:noFill/>
        </p:spPr>
        <p:txBody>
          <a:bodyPr wrap="square" rtlCol="0">
            <a:spAutoFit/>
          </a:bodyPr>
          <a:lstStyle/>
          <a:p>
            <a:r>
              <a:rPr lang="es-MX" sz="2800" b="1" dirty="0">
                <a:solidFill>
                  <a:srgbClr val="6E152E"/>
                </a:solidFill>
              </a:rPr>
              <a:t>Modificaciones en el Proceso de Crédito de Primer Piso 2023</a:t>
            </a:r>
          </a:p>
        </p:txBody>
      </p:sp>
      <p:graphicFrame>
        <p:nvGraphicFramePr>
          <p:cNvPr id="3" name="Tabla 2">
            <a:extLst>
              <a:ext uri="{FF2B5EF4-FFF2-40B4-BE49-F238E27FC236}">
                <a16:creationId xmlns:a16="http://schemas.microsoft.com/office/drawing/2014/main" id="{31CEEE58-C817-BB57-C262-4215E097214C}"/>
              </a:ext>
            </a:extLst>
          </p:cNvPr>
          <p:cNvGraphicFramePr>
            <a:graphicFrameLocks noGrp="1"/>
          </p:cNvGraphicFramePr>
          <p:nvPr>
            <p:extLst>
              <p:ext uri="{D42A27DB-BD31-4B8C-83A1-F6EECF244321}">
                <p14:modId xmlns:p14="http://schemas.microsoft.com/office/powerpoint/2010/main" val="2547782779"/>
              </p:ext>
            </p:extLst>
          </p:nvPr>
        </p:nvGraphicFramePr>
        <p:xfrm>
          <a:off x="390927" y="1338261"/>
          <a:ext cx="11236499" cy="4181477"/>
        </p:xfrm>
        <a:graphic>
          <a:graphicData uri="http://schemas.openxmlformats.org/drawingml/2006/table">
            <a:tbl>
              <a:tblPr firstRow="1" firstCol="1" bandRow="1">
                <a:tableStyleId>{5C22544A-7EE6-4342-B048-85BDC9FD1C3A}</a:tableStyleId>
              </a:tblPr>
              <a:tblGrid>
                <a:gridCol w="3739940">
                  <a:extLst>
                    <a:ext uri="{9D8B030D-6E8A-4147-A177-3AD203B41FA5}">
                      <a16:colId xmlns:a16="http://schemas.microsoft.com/office/drawing/2014/main" val="848566757"/>
                    </a:ext>
                  </a:extLst>
                </a:gridCol>
                <a:gridCol w="3755824">
                  <a:extLst>
                    <a:ext uri="{9D8B030D-6E8A-4147-A177-3AD203B41FA5}">
                      <a16:colId xmlns:a16="http://schemas.microsoft.com/office/drawing/2014/main" val="4185819751"/>
                    </a:ext>
                  </a:extLst>
                </a:gridCol>
                <a:gridCol w="3740735">
                  <a:extLst>
                    <a:ext uri="{9D8B030D-6E8A-4147-A177-3AD203B41FA5}">
                      <a16:colId xmlns:a16="http://schemas.microsoft.com/office/drawing/2014/main" val="3597197099"/>
                    </a:ext>
                  </a:extLst>
                </a:gridCol>
              </a:tblGrid>
              <a:tr h="671445">
                <a:tc>
                  <a:txBody>
                    <a:bodyPr/>
                    <a:lstStyle/>
                    <a:p>
                      <a:pPr algn="ctr">
                        <a:lnSpc>
                          <a:spcPct val="107000"/>
                        </a:lnSpc>
                      </a:pPr>
                      <a:r>
                        <a:rPr lang="es-MX" sz="1200" b="1" kern="100" dirty="0">
                          <a:solidFill>
                            <a:srgbClr val="6E152E"/>
                          </a:solidFill>
                          <a:effectLst/>
                          <a:latin typeface="Montserrat" panose="00000500000000000000" pitchFamily="2" charset="0"/>
                        </a:rPr>
                        <a:t>MANUAL DE CRÉDITO. AGOSTO, 2022.</a:t>
                      </a:r>
                      <a:endParaRPr lang="es-MX" sz="1600" b="1" kern="100" dirty="0">
                        <a:solidFill>
                          <a:srgbClr val="6E152E"/>
                        </a:solidFill>
                        <a:effectLst/>
                        <a:latin typeface="Montserrat" panose="00000500000000000000" pitchFamily="2" charset="0"/>
                      </a:endParaRPr>
                    </a:p>
                    <a:p>
                      <a:pPr algn="ctr">
                        <a:lnSpc>
                          <a:spcPct val="107000"/>
                        </a:lnSpc>
                      </a:pPr>
                      <a:r>
                        <a:rPr lang="es-MX" sz="1200" b="1" kern="100" dirty="0">
                          <a:solidFill>
                            <a:srgbClr val="6E152E"/>
                          </a:solidFill>
                          <a:effectLst/>
                          <a:latin typeface="Montserrat" panose="00000500000000000000" pitchFamily="2" charset="0"/>
                        </a:rPr>
                        <a:t>TEXTO VIGENTE</a:t>
                      </a:r>
                      <a:endParaRPr lang="es-MX" sz="1600" b="1" kern="100" dirty="0">
                        <a:solidFill>
                          <a:srgbClr val="6E152E"/>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C9A2"/>
                    </a:solidFill>
                  </a:tcPr>
                </a:tc>
                <a:tc>
                  <a:txBody>
                    <a:bodyPr/>
                    <a:lstStyle/>
                    <a:p>
                      <a:pPr indent="630555" algn="ctr">
                        <a:lnSpc>
                          <a:spcPct val="107000"/>
                        </a:lnSpc>
                      </a:pPr>
                      <a:r>
                        <a:rPr lang="es-MX" sz="1200" b="1" kern="100">
                          <a:solidFill>
                            <a:srgbClr val="6E152E"/>
                          </a:solidFill>
                          <a:effectLst/>
                          <a:latin typeface="Montserrat" panose="00000500000000000000" pitchFamily="2" charset="0"/>
                        </a:rPr>
                        <a:t>PROPUESTA DE ACTUALIZACIÓN. </a:t>
                      </a:r>
                      <a:endParaRPr lang="es-MX" sz="1600" b="1" kern="100">
                        <a:solidFill>
                          <a:srgbClr val="6E152E"/>
                        </a:solidFill>
                        <a:effectLst/>
                        <a:latin typeface="Montserrat" panose="00000500000000000000" pitchFamily="2" charset="0"/>
                      </a:endParaRPr>
                    </a:p>
                    <a:p>
                      <a:pPr indent="630555" algn="ctr">
                        <a:lnSpc>
                          <a:spcPct val="107000"/>
                        </a:lnSpc>
                      </a:pPr>
                      <a:r>
                        <a:rPr lang="es-MX" sz="1200" b="1" kern="100">
                          <a:solidFill>
                            <a:srgbClr val="6E152E"/>
                          </a:solidFill>
                          <a:effectLst/>
                          <a:latin typeface="Montserrat" panose="00000500000000000000" pitchFamily="2" charset="0"/>
                        </a:rPr>
                        <a:t>MAYO, 2023.</a:t>
                      </a:r>
                      <a:endParaRPr lang="es-MX" sz="1600" b="1" kern="100">
                        <a:solidFill>
                          <a:srgbClr val="6E152E"/>
                        </a:solidFill>
                        <a:effectLst/>
                        <a:latin typeface="Montserrat" panose="00000500000000000000" pitchFamily="2" charset="0"/>
                      </a:endParaRPr>
                    </a:p>
                    <a:p>
                      <a:pPr indent="630555" algn="ctr">
                        <a:lnSpc>
                          <a:spcPct val="107000"/>
                        </a:lnSpc>
                      </a:pPr>
                      <a:r>
                        <a:rPr lang="es-MX" sz="1200" b="1" kern="100">
                          <a:solidFill>
                            <a:srgbClr val="6E152E"/>
                          </a:solidFill>
                          <a:effectLst/>
                          <a:latin typeface="Montserrat" panose="00000500000000000000" pitchFamily="2" charset="0"/>
                        </a:rPr>
                        <a:t>TEXTO PROPUESTO</a:t>
                      </a:r>
                      <a:endParaRPr lang="es-MX" sz="1600" b="1" kern="100">
                        <a:solidFill>
                          <a:srgbClr val="6E152E"/>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C9A2"/>
                    </a:solidFill>
                  </a:tcPr>
                </a:tc>
                <a:tc>
                  <a:txBody>
                    <a:bodyPr/>
                    <a:lstStyle/>
                    <a:p>
                      <a:pPr algn="ctr">
                        <a:lnSpc>
                          <a:spcPct val="107000"/>
                        </a:lnSpc>
                      </a:pPr>
                      <a:r>
                        <a:rPr lang="es-MX" sz="1200" b="1" kern="100" dirty="0">
                          <a:solidFill>
                            <a:srgbClr val="6E152E"/>
                          </a:solidFill>
                          <a:effectLst/>
                          <a:latin typeface="Montserrat" panose="00000500000000000000" pitchFamily="2" charset="0"/>
                        </a:rPr>
                        <a:t>JUSTIFICACIÓN DE LA PROPUESTA DE ACTUALIZACIÓN</a:t>
                      </a:r>
                      <a:endParaRPr lang="es-MX" sz="1600" b="1" kern="100" dirty="0">
                        <a:solidFill>
                          <a:srgbClr val="6E152E"/>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C9A2"/>
                    </a:solidFill>
                  </a:tcPr>
                </a:tc>
                <a:extLst>
                  <a:ext uri="{0D108BD9-81ED-4DB2-BD59-A6C34878D82A}">
                    <a16:rowId xmlns:a16="http://schemas.microsoft.com/office/drawing/2014/main" val="987712693"/>
                  </a:ext>
                </a:extLst>
              </a:tr>
              <a:tr h="1456066">
                <a:tc>
                  <a:txBody>
                    <a:bodyPr/>
                    <a:lstStyle/>
                    <a:p>
                      <a:pPr algn="just">
                        <a:lnSpc>
                          <a:spcPct val="106000"/>
                        </a:lnSpc>
                      </a:pPr>
                      <a:r>
                        <a:rPr lang="es-ES_tradnl" sz="1400" b="1" kern="1200" dirty="0">
                          <a:solidFill>
                            <a:srgbClr val="404040"/>
                          </a:solidFill>
                          <a:effectLst/>
                          <a:latin typeface="Montserrat" panose="00000500000000000000" pitchFamily="2" charset="0"/>
                        </a:rPr>
                        <a:t>Anexos Manual de Crédito.</a:t>
                      </a:r>
                      <a:endParaRPr lang="es-MX" sz="1200" b="1" kern="100" dirty="0">
                        <a:solidFill>
                          <a:srgbClr val="404040"/>
                        </a:solidFill>
                        <a:effectLst/>
                        <a:latin typeface="Montserrat" panose="00000500000000000000" pitchFamily="2" charset="0"/>
                      </a:endParaRPr>
                    </a:p>
                    <a:p>
                      <a:pPr algn="just">
                        <a:lnSpc>
                          <a:spcPct val="106000"/>
                        </a:lnSpc>
                      </a:pPr>
                      <a:r>
                        <a:rPr lang="es-ES_tradnl" sz="1400" b="1" kern="1200" dirty="0">
                          <a:solidFill>
                            <a:srgbClr val="404040"/>
                          </a:solidFill>
                          <a:effectLst/>
                          <a:latin typeface="Montserrat" panose="00000500000000000000" pitchFamily="2" charset="0"/>
                        </a:rPr>
                        <a:t>Anexo M. </a:t>
                      </a:r>
                      <a:r>
                        <a:rPr lang="es-MX" sz="1400" b="1" kern="1200" dirty="0">
                          <a:solidFill>
                            <a:srgbClr val="404040"/>
                          </a:solidFill>
                          <a:effectLst/>
                          <a:latin typeface="Montserrat" panose="00000500000000000000" pitchFamily="2" charset="0"/>
                        </a:rPr>
                        <a:t>Procedimientos Aplicables al Área de Mesa de Control</a:t>
                      </a:r>
                      <a:endParaRPr lang="es-MX" sz="1200" b="1" kern="100" dirty="0">
                        <a:solidFill>
                          <a:srgbClr val="404040"/>
                        </a:solidFill>
                        <a:effectLst/>
                        <a:latin typeface="Montserrat" panose="00000500000000000000" pitchFamily="2" charset="0"/>
                      </a:endParaRPr>
                    </a:p>
                    <a:p>
                      <a:pPr algn="just">
                        <a:lnSpc>
                          <a:spcPct val="107000"/>
                        </a:lnSpc>
                      </a:pPr>
                      <a:r>
                        <a:rPr lang="es-ES_tradnl" sz="1400" b="1" kern="1200" dirty="0">
                          <a:solidFill>
                            <a:srgbClr val="404040"/>
                          </a:solidFill>
                          <a:effectLst/>
                          <a:latin typeface="Montserrat" panose="00000500000000000000" pitchFamily="2" charset="0"/>
                        </a:rPr>
                        <a:t>Página 281. 1.88 Procedimiento de Revisión de Integración de Expedientes; numeral 1. </a:t>
                      </a:r>
                      <a:endParaRPr lang="es-MX" sz="1200" b="1" kern="100" dirty="0">
                        <a:solidFill>
                          <a:srgbClr val="40404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6000"/>
                        </a:lnSpc>
                      </a:pPr>
                      <a:r>
                        <a:rPr lang="es-ES_tradnl" sz="1400" b="1" kern="1200">
                          <a:solidFill>
                            <a:srgbClr val="404040"/>
                          </a:solidFill>
                          <a:effectLst/>
                          <a:latin typeface="Montserrat" panose="00000500000000000000" pitchFamily="2" charset="0"/>
                        </a:rPr>
                        <a:t>Anexos Manual de Crédito.</a:t>
                      </a:r>
                      <a:endParaRPr lang="es-MX" sz="1200" b="1" kern="100">
                        <a:solidFill>
                          <a:srgbClr val="404040"/>
                        </a:solidFill>
                        <a:effectLst/>
                        <a:latin typeface="Montserrat" panose="00000500000000000000" pitchFamily="2" charset="0"/>
                      </a:endParaRPr>
                    </a:p>
                    <a:p>
                      <a:pPr algn="just">
                        <a:lnSpc>
                          <a:spcPct val="106000"/>
                        </a:lnSpc>
                      </a:pPr>
                      <a:r>
                        <a:rPr lang="es-ES_tradnl" sz="1400" b="1" kern="1200">
                          <a:solidFill>
                            <a:srgbClr val="404040"/>
                          </a:solidFill>
                          <a:effectLst/>
                          <a:latin typeface="Montserrat" panose="00000500000000000000" pitchFamily="2" charset="0"/>
                        </a:rPr>
                        <a:t>Anexo M. </a:t>
                      </a:r>
                      <a:r>
                        <a:rPr lang="es-MX" sz="1400" b="1" kern="1200">
                          <a:solidFill>
                            <a:srgbClr val="404040"/>
                          </a:solidFill>
                          <a:effectLst/>
                          <a:latin typeface="Montserrat" panose="00000500000000000000" pitchFamily="2" charset="0"/>
                        </a:rPr>
                        <a:t>Procedimientos Aplicables al Área de Mesa de Control</a:t>
                      </a:r>
                      <a:endParaRPr lang="es-MX" sz="1200" b="1" kern="100">
                        <a:solidFill>
                          <a:srgbClr val="404040"/>
                        </a:solidFill>
                        <a:effectLst/>
                        <a:latin typeface="Montserrat" panose="00000500000000000000" pitchFamily="2" charset="0"/>
                      </a:endParaRPr>
                    </a:p>
                    <a:p>
                      <a:pPr algn="just">
                        <a:lnSpc>
                          <a:spcPct val="107000"/>
                        </a:lnSpc>
                      </a:pPr>
                      <a:r>
                        <a:rPr lang="es-ES_tradnl" sz="1400" b="1" kern="1200">
                          <a:solidFill>
                            <a:srgbClr val="404040"/>
                          </a:solidFill>
                          <a:effectLst/>
                          <a:latin typeface="Montserrat" panose="00000500000000000000" pitchFamily="2" charset="0"/>
                        </a:rPr>
                        <a:t>Página 281. 1.88 Procedimiento de Revisión de Integración de Expedientes; numeral 1. </a:t>
                      </a:r>
                      <a:endParaRPr lang="es-MX" sz="1200" b="1" kern="100">
                        <a:solidFill>
                          <a:srgbClr val="40404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pPr>
                      <a:r>
                        <a:rPr lang="es-MX" sz="1050" b="1" kern="100" dirty="0">
                          <a:solidFill>
                            <a:srgbClr val="404040"/>
                          </a:solidFill>
                          <a:effectLst/>
                          <a:latin typeface="Montserrat" panose="00000500000000000000" pitchFamily="2" charset="0"/>
                        </a:rPr>
                        <a:t> </a:t>
                      </a:r>
                      <a:endParaRPr lang="es-MX" sz="1200" b="1" kern="100" dirty="0">
                        <a:solidFill>
                          <a:srgbClr val="40404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4582656"/>
                  </a:ext>
                </a:extLst>
              </a:tr>
              <a:tr h="2053966">
                <a:tc>
                  <a:txBody>
                    <a:bodyPr/>
                    <a:lstStyle/>
                    <a:p>
                      <a:pPr algn="just">
                        <a:lnSpc>
                          <a:spcPct val="107000"/>
                        </a:lnSpc>
                      </a:pPr>
                      <a:r>
                        <a:rPr lang="es-MX" sz="1400" b="0" kern="1200">
                          <a:solidFill>
                            <a:srgbClr val="404040"/>
                          </a:solidFill>
                          <a:effectLst/>
                          <a:latin typeface="Montserrat" panose="00000500000000000000" pitchFamily="2" charset="0"/>
                        </a:rPr>
                        <a:t>Revisa y valida la integración del expediente conforme al Check – list del Sistema SAP, y modelo Paramétrico en apego al Manual de Crédito, y asigna expediente electrónico vía SAP, y expediente físico mediante oficio a Mesa de Control.</a:t>
                      </a:r>
                      <a:endParaRPr lang="es-MX" sz="1200" b="0" kern="100">
                        <a:solidFill>
                          <a:srgbClr val="40404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pPr>
                      <a:r>
                        <a:rPr lang="es-MX" sz="1400" b="0" kern="1200">
                          <a:solidFill>
                            <a:srgbClr val="404040"/>
                          </a:solidFill>
                          <a:effectLst/>
                          <a:latin typeface="Montserrat" panose="00000500000000000000" pitchFamily="2" charset="0"/>
                        </a:rPr>
                        <a:t>Revisa y valida la integración del expediente conforme al Check – list del Sistema SAP, y modelo Paramétrico en apego al Manual de Crédito, y asigna expediente electrónico vía SAP, y se envía expediente físico o electrónico mediante oficio a Mesa de Control.</a:t>
                      </a:r>
                      <a:endParaRPr lang="es-MX" sz="1200" b="0" kern="100">
                        <a:solidFill>
                          <a:srgbClr val="40404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tabLst>
                          <a:tab pos="646430" algn="l"/>
                        </a:tabLst>
                      </a:pPr>
                      <a:r>
                        <a:rPr lang="es-MX" sz="1400" b="0" kern="1200" dirty="0">
                          <a:solidFill>
                            <a:srgbClr val="404040"/>
                          </a:solidFill>
                          <a:effectLst/>
                          <a:latin typeface="Montserrat" panose="00000500000000000000" pitchFamily="2" charset="0"/>
                        </a:rPr>
                        <a:t>Homologar el envío de los expedientes</a:t>
                      </a:r>
                      <a:endParaRPr lang="es-MX" sz="1200" b="0" kern="100" dirty="0">
                        <a:solidFill>
                          <a:srgbClr val="40404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8902228"/>
                  </a:ext>
                </a:extLst>
              </a:tr>
            </a:tbl>
          </a:graphicData>
        </a:graphic>
      </p:graphicFrame>
    </p:spTree>
    <p:extLst>
      <p:ext uri="{BB962C8B-B14F-4D97-AF65-F5344CB8AC3E}">
        <p14:creationId xmlns:p14="http://schemas.microsoft.com/office/powerpoint/2010/main" val="3657940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E6520-D309-123A-6E90-A45B02D9CDF9}"/>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660CF844-1AC4-FDE4-4145-ADAAC747E60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71770" y="163406"/>
            <a:ext cx="1698310" cy="638249"/>
          </a:xfrm>
          <a:prstGeom prst="rect">
            <a:avLst/>
          </a:prstGeom>
        </p:spPr>
      </p:pic>
      <p:graphicFrame>
        <p:nvGraphicFramePr>
          <p:cNvPr id="2" name="Tabla 1">
            <a:extLst>
              <a:ext uri="{FF2B5EF4-FFF2-40B4-BE49-F238E27FC236}">
                <a16:creationId xmlns:a16="http://schemas.microsoft.com/office/drawing/2014/main" id="{C83ACA17-1D58-2056-EBE4-F4AA223918A3}"/>
              </a:ext>
            </a:extLst>
          </p:cNvPr>
          <p:cNvGraphicFramePr>
            <a:graphicFrameLocks noGrp="1"/>
          </p:cNvGraphicFramePr>
          <p:nvPr>
            <p:extLst>
              <p:ext uri="{D42A27DB-BD31-4B8C-83A1-F6EECF244321}">
                <p14:modId xmlns:p14="http://schemas.microsoft.com/office/powerpoint/2010/main" val="1446384041"/>
              </p:ext>
            </p:extLst>
          </p:nvPr>
        </p:nvGraphicFramePr>
        <p:xfrm>
          <a:off x="280554" y="1331591"/>
          <a:ext cx="11523519" cy="4383409"/>
        </p:xfrm>
        <a:graphic>
          <a:graphicData uri="http://schemas.openxmlformats.org/drawingml/2006/table">
            <a:tbl>
              <a:tblPr firstRow="1" firstCol="1" bandRow="1">
                <a:tableStyleId>{5C22544A-7EE6-4342-B048-85BDC9FD1C3A}</a:tableStyleId>
              </a:tblPr>
              <a:tblGrid>
                <a:gridCol w="4447310">
                  <a:extLst>
                    <a:ext uri="{9D8B030D-6E8A-4147-A177-3AD203B41FA5}">
                      <a16:colId xmlns:a16="http://schemas.microsoft.com/office/drawing/2014/main" val="3677920659"/>
                    </a:ext>
                  </a:extLst>
                </a:gridCol>
                <a:gridCol w="3969327">
                  <a:extLst>
                    <a:ext uri="{9D8B030D-6E8A-4147-A177-3AD203B41FA5}">
                      <a16:colId xmlns:a16="http://schemas.microsoft.com/office/drawing/2014/main" val="3282442987"/>
                    </a:ext>
                  </a:extLst>
                </a:gridCol>
                <a:gridCol w="3106882">
                  <a:extLst>
                    <a:ext uri="{9D8B030D-6E8A-4147-A177-3AD203B41FA5}">
                      <a16:colId xmlns:a16="http://schemas.microsoft.com/office/drawing/2014/main" val="3168014099"/>
                    </a:ext>
                  </a:extLst>
                </a:gridCol>
              </a:tblGrid>
              <a:tr h="417230">
                <a:tc>
                  <a:txBody>
                    <a:bodyPr/>
                    <a:lstStyle/>
                    <a:p>
                      <a:pPr algn="ctr">
                        <a:lnSpc>
                          <a:spcPct val="107000"/>
                        </a:lnSpc>
                      </a:pPr>
                      <a:r>
                        <a:rPr lang="es-MX" sz="1200" b="1" kern="100">
                          <a:solidFill>
                            <a:srgbClr val="6E152E"/>
                          </a:solidFill>
                          <a:effectLst/>
                          <a:latin typeface="Montserrat" panose="00000500000000000000" pitchFamily="2" charset="0"/>
                        </a:rPr>
                        <a:t>MANUAL DE CRÉDITO. AGOSTO, 2022.</a:t>
                      </a:r>
                      <a:endParaRPr lang="es-MX" sz="1400" b="1" kern="100">
                        <a:solidFill>
                          <a:srgbClr val="6E152E"/>
                        </a:solidFill>
                        <a:effectLst/>
                        <a:latin typeface="Montserrat" panose="00000500000000000000" pitchFamily="2" charset="0"/>
                      </a:endParaRPr>
                    </a:p>
                    <a:p>
                      <a:pPr algn="ctr">
                        <a:lnSpc>
                          <a:spcPct val="107000"/>
                        </a:lnSpc>
                      </a:pPr>
                      <a:r>
                        <a:rPr lang="es-MX" sz="1200" b="1" kern="100">
                          <a:solidFill>
                            <a:srgbClr val="6E152E"/>
                          </a:solidFill>
                          <a:effectLst/>
                          <a:latin typeface="Montserrat" panose="00000500000000000000" pitchFamily="2" charset="0"/>
                        </a:rPr>
                        <a:t>TEXTO VIGENTE</a:t>
                      </a:r>
                      <a:endParaRPr lang="es-MX" sz="1400" b="1" kern="100">
                        <a:solidFill>
                          <a:srgbClr val="6E152E"/>
                        </a:solidFill>
                        <a:effectLst/>
                        <a:latin typeface="Montserrat" panose="00000500000000000000" pitchFamily="2" charset="0"/>
                        <a:ea typeface="Calibri" panose="020F0502020204030204" pitchFamily="34" charset="0"/>
                        <a:cs typeface="Times New Roman" panose="02020603050405020304" pitchFamily="18" charset="0"/>
                      </a:endParaRPr>
                    </a:p>
                  </a:txBody>
                  <a:tcPr marL="53857" marR="538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C9A2"/>
                    </a:solidFill>
                  </a:tcPr>
                </a:tc>
                <a:tc>
                  <a:txBody>
                    <a:bodyPr/>
                    <a:lstStyle/>
                    <a:p>
                      <a:pPr indent="630555" algn="ctr">
                        <a:lnSpc>
                          <a:spcPct val="107000"/>
                        </a:lnSpc>
                      </a:pPr>
                      <a:r>
                        <a:rPr lang="es-MX" sz="1200" b="1" kern="100">
                          <a:solidFill>
                            <a:srgbClr val="6E152E"/>
                          </a:solidFill>
                          <a:effectLst/>
                          <a:latin typeface="Montserrat" panose="00000500000000000000" pitchFamily="2" charset="0"/>
                        </a:rPr>
                        <a:t>PROPUESTA DE ACTUALIZACIÓN. </a:t>
                      </a:r>
                      <a:endParaRPr lang="es-MX" sz="1400" b="1" kern="100">
                        <a:solidFill>
                          <a:srgbClr val="6E152E"/>
                        </a:solidFill>
                        <a:effectLst/>
                        <a:latin typeface="Montserrat" panose="00000500000000000000" pitchFamily="2" charset="0"/>
                      </a:endParaRPr>
                    </a:p>
                    <a:p>
                      <a:pPr indent="630555" algn="ctr">
                        <a:lnSpc>
                          <a:spcPct val="107000"/>
                        </a:lnSpc>
                      </a:pPr>
                      <a:r>
                        <a:rPr lang="es-MX" sz="1200" b="1" kern="100">
                          <a:solidFill>
                            <a:srgbClr val="6E152E"/>
                          </a:solidFill>
                          <a:effectLst/>
                          <a:latin typeface="Montserrat" panose="00000500000000000000" pitchFamily="2" charset="0"/>
                        </a:rPr>
                        <a:t>MAYO, 2023.</a:t>
                      </a:r>
                      <a:endParaRPr lang="es-MX" sz="1400" b="1" kern="100">
                        <a:solidFill>
                          <a:srgbClr val="6E152E"/>
                        </a:solidFill>
                        <a:effectLst/>
                        <a:latin typeface="Montserrat" panose="00000500000000000000" pitchFamily="2" charset="0"/>
                      </a:endParaRPr>
                    </a:p>
                    <a:p>
                      <a:pPr indent="630555" algn="ctr">
                        <a:lnSpc>
                          <a:spcPct val="107000"/>
                        </a:lnSpc>
                      </a:pPr>
                      <a:r>
                        <a:rPr lang="es-MX" sz="1200" b="1" kern="100">
                          <a:solidFill>
                            <a:srgbClr val="6E152E"/>
                          </a:solidFill>
                          <a:effectLst/>
                          <a:latin typeface="Montserrat" panose="00000500000000000000" pitchFamily="2" charset="0"/>
                        </a:rPr>
                        <a:t>TEXTO PROPUESTO</a:t>
                      </a:r>
                      <a:endParaRPr lang="es-MX" sz="1400" b="1" kern="100">
                        <a:solidFill>
                          <a:srgbClr val="6E152E"/>
                        </a:solidFill>
                        <a:effectLst/>
                        <a:latin typeface="Montserrat" panose="00000500000000000000" pitchFamily="2" charset="0"/>
                        <a:ea typeface="Calibri" panose="020F0502020204030204" pitchFamily="34" charset="0"/>
                        <a:cs typeface="Times New Roman" panose="02020603050405020304" pitchFamily="18" charset="0"/>
                      </a:endParaRPr>
                    </a:p>
                  </a:txBody>
                  <a:tcPr marL="53857" marR="538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C9A2"/>
                    </a:solidFill>
                  </a:tcPr>
                </a:tc>
                <a:tc>
                  <a:txBody>
                    <a:bodyPr/>
                    <a:lstStyle/>
                    <a:p>
                      <a:pPr algn="ctr">
                        <a:lnSpc>
                          <a:spcPct val="107000"/>
                        </a:lnSpc>
                      </a:pPr>
                      <a:r>
                        <a:rPr lang="es-MX" sz="1200" b="1" kern="100" dirty="0">
                          <a:solidFill>
                            <a:srgbClr val="6E152E"/>
                          </a:solidFill>
                          <a:effectLst/>
                          <a:latin typeface="Montserrat" panose="00000500000000000000" pitchFamily="2" charset="0"/>
                        </a:rPr>
                        <a:t>JUSTIFICACIÓN DE LA PROPUESTA DE ACTUALIZACIÓN</a:t>
                      </a:r>
                      <a:endParaRPr lang="es-MX" sz="1400" b="1" kern="100" dirty="0">
                        <a:solidFill>
                          <a:srgbClr val="6E152E"/>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C9A2"/>
                    </a:solidFill>
                  </a:tcPr>
                </a:tc>
                <a:extLst>
                  <a:ext uri="{0D108BD9-81ED-4DB2-BD59-A6C34878D82A}">
                    <a16:rowId xmlns:a16="http://schemas.microsoft.com/office/drawing/2014/main" val="138054969"/>
                  </a:ext>
                </a:extLst>
              </a:tr>
              <a:tr h="1243809">
                <a:tc>
                  <a:txBody>
                    <a:bodyPr/>
                    <a:lstStyle/>
                    <a:p>
                      <a:pPr algn="just">
                        <a:lnSpc>
                          <a:spcPct val="106000"/>
                        </a:lnSpc>
                      </a:pPr>
                      <a:r>
                        <a:rPr lang="es-ES_tradnl" sz="1200" b="1" kern="1200">
                          <a:solidFill>
                            <a:srgbClr val="404040"/>
                          </a:solidFill>
                          <a:effectLst/>
                          <a:latin typeface="Montserrat" panose="00000500000000000000" pitchFamily="2" charset="0"/>
                        </a:rPr>
                        <a:t>Anexos Manual de Crédito.</a:t>
                      </a:r>
                      <a:endParaRPr lang="es-MX" sz="1100" b="1" kern="100">
                        <a:solidFill>
                          <a:srgbClr val="404040"/>
                        </a:solidFill>
                        <a:effectLst/>
                        <a:latin typeface="Montserrat" panose="00000500000000000000" pitchFamily="2" charset="0"/>
                      </a:endParaRPr>
                    </a:p>
                    <a:p>
                      <a:pPr algn="just">
                        <a:lnSpc>
                          <a:spcPct val="106000"/>
                        </a:lnSpc>
                      </a:pPr>
                      <a:r>
                        <a:rPr lang="es-ES_tradnl" sz="1200" b="1" kern="1200">
                          <a:solidFill>
                            <a:srgbClr val="404040"/>
                          </a:solidFill>
                          <a:effectLst/>
                          <a:latin typeface="Montserrat" panose="00000500000000000000" pitchFamily="2" charset="0"/>
                        </a:rPr>
                        <a:t>Anexo M. </a:t>
                      </a:r>
                      <a:r>
                        <a:rPr lang="es-MX" sz="1200" b="1" kern="1200">
                          <a:solidFill>
                            <a:srgbClr val="404040"/>
                          </a:solidFill>
                          <a:effectLst/>
                          <a:latin typeface="Montserrat" panose="00000500000000000000" pitchFamily="2" charset="0"/>
                        </a:rPr>
                        <a:t>Procedimientos Aplicables al Área de Mesa de Control</a:t>
                      </a:r>
                      <a:endParaRPr lang="es-MX" sz="1100" b="1" kern="100">
                        <a:solidFill>
                          <a:srgbClr val="404040"/>
                        </a:solidFill>
                        <a:effectLst/>
                        <a:latin typeface="Montserrat" panose="00000500000000000000" pitchFamily="2" charset="0"/>
                      </a:endParaRPr>
                    </a:p>
                    <a:p>
                      <a:pPr algn="just">
                        <a:lnSpc>
                          <a:spcPct val="107000"/>
                        </a:lnSpc>
                      </a:pPr>
                      <a:r>
                        <a:rPr lang="es-ES_tradnl" sz="1200" b="1" kern="1200">
                          <a:solidFill>
                            <a:srgbClr val="404040"/>
                          </a:solidFill>
                          <a:effectLst/>
                          <a:latin typeface="Montserrat" panose="00000500000000000000" pitchFamily="2" charset="0"/>
                        </a:rPr>
                        <a:t>Página 282. 1.89 Procedimiento para la Disposición de Recursos, numeral 2, 4 y 6.</a:t>
                      </a:r>
                      <a:endParaRPr lang="es-MX" sz="1100" b="1" kern="100">
                        <a:solidFill>
                          <a:srgbClr val="40404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53857" marR="53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6000"/>
                        </a:lnSpc>
                      </a:pPr>
                      <a:r>
                        <a:rPr lang="es-ES_tradnl" sz="1200" b="1" kern="1200" dirty="0">
                          <a:solidFill>
                            <a:srgbClr val="404040"/>
                          </a:solidFill>
                          <a:effectLst/>
                          <a:latin typeface="Montserrat" panose="00000500000000000000" pitchFamily="2" charset="0"/>
                        </a:rPr>
                        <a:t>Anexos Manual de Crédito.</a:t>
                      </a:r>
                      <a:endParaRPr lang="es-MX" sz="1100" b="1" kern="100" dirty="0">
                        <a:solidFill>
                          <a:srgbClr val="404040"/>
                        </a:solidFill>
                        <a:effectLst/>
                        <a:latin typeface="Montserrat" panose="00000500000000000000" pitchFamily="2" charset="0"/>
                      </a:endParaRPr>
                    </a:p>
                    <a:p>
                      <a:pPr algn="just">
                        <a:lnSpc>
                          <a:spcPct val="106000"/>
                        </a:lnSpc>
                      </a:pPr>
                      <a:r>
                        <a:rPr lang="es-ES_tradnl" sz="1200" b="1" kern="1200" dirty="0">
                          <a:solidFill>
                            <a:srgbClr val="404040"/>
                          </a:solidFill>
                          <a:effectLst/>
                          <a:latin typeface="Montserrat" panose="00000500000000000000" pitchFamily="2" charset="0"/>
                        </a:rPr>
                        <a:t>Anexo M. </a:t>
                      </a:r>
                      <a:r>
                        <a:rPr lang="es-MX" sz="1200" b="1" kern="1200" dirty="0">
                          <a:solidFill>
                            <a:srgbClr val="404040"/>
                          </a:solidFill>
                          <a:effectLst/>
                          <a:latin typeface="Montserrat" panose="00000500000000000000" pitchFamily="2" charset="0"/>
                        </a:rPr>
                        <a:t>Procedimientos Aplicables al Área de Mesa de Control</a:t>
                      </a:r>
                      <a:endParaRPr lang="es-MX" sz="1100" b="1" kern="100" dirty="0">
                        <a:solidFill>
                          <a:srgbClr val="404040"/>
                        </a:solidFill>
                        <a:effectLst/>
                        <a:latin typeface="Montserrat" panose="00000500000000000000" pitchFamily="2" charset="0"/>
                      </a:endParaRPr>
                    </a:p>
                    <a:p>
                      <a:pPr algn="just">
                        <a:lnSpc>
                          <a:spcPct val="107000"/>
                        </a:lnSpc>
                      </a:pPr>
                      <a:r>
                        <a:rPr lang="es-ES_tradnl" sz="1200" b="1" kern="1200" dirty="0">
                          <a:solidFill>
                            <a:srgbClr val="404040"/>
                          </a:solidFill>
                          <a:effectLst/>
                          <a:latin typeface="Montserrat" panose="00000500000000000000" pitchFamily="2" charset="0"/>
                        </a:rPr>
                        <a:t>Página 282. 1.89 Procedimiento para la Disposición de Recursos, numeral 2, 4 y 6. (se agrega procedimiento)</a:t>
                      </a:r>
                      <a:endParaRPr lang="es-MX" sz="1100" b="1" kern="100" dirty="0">
                        <a:solidFill>
                          <a:srgbClr val="40404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53857" marR="53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pPr>
                      <a:r>
                        <a:rPr lang="es-MX" sz="1050" b="0" kern="100" dirty="0">
                          <a:solidFill>
                            <a:srgbClr val="404040"/>
                          </a:solidFill>
                          <a:effectLst/>
                          <a:latin typeface="Montserrat" panose="00000500000000000000" pitchFamily="2" charset="0"/>
                        </a:rPr>
                        <a:t> </a:t>
                      </a:r>
                      <a:endParaRPr lang="es-MX" sz="1100" b="0" kern="100" dirty="0">
                        <a:solidFill>
                          <a:srgbClr val="40404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0557461"/>
                  </a:ext>
                </a:extLst>
              </a:tr>
              <a:tr h="2563718">
                <a:tc>
                  <a:txBody>
                    <a:bodyPr/>
                    <a:lstStyle/>
                    <a:p>
                      <a:pPr algn="just">
                        <a:lnSpc>
                          <a:spcPct val="107000"/>
                        </a:lnSpc>
                      </a:pPr>
                      <a:r>
                        <a:rPr lang="es-MX" sz="1200" b="0" kern="1200">
                          <a:solidFill>
                            <a:srgbClr val="404040"/>
                          </a:solidFill>
                          <a:effectLst/>
                          <a:latin typeface="Montserrat" panose="00000500000000000000" pitchFamily="2" charset="0"/>
                        </a:rPr>
                        <a:t>Descripción del Procedimiento</a:t>
                      </a:r>
                      <a:endParaRPr lang="es-MX" sz="1100" b="0" kern="100">
                        <a:solidFill>
                          <a:srgbClr val="404040"/>
                        </a:solidFill>
                        <a:effectLst/>
                        <a:latin typeface="Montserrat" panose="00000500000000000000" pitchFamily="2" charset="0"/>
                      </a:endParaRPr>
                    </a:p>
                    <a:p>
                      <a:pPr algn="just">
                        <a:lnSpc>
                          <a:spcPct val="107000"/>
                        </a:lnSpc>
                      </a:pPr>
                      <a:r>
                        <a:rPr lang="es-ES_tradnl" sz="1200" b="0" strike="sngStrike" kern="1200">
                          <a:solidFill>
                            <a:srgbClr val="404040"/>
                          </a:solidFill>
                          <a:effectLst/>
                          <a:latin typeface="Montserrat" panose="00000500000000000000" pitchFamily="2" charset="0"/>
                        </a:rPr>
                        <a:t>Las copias de </a:t>
                      </a:r>
                      <a:r>
                        <a:rPr lang="es-ES_tradnl" sz="1200" b="0" kern="1200">
                          <a:solidFill>
                            <a:srgbClr val="404040"/>
                          </a:solidFill>
                          <a:effectLst/>
                          <a:latin typeface="Montserrat" panose="00000500000000000000" pitchFamily="2" charset="0"/>
                        </a:rPr>
                        <a:t>los documentos valor no presenten evidencia de tachaduras o enmendaduras.</a:t>
                      </a:r>
                      <a:endParaRPr lang="es-MX" sz="1100" b="0" kern="100">
                        <a:solidFill>
                          <a:srgbClr val="404040"/>
                        </a:solidFill>
                        <a:effectLst/>
                        <a:latin typeface="Montserrat" panose="00000500000000000000" pitchFamily="2" charset="0"/>
                      </a:endParaRPr>
                    </a:p>
                    <a:p>
                      <a:pPr algn="just">
                        <a:lnSpc>
                          <a:spcPct val="107000"/>
                        </a:lnSpc>
                      </a:pPr>
                      <a:r>
                        <a:rPr lang="es-MX" sz="1200" b="0" kern="1200">
                          <a:solidFill>
                            <a:srgbClr val="404040"/>
                          </a:solidFill>
                          <a:effectLst/>
                          <a:latin typeface="Montserrat" panose="00000500000000000000" pitchFamily="2" charset="0"/>
                        </a:rPr>
                        <a:t>…</a:t>
                      </a:r>
                      <a:endParaRPr lang="es-MX" sz="1100" b="0" kern="100">
                        <a:solidFill>
                          <a:srgbClr val="404040"/>
                        </a:solidFill>
                        <a:effectLst/>
                        <a:latin typeface="Montserrat" panose="00000500000000000000" pitchFamily="2" charset="0"/>
                      </a:endParaRPr>
                    </a:p>
                    <a:p>
                      <a:pPr algn="just">
                        <a:lnSpc>
                          <a:spcPct val="107000"/>
                        </a:lnSpc>
                      </a:pPr>
                      <a:r>
                        <a:rPr lang="es-MX" sz="1200" b="0" kern="1200">
                          <a:solidFill>
                            <a:srgbClr val="404040"/>
                          </a:solidFill>
                          <a:effectLst/>
                          <a:latin typeface="Montserrat" panose="00000500000000000000" pitchFamily="2" charset="0"/>
                        </a:rPr>
                        <a:t>Se envía correo electrónico a más tardar a las 6:30 p.m. hora de la Cd. de México a la Gerencia de Cartera para que registren las solicitudes y a la Gerencia de Tesorería para provisionar los recursos a fondear </a:t>
                      </a:r>
                      <a:r>
                        <a:rPr lang="es-MX" sz="1200" b="0" strike="sngStrike" kern="1200">
                          <a:solidFill>
                            <a:srgbClr val="404040"/>
                          </a:solidFill>
                          <a:effectLst/>
                          <a:latin typeface="Montserrat" panose="00000500000000000000" pitchFamily="2" charset="0"/>
                        </a:rPr>
                        <a:t>del día siguiente.</a:t>
                      </a:r>
                      <a:endParaRPr lang="es-MX" sz="1100" b="0" kern="100">
                        <a:solidFill>
                          <a:srgbClr val="404040"/>
                        </a:solidFill>
                        <a:effectLst/>
                        <a:latin typeface="Montserrat" panose="00000500000000000000" pitchFamily="2" charset="0"/>
                      </a:endParaRPr>
                    </a:p>
                    <a:p>
                      <a:pPr algn="just">
                        <a:lnSpc>
                          <a:spcPct val="107000"/>
                        </a:lnSpc>
                      </a:pPr>
                      <a:r>
                        <a:rPr lang="es-MX" sz="1200" b="0" kern="1200">
                          <a:solidFill>
                            <a:srgbClr val="404040"/>
                          </a:solidFill>
                          <a:effectLst/>
                          <a:latin typeface="Montserrat" panose="00000500000000000000" pitchFamily="2" charset="0"/>
                        </a:rPr>
                        <a:t>…</a:t>
                      </a:r>
                      <a:endParaRPr lang="es-MX" sz="1100" b="0" kern="100">
                        <a:solidFill>
                          <a:srgbClr val="404040"/>
                        </a:solidFill>
                        <a:effectLst/>
                        <a:latin typeface="Montserrat" panose="00000500000000000000" pitchFamily="2" charset="0"/>
                      </a:endParaRPr>
                    </a:p>
                    <a:p>
                      <a:pPr algn="just">
                        <a:lnSpc>
                          <a:spcPct val="107000"/>
                        </a:lnSpc>
                      </a:pPr>
                      <a:r>
                        <a:rPr lang="es-MX" sz="1200" b="0" kern="1200">
                          <a:solidFill>
                            <a:srgbClr val="404040"/>
                          </a:solidFill>
                          <a:effectLst/>
                          <a:latin typeface="Montserrat" panose="00000500000000000000" pitchFamily="2" charset="0"/>
                        </a:rPr>
                        <a:t>Recibe correo electrónico de las solicitudes que se liberarán </a:t>
                      </a:r>
                      <a:r>
                        <a:rPr lang="es-MX" sz="1200" b="0" strike="sngStrike" kern="1200">
                          <a:solidFill>
                            <a:srgbClr val="404040"/>
                          </a:solidFill>
                          <a:effectLst/>
                          <a:latin typeface="Montserrat" panose="00000500000000000000" pitchFamily="2" charset="0"/>
                        </a:rPr>
                        <a:t>al día siguiente.</a:t>
                      </a:r>
                      <a:endParaRPr lang="es-MX" sz="1100" b="0" kern="100">
                        <a:solidFill>
                          <a:srgbClr val="40404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53857" marR="53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pPr>
                      <a:r>
                        <a:rPr lang="es-MX" sz="1200" b="0" kern="1200" dirty="0">
                          <a:solidFill>
                            <a:srgbClr val="404040"/>
                          </a:solidFill>
                          <a:effectLst/>
                          <a:latin typeface="Montserrat" panose="00000500000000000000" pitchFamily="2" charset="0"/>
                        </a:rPr>
                        <a:t>Descripción del Procedimiento para la modalidad de créditos nuevos</a:t>
                      </a:r>
                      <a:endParaRPr lang="es-MX" sz="1100" b="0" kern="100" dirty="0">
                        <a:solidFill>
                          <a:srgbClr val="404040"/>
                        </a:solidFill>
                        <a:effectLst/>
                        <a:latin typeface="Montserrat" panose="00000500000000000000" pitchFamily="2" charset="0"/>
                      </a:endParaRPr>
                    </a:p>
                    <a:p>
                      <a:pPr algn="just">
                        <a:lnSpc>
                          <a:spcPct val="107000"/>
                        </a:lnSpc>
                      </a:pPr>
                      <a:r>
                        <a:rPr lang="es-ES_tradnl" sz="1200" b="0" kern="1200" dirty="0">
                          <a:solidFill>
                            <a:srgbClr val="404040"/>
                          </a:solidFill>
                          <a:effectLst/>
                          <a:latin typeface="Montserrat" panose="00000500000000000000" pitchFamily="2" charset="0"/>
                        </a:rPr>
                        <a:t>Los documentos valor escaneados no presenten evidencia de tachaduras o enmendaduras.</a:t>
                      </a:r>
                      <a:endParaRPr lang="es-MX" sz="1100" b="0" kern="100" dirty="0">
                        <a:solidFill>
                          <a:srgbClr val="404040"/>
                        </a:solidFill>
                        <a:effectLst/>
                        <a:latin typeface="Montserrat" panose="00000500000000000000" pitchFamily="2" charset="0"/>
                      </a:endParaRPr>
                    </a:p>
                    <a:p>
                      <a:pPr algn="just">
                        <a:lnSpc>
                          <a:spcPct val="107000"/>
                        </a:lnSpc>
                      </a:pPr>
                      <a:r>
                        <a:rPr lang="es-ES_tradnl" sz="1200" b="0" kern="1200" dirty="0">
                          <a:solidFill>
                            <a:srgbClr val="404040"/>
                          </a:solidFill>
                          <a:effectLst/>
                          <a:latin typeface="Montserrat" panose="00000500000000000000" pitchFamily="2" charset="0"/>
                        </a:rPr>
                        <a:t>…</a:t>
                      </a:r>
                      <a:endParaRPr lang="es-MX" sz="1100" b="0" kern="100" dirty="0">
                        <a:solidFill>
                          <a:srgbClr val="404040"/>
                        </a:solidFill>
                        <a:effectLst/>
                        <a:latin typeface="Montserrat" panose="00000500000000000000" pitchFamily="2" charset="0"/>
                      </a:endParaRPr>
                    </a:p>
                    <a:p>
                      <a:pPr algn="just">
                        <a:lnSpc>
                          <a:spcPct val="107000"/>
                        </a:lnSpc>
                      </a:pPr>
                      <a:r>
                        <a:rPr lang="es-MX" sz="1200" b="0" kern="1200" dirty="0">
                          <a:solidFill>
                            <a:srgbClr val="404040"/>
                          </a:solidFill>
                          <a:effectLst/>
                          <a:latin typeface="Montserrat" panose="00000500000000000000" pitchFamily="2" charset="0"/>
                        </a:rPr>
                        <a:t>Se envía correo electrónico a más tardar a las 6:30 p.m. hora de la Cd. de México a la Gerencia de Cartera para que registren las solicitudes y a la Gerencia de Tesorería para provisionar los recursos a fondear. </a:t>
                      </a:r>
                      <a:endParaRPr lang="es-MX" sz="1100" b="0" kern="100" dirty="0">
                        <a:solidFill>
                          <a:srgbClr val="404040"/>
                        </a:solidFill>
                        <a:effectLst/>
                        <a:latin typeface="Montserrat" panose="00000500000000000000" pitchFamily="2" charset="0"/>
                      </a:endParaRPr>
                    </a:p>
                    <a:p>
                      <a:pPr algn="just">
                        <a:lnSpc>
                          <a:spcPct val="107000"/>
                        </a:lnSpc>
                      </a:pPr>
                      <a:r>
                        <a:rPr lang="es-MX" sz="1200" b="0" kern="1200" dirty="0">
                          <a:solidFill>
                            <a:srgbClr val="404040"/>
                          </a:solidFill>
                          <a:effectLst/>
                          <a:latin typeface="Montserrat" panose="00000500000000000000" pitchFamily="2" charset="0"/>
                        </a:rPr>
                        <a:t>…</a:t>
                      </a:r>
                      <a:endParaRPr lang="es-MX" sz="1100" b="0" kern="100" dirty="0">
                        <a:solidFill>
                          <a:srgbClr val="404040"/>
                        </a:solidFill>
                        <a:effectLst/>
                        <a:latin typeface="Montserrat" panose="00000500000000000000" pitchFamily="2" charset="0"/>
                      </a:endParaRPr>
                    </a:p>
                    <a:p>
                      <a:pPr algn="just">
                        <a:lnSpc>
                          <a:spcPct val="107000"/>
                        </a:lnSpc>
                      </a:pPr>
                      <a:r>
                        <a:rPr lang="es-MX" sz="1200" b="0" kern="1200" dirty="0">
                          <a:solidFill>
                            <a:srgbClr val="404040"/>
                          </a:solidFill>
                          <a:effectLst/>
                          <a:latin typeface="Montserrat" panose="00000500000000000000" pitchFamily="2" charset="0"/>
                        </a:rPr>
                        <a:t>Recibe correo electrónico de las solicitudes que se liberarán.</a:t>
                      </a:r>
                      <a:endParaRPr lang="es-MX" sz="1100" b="0" kern="100" dirty="0">
                        <a:solidFill>
                          <a:srgbClr val="40404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53857" marR="53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tabLst>
                          <a:tab pos="646430" algn="l"/>
                        </a:tabLst>
                      </a:pPr>
                      <a:r>
                        <a:rPr lang="es-MX" sz="1200" b="0" kern="1200" dirty="0">
                          <a:solidFill>
                            <a:srgbClr val="404040"/>
                          </a:solidFill>
                          <a:effectLst/>
                          <a:latin typeface="Montserrat" panose="00000500000000000000" pitchFamily="2" charset="0"/>
                        </a:rPr>
                        <a:t>Con la finalidad de establecer los procedimientos correctos para cada operación</a:t>
                      </a:r>
                      <a:endParaRPr lang="es-MX" sz="1100" b="0" kern="100" dirty="0">
                        <a:solidFill>
                          <a:srgbClr val="40404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9204999"/>
                  </a:ext>
                </a:extLst>
              </a:tr>
            </a:tbl>
          </a:graphicData>
        </a:graphic>
      </p:graphicFrame>
      <p:sp>
        <p:nvSpPr>
          <p:cNvPr id="3" name="CuadroTexto 2">
            <a:extLst>
              <a:ext uri="{FF2B5EF4-FFF2-40B4-BE49-F238E27FC236}">
                <a16:creationId xmlns:a16="http://schemas.microsoft.com/office/drawing/2014/main" id="{A7ECBBC5-3D9D-E1F0-401C-B805176EB0B5}"/>
              </a:ext>
            </a:extLst>
          </p:cNvPr>
          <p:cNvSpPr txBox="1"/>
          <p:nvPr/>
        </p:nvSpPr>
        <p:spPr>
          <a:xfrm>
            <a:off x="280554" y="355661"/>
            <a:ext cx="9299863" cy="523220"/>
          </a:xfrm>
          <a:prstGeom prst="rect">
            <a:avLst/>
          </a:prstGeom>
          <a:noFill/>
        </p:spPr>
        <p:txBody>
          <a:bodyPr wrap="square" rtlCol="0">
            <a:spAutoFit/>
          </a:bodyPr>
          <a:lstStyle/>
          <a:p>
            <a:r>
              <a:rPr lang="es-MX" sz="2800" b="1" dirty="0">
                <a:solidFill>
                  <a:srgbClr val="6E152E"/>
                </a:solidFill>
              </a:rPr>
              <a:t>Modificaciones en el Proceso de Crédito de Primer Piso 2023</a:t>
            </a:r>
          </a:p>
        </p:txBody>
      </p:sp>
    </p:spTree>
    <p:extLst>
      <p:ext uri="{BB962C8B-B14F-4D97-AF65-F5344CB8AC3E}">
        <p14:creationId xmlns:p14="http://schemas.microsoft.com/office/powerpoint/2010/main" val="3646811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B959C-758E-9B92-BEBE-1378BCAA7C2C}"/>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8F17226-73D1-2B3F-4BFF-11F45F6A96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71770" y="163406"/>
            <a:ext cx="1698310" cy="638249"/>
          </a:xfrm>
          <a:prstGeom prst="rect">
            <a:avLst/>
          </a:prstGeom>
        </p:spPr>
      </p:pic>
      <p:sp>
        <p:nvSpPr>
          <p:cNvPr id="2" name="CuadroTexto 1">
            <a:extLst>
              <a:ext uri="{FF2B5EF4-FFF2-40B4-BE49-F238E27FC236}">
                <a16:creationId xmlns:a16="http://schemas.microsoft.com/office/drawing/2014/main" id="{DA8D09AE-1E67-079B-34B6-1A31D9E857EE}"/>
              </a:ext>
            </a:extLst>
          </p:cNvPr>
          <p:cNvSpPr txBox="1"/>
          <p:nvPr/>
        </p:nvSpPr>
        <p:spPr>
          <a:xfrm>
            <a:off x="280554" y="355661"/>
            <a:ext cx="9299863" cy="523220"/>
          </a:xfrm>
          <a:prstGeom prst="rect">
            <a:avLst/>
          </a:prstGeom>
          <a:noFill/>
        </p:spPr>
        <p:txBody>
          <a:bodyPr wrap="square" rtlCol="0">
            <a:spAutoFit/>
          </a:bodyPr>
          <a:lstStyle/>
          <a:p>
            <a:r>
              <a:rPr lang="es-MX" sz="2800" b="1" dirty="0">
                <a:solidFill>
                  <a:srgbClr val="6E152E"/>
                </a:solidFill>
              </a:rPr>
              <a:t>Modificaciones en el Proceso de Crédito de Primer Piso 2023</a:t>
            </a:r>
          </a:p>
        </p:txBody>
      </p:sp>
      <p:graphicFrame>
        <p:nvGraphicFramePr>
          <p:cNvPr id="8" name="Tabla 7">
            <a:extLst>
              <a:ext uri="{FF2B5EF4-FFF2-40B4-BE49-F238E27FC236}">
                <a16:creationId xmlns:a16="http://schemas.microsoft.com/office/drawing/2014/main" id="{65544E3F-49DA-F5C7-0452-62D4F92537F0}"/>
              </a:ext>
            </a:extLst>
          </p:cNvPr>
          <p:cNvGraphicFramePr>
            <a:graphicFrameLocks noGrp="1"/>
          </p:cNvGraphicFramePr>
          <p:nvPr>
            <p:extLst>
              <p:ext uri="{D42A27DB-BD31-4B8C-83A1-F6EECF244321}">
                <p14:modId xmlns:p14="http://schemas.microsoft.com/office/powerpoint/2010/main" val="3870667217"/>
              </p:ext>
            </p:extLst>
          </p:nvPr>
        </p:nvGraphicFramePr>
        <p:xfrm>
          <a:off x="349249" y="1255476"/>
          <a:ext cx="11600295" cy="4512098"/>
        </p:xfrm>
        <a:graphic>
          <a:graphicData uri="http://schemas.openxmlformats.org/drawingml/2006/table">
            <a:tbl>
              <a:tblPr firstRow="1" firstCol="1" bandRow="1">
                <a:tableStyleId>{5C22544A-7EE6-4342-B048-85BDC9FD1C3A}</a:tableStyleId>
              </a:tblPr>
              <a:tblGrid>
                <a:gridCol w="3838287">
                  <a:extLst>
                    <a:ext uri="{9D8B030D-6E8A-4147-A177-3AD203B41FA5}">
                      <a16:colId xmlns:a16="http://schemas.microsoft.com/office/drawing/2014/main" val="11890815"/>
                    </a:ext>
                  </a:extLst>
                </a:gridCol>
                <a:gridCol w="4603173">
                  <a:extLst>
                    <a:ext uri="{9D8B030D-6E8A-4147-A177-3AD203B41FA5}">
                      <a16:colId xmlns:a16="http://schemas.microsoft.com/office/drawing/2014/main" val="1414616694"/>
                    </a:ext>
                  </a:extLst>
                </a:gridCol>
                <a:gridCol w="3158835">
                  <a:extLst>
                    <a:ext uri="{9D8B030D-6E8A-4147-A177-3AD203B41FA5}">
                      <a16:colId xmlns:a16="http://schemas.microsoft.com/office/drawing/2014/main" val="3318822921"/>
                    </a:ext>
                  </a:extLst>
                </a:gridCol>
              </a:tblGrid>
              <a:tr h="396661">
                <a:tc>
                  <a:txBody>
                    <a:bodyPr/>
                    <a:lstStyle/>
                    <a:p>
                      <a:pPr algn="ctr">
                        <a:lnSpc>
                          <a:spcPct val="107000"/>
                        </a:lnSpc>
                      </a:pPr>
                      <a:r>
                        <a:rPr lang="es-MX" sz="1200" b="1" kern="100" dirty="0">
                          <a:solidFill>
                            <a:srgbClr val="6E152E"/>
                          </a:solidFill>
                          <a:effectLst/>
                          <a:latin typeface="Montserrat" panose="00000500000000000000" pitchFamily="2" charset="0"/>
                        </a:rPr>
                        <a:t>MANUAL DE CRÉDITO. AGOSTO, 2022.</a:t>
                      </a:r>
                      <a:endParaRPr lang="es-MX" sz="1400" b="1" kern="100" dirty="0">
                        <a:solidFill>
                          <a:srgbClr val="6E152E"/>
                        </a:solidFill>
                        <a:effectLst/>
                        <a:latin typeface="Montserrat" panose="00000500000000000000" pitchFamily="2" charset="0"/>
                      </a:endParaRPr>
                    </a:p>
                    <a:p>
                      <a:pPr algn="ctr">
                        <a:lnSpc>
                          <a:spcPct val="107000"/>
                        </a:lnSpc>
                      </a:pPr>
                      <a:r>
                        <a:rPr lang="es-MX" sz="1200" b="1" kern="100" dirty="0">
                          <a:solidFill>
                            <a:srgbClr val="6E152E"/>
                          </a:solidFill>
                          <a:effectLst/>
                          <a:latin typeface="Montserrat" panose="00000500000000000000" pitchFamily="2" charset="0"/>
                        </a:rPr>
                        <a:t>TEXTO VIGENTE</a:t>
                      </a:r>
                      <a:endParaRPr lang="es-MX" sz="1400" b="1" kern="100" dirty="0">
                        <a:solidFill>
                          <a:srgbClr val="6E152E"/>
                        </a:solidFill>
                        <a:effectLst/>
                        <a:latin typeface="Montserrat" panose="00000500000000000000" pitchFamily="2" charset="0"/>
                        <a:ea typeface="Calibri" panose="020F0502020204030204" pitchFamily="34" charset="0"/>
                        <a:cs typeface="Times New Roman" panose="02020603050405020304" pitchFamily="18" charset="0"/>
                      </a:endParaRPr>
                    </a:p>
                  </a:txBody>
                  <a:tcPr marL="56494" marR="564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C9A2"/>
                    </a:solidFill>
                  </a:tcPr>
                </a:tc>
                <a:tc>
                  <a:txBody>
                    <a:bodyPr/>
                    <a:lstStyle/>
                    <a:p>
                      <a:pPr indent="630555" algn="ctr">
                        <a:lnSpc>
                          <a:spcPct val="107000"/>
                        </a:lnSpc>
                      </a:pPr>
                      <a:r>
                        <a:rPr lang="es-MX" sz="1200" b="1" kern="100" dirty="0">
                          <a:solidFill>
                            <a:srgbClr val="6E152E"/>
                          </a:solidFill>
                          <a:effectLst/>
                          <a:latin typeface="Montserrat" panose="00000500000000000000" pitchFamily="2" charset="0"/>
                        </a:rPr>
                        <a:t>PROPUESTA DE ACTUALIZACIÓN. </a:t>
                      </a:r>
                      <a:endParaRPr lang="es-MX" sz="1400" b="1" kern="100" dirty="0">
                        <a:solidFill>
                          <a:srgbClr val="6E152E"/>
                        </a:solidFill>
                        <a:effectLst/>
                        <a:latin typeface="Montserrat" panose="00000500000000000000" pitchFamily="2" charset="0"/>
                      </a:endParaRPr>
                    </a:p>
                    <a:p>
                      <a:pPr indent="630555" algn="ctr">
                        <a:lnSpc>
                          <a:spcPct val="107000"/>
                        </a:lnSpc>
                      </a:pPr>
                      <a:r>
                        <a:rPr lang="es-MX" sz="1200" b="1" kern="100" dirty="0">
                          <a:solidFill>
                            <a:srgbClr val="6E152E"/>
                          </a:solidFill>
                          <a:effectLst/>
                          <a:latin typeface="Montserrat" panose="00000500000000000000" pitchFamily="2" charset="0"/>
                        </a:rPr>
                        <a:t>MAYO, 2023.</a:t>
                      </a:r>
                      <a:endParaRPr lang="es-MX" sz="1400" b="1" kern="100" dirty="0">
                        <a:solidFill>
                          <a:srgbClr val="6E152E"/>
                        </a:solidFill>
                        <a:effectLst/>
                        <a:latin typeface="Montserrat" panose="00000500000000000000" pitchFamily="2" charset="0"/>
                      </a:endParaRPr>
                    </a:p>
                    <a:p>
                      <a:pPr indent="630555" algn="ctr">
                        <a:lnSpc>
                          <a:spcPct val="107000"/>
                        </a:lnSpc>
                      </a:pPr>
                      <a:r>
                        <a:rPr lang="es-MX" sz="1200" b="1" kern="100" dirty="0">
                          <a:solidFill>
                            <a:srgbClr val="6E152E"/>
                          </a:solidFill>
                          <a:effectLst/>
                          <a:latin typeface="Montserrat" panose="00000500000000000000" pitchFamily="2" charset="0"/>
                        </a:rPr>
                        <a:t>TEXTO PROPUESTO</a:t>
                      </a:r>
                      <a:endParaRPr lang="es-MX" sz="1400" b="1" kern="100" dirty="0">
                        <a:solidFill>
                          <a:srgbClr val="6E152E"/>
                        </a:solidFill>
                        <a:effectLst/>
                        <a:latin typeface="Montserrat" panose="00000500000000000000" pitchFamily="2" charset="0"/>
                        <a:ea typeface="Calibri" panose="020F0502020204030204" pitchFamily="34" charset="0"/>
                        <a:cs typeface="Times New Roman" panose="02020603050405020304" pitchFamily="18" charset="0"/>
                      </a:endParaRPr>
                    </a:p>
                  </a:txBody>
                  <a:tcPr marL="56494" marR="564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C9A2"/>
                    </a:solidFill>
                  </a:tcPr>
                </a:tc>
                <a:tc>
                  <a:txBody>
                    <a:bodyPr/>
                    <a:lstStyle/>
                    <a:p>
                      <a:pPr algn="ctr">
                        <a:lnSpc>
                          <a:spcPct val="107000"/>
                        </a:lnSpc>
                      </a:pPr>
                      <a:r>
                        <a:rPr lang="es-MX" sz="1200" b="1" kern="100" dirty="0">
                          <a:solidFill>
                            <a:srgbClr val="6E152E"/>
                          </a:solidFill>
                          <a:effectLst/>
                          <a:latin typeface="Montserrat" panose="00000500000000000000" pitchFamily="2" charset="0"/>
                        </a:rPr>
                        <a:t>JUSTIFICACIÓN DE LA PROPUESTA DE ACTUALIZACIÓN</a:t>
                      </a:r>
                      <a:endParaRPr lang="es-MX" sz="1400" b="1" kern="100" dirty="0">
                        <a:solidFill>
                          <a:srgbClr val="6E152E"/>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C9A2"/>
                    </a:solidFill>
                  </a:tcPr>
                </a:tc>
                <a:extLst>
                  <a:ext uri="{0D108BD9-81ED-4DB2-BD59-A6C34878D82A}">
                    <a16:rowId xmlns:a16="http://schemas.microsoft.com/office/drawing/2014/main" val="2769534004"/>
                  </a:ext>
                </a:extLst>
              </a:tr>
              <a:tr h="1207557">
                <a:tc>
                  <a:txBody>
                    <a:bodyPr/>
                    <a:lstStyle/>
                    <a:p>
                      <a:pPr algn="just">
                        <a:lnSpc>
                          <a:spcPct val="106000"/>
                        </a:lnSpc>
                      </a:pPr>
                      <a:r>
                        <a:rPr lang="es-ES_tradnl" sz="1200" b="1" kern="1200">
                          <a:solidFill>
                            <a:srgbClr val="404040"/>
                          </a:solidFill>
                          <a:effectLst/>
                          <a:latin typeface="Montserrat" panose="00000500000000000000" pitchFamily="2" charset="0"/>
                        </a:rPr>
                        <a:t>Anexos Manual de Crédito.</a:t>
                      </a:r>
                      <a:endParaRPr lang="es-MX" sz="1000" b="1" kern="100">
                        <a:solidFill>
                          <a:srgbClr val="404040"/>
                        </a:solidFill>
                        <a:effectLst/>
                        <a:latin typeface="Montserrat" panose="00000500000000000000" pitchFamily="2" charset="0"/>
                      </a:endParaRPr>
                    </a:p>
                    <a:p>
                      <a:pPr algn="just">
                        <a:lnSpc>
                          <a:spcPct val="106000"/>
                        </a:lnSpc>
                      </a:pPr>
                      <a:r>
                        <a:rPr lang="es-ES_tradnl" sz="1200" b="1" kern="1200">
                          <a:solidFill>
                            <a:srgbClr val="404040"/>
                          </a:solidFill>
                          <a:effectLst/>
                          <a:latin typeface="Montserrat" panose="00000500000000000000" pitchFamily="2" charset="0"/>
                        </a:rPr>
                        <a:t>Anexo M. </a:t>
                      </a:r>
                      <a:r>
                        <a:rPr lang="es-MX" sz="1200" b="1" kern="1200">
                          <a:solidFill>
                            <a:srgbClr val="404040"/>
                          </a:solidFill>
                          <a:effectLst/>
                          <a:latin typeface="Montserrat" panose="00000500000000000000" pitchFamily="2" charset="0"/>
                        </a:rPr>
                        <a:t>Procedimientos Aplicables al Área de Mesa de Control</a:t>
                      </a:r>
                      <a:endParaRPr lang="es-MX" sz="1000" b="1" kern="100">
                        <a:solidFill>
                          <a:srgbClr val="404040"/>
                        </a:solidFill>
                        <a:effectLst/>
                        <a:latin typeface="Montserrat" panose="00000500000000000000" pitchFamily="2" charset="0"/>
                      </a:endParaRPr>
                    </a:p>
                    <a:p>
                      <a:pPr algn="just">
                        <a:lnSpc>
                          <a:spcPct val="107000"/>
                        </a:lnSpc>
                      </a:pPr>
                      <a:r>
                        <a:rPr lang="es-ES_tradnl" sz="1200" b="1" kern="1200">
                          <a:solidFill>
                            <a:srgbClr val="404040"/>
                          </a:solidFill>
                          <a:effectLst/>
                          <a:latin typeface="Montserrat" panose="00000500000000000000" pitchFamily="2" charset="0"/>
                        </a:rPr>
                        <a:t>Página 282. 1.89 Procedimiento para Disposiciones en cuenta corriente y/o factoraje.</a:t>
                      </a:r>
                      <a:endParaRPr lang="es-MX" sz="1000" b="1" kern="100">
                        <a:solidFill>
                          <a:srgbClr val="40404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56494" marR="564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6000"/>
                        </a:lnSpc>
                      </a:pPr>
                      <a:r>
                        <a:rPr lang="es-ES_tradnl" sz="1200" b="1" kern="1200">
                          <a:solidFill>
                            <a:srgbClr val="404040"/>
                          </a:solidFill>
                          <a:effectLst/>
                          <a:latin typeface="Montserrat" panose="00000500000000000000" pitchFamily="2" charset="0"/>
                        </a:rPr>
                        <a:t>Anexos Manual de Crédito.</a:t>
                      </a:r>
                      <a:endParaRPr lang="es-MX" sz="1000" b="1" kern="100">
                        <a:solidFill>
                          <a:srgbClr val="404040"/>
                        </a:solidFill>
                        <a:effectLst/>
                        <a:latin typeface="Montserrat" panose="00000500000000000000" pitchFamily="2" charset="0"/>
                      </a:endParaRPr>
                    </a:p>
                    <a:p>
                      <a:pPr algn="just">
                        <a:lnSpc>
                          <a:spcPct val="106000"/>
                        </a:lnSpc>
                      </a:pPr>
                      <a:r>
                        <a:rPr lang="es-ES_tradnl" sz="1200" b="1" kern="1200">
                          <a:solidFill>
                            <a:srgbClr val="404040"/>
                          </a:solidFill>
                          <a:effectLst/>
                          <a:latin typeface="Montserrat" panose="00000500000000000000" pitchFamily="2" charset="0"/>
                        </a:rPr>
                        <a:t>Anexo M. </a:t>
                      </a:r>
                      <a:r>
                        <a:rPr lang="es-MX" sz="1200" b="1" kern="1200">
                          <a:solidFill>
                            <a:srgbClr val="404040"/>
                          </a:solidFill>
                          <a:effectLst/>
                          <a:latin typeface="Montserrat" panose="00000500000000000000" pitchFamily="2" charset="0"/>
                        </a:rPr>
                        <a:t>Procedimientos Aplicables al Área de Mesa de Control</a:t>
                      </a:r>
                      <a:endParaRPr lang="es-MX" sz="1000" b="1" kern="100">
                        <a:solidFill>
                          <a:srgbClr val="404040"/>
                        </a:solidFill>
                        <a:effectLst/>
                        <a:latin typeface="Montserrat" panose="00000500000000000000" pitchFamily="2" charset="0"/>
                      </a:endParaRPr>
                    </a:p>
                    <a:p>
                      <a:pPr algn="just">
                        <a:lnSpc>
                          <a:spcPct val="107000"/>
                        </a:lnSpc>
                      </a:pPr>
                      <a:r>
                        <a:rPr lang="es-ES_tradnl" sz="1200" b="1" kern="1200">
                          <a:solidFill>
                            <a:srgbClr val="404040"/>
                          </a:solidFill>
                          <a:effectLst/>
                          <a:latin typeface="Montserrat" panose="00000500000000000000" pitchFamily="2" charset="0"/>
                        </a:rPr>
                        <a:t>Página 282. 1.89 Página 282. 1.89 Procedimiento para Disposiciones en cuenta corriente y/o factoraje.</a:t>
                      </a:r>
                      <a:endParaRPr lang="es-MX" sz="1000" b="1" kern="100">
                        <a:solidFill>
                          <a:srgbClr val="40404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56494" marR="564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pPr>
                      <a:r>
                        <a:rPr lang="es-MX" sz="900" b="1" kern="100" dirty="0">
                          <a:solidFill>
                            <a:srgbClr val="404040"/>
                          </a:solidFill>
                          <a:effectLst/>
                          <a:latin typeface="Montserrat" panose="00000500000000000000" pitchFamily="2" charset="0"/>
                        </a:rPr>
                        <a:t> </a:t>
                      </a:r>
                      <a:endParaRPr lang="es-MX" sz="1000" b="1" kern="100" dirty="0">
                        <a:solidFill>
                          <a:srgbClr val="40404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5530291"/>
                  </a:ext>
                </a:extLst>
              </a:tr>
              <a:tr h="2303680">
                <a:tc>
                  <a:txBody>
                    <a:bodyPr/>
                    <a:lstStyle/>
                    <a:p>
                      <a:pPr algn="just">
                        <a:lnSpc>
                          <a:spcPct val="107000"/>
                        </a:lnSpc>
                      </a:pPr>
                      <a:r>
                        <a:rPr lang="es-MX" sz="1200" b="0" kern="1200">
                          <a:solidFill>
                            <a:srgbClr val="404040"/>
                          </a:solidFill>
                          <a:effectLst/>
                          <a:latin typeface="Montserrat" panose="00000500000000000000" pitchFamily="2" charset="0"/>
                        </a:rPr>
                        <a:t>Descripción del Procedimiento</a:t>
                      </a:r>
                      <a:endParaRPr lang="es-MX" sz="1000" b="0" kern="100">
                        <a:solidFill>
                          <a:srgbClr val="404040"/>
                        </a:solidFill>
                        <a:effectLst/>
                        <a:latin typeface="Montserrat" panose="00000500000000000000" pitchFamily="2" charset="0"/>
                      </a:endParaRPr>
                    </a:p>
                    <a:p>
                      <a:pPr algn="just">
                        <a:lnSpc>
                          <a:spcPct val="107000"/>
                        </a:lnSpc>
                      </a:pPr>
                      <a:r>
                        <a:rPr lang="es-MX" sz="1200" b="0" kern="1200">
                          <a:solidFill>
                            <a:srgbClr val="404040"/>
                          </a:solidFill>
                          <a:effectLst/>
                          <a:latin typeface="Montserrat" panose="00000500000000000000" pitchFamily="2" charset="0"/>
                        </a:rPr>
                        <a:t>No existe </a:t>
                      </a:r>
                      <a:endParaRPr lang="es-MX" sz="1000" b="0" kern="100">
                        <a:solidFill>
                          <a:srgbClr val="40404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56494" marR="564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pPr>
                      <a:r>
                        <a:rPr lang="es-MX" sz="1200" b="0" kern="1200" dirty="0">
                          <a:solidFill>
                            <a:srgbClr val="404040"/>
                          </a:solidFill>
                          <a:effectLst/>
                          <a:latin typeface="Montserrat" panose="00000500000000000000" pitchFamily="2" charset="0"/>
                        </a:rPr>
                        <a:t>Descripción del Procedimiento para disposiciones en cuenta corriente y/o factoraje.</a:t>
                      </a:r>
                      <a:endParaRPr lang="es-MX" sz="1000" b="0" kern="100" dirty="0">
                        <a:solidFill>
                          <a:srgbClr val="404040"/>
                        </a:solidFill>
                        <a:effectLst/>
                        <a:latin typeface="Montserrat" panose="00000500000000000000" pitchFamily="2" charset="0"/>
                      </a:endParaRPr>
                    </a:p>
                    <a:p>
                      <a:pPr algn="just">
                        <a:lnSpc>
                          <a:spcPct val="107000"/>
                        </a:lnSpc>
                      </a:pPr>
                      <a:r>
                        <a:rPr lang="es-MX" sz="1200" b="0" kern="1200" dirty="0">
                          <a:solidFill>
                            <a:srgbClr val="404040"/>
                          </a:solidFill>
                          <a:effectLst/>
                          <a:latin typeface="Montserrat" panose="00000500000000000000" pitchFamily="2" charset="0"/>
                        </a:rPr>
                        <a:t> </a:t>
                      </a:r>
                      <a:endParaRPr lang="es-MX" sz="1000" b="0" kern="100" dirty="0">
                        <a:solidFill>
                          <a:srgbClr val="404040"/>
                        </a:solidFill>
                        <a:effectLst/>
                        <a:latin typeface="Montserrat" panose="00000500000000000000" pitchFamily="2" charset="0"/>
                      </a:endParaRPr>
                    </a:p>
                    <a:p>
                      <a:pPr algn="just">
                        <a:lnSpc>
                          <a:spcPct val="107000"/>
                        </a:lnSpc>
                      </a:pPr>
                      <a:r>
                        <a:rPr lang="es-MX" sz="1200" b="0" kern="1200" dirty="0">
                          <a:solidFill>
                            <a:srgbClr val="404040"/>
                          </a:solidFill>
                          <a:effectLst/>
                          <a:latin typeface="Montserrat" panose="00000500000000000000" pitchFamily="2" charset="0"/>
                        </a:rPr>
                        <a:t> </a:t>
                      </a:r>
                      <a:endParaRPr lang="es-MX" sz="1000" b="0" kern="100" dirty="0">
                        <a:solidFill>
                          <a:srgbClr val="404040"/>
                        </a:solidFill>
                        <a:effectLst/>
                        <a:latin typeface="Montserrat" panose="00000500000000000000" pitchFamily="2" charset="0"/>
                      </a:endParaRPr>
                    </a:p>
                    <a:p>
                      <a:pPr algn="just">
                        <a:lnSpc>
                          <a:spcPct val="107000"/>
                        </a:lnSpc>
                      </a:pPr>
                      <a:r>
                        <a:rPr lang="es-MX" sz="1200" b="0" kern="1200" dirty="0">
                          <a:solidFill>
                            <a:srgbClr val="404040"/>
                          </a:solidFill>
                          <a:effectLst/>
                          <a:latin typeface="Montserrat" panose="00000500000000000000" pitchFamily="2" charset="0"/>
                        </a:rPr>
                        <a:t> </a:t>
                      </a:r>
                      <a:endParaRPr lang="es-MX" sz="1000" b="0" kern="100" dirty="0">
                        <a:solidFill>
                          <a:srgbClr val="404040"/>
                        </a:solidFill>
                        <a:effectLst/>
                        <a:latin typeface="Montserrat" panose="00000500000000000000" pitchFamily="2" charset="0"/>
                      </a:endParaRPr>
                    </a:p>
                    <a:p>
                      <a:pPr algn="just">
                        <a:lnSpc>
                          <a:spcPct val="107000"/>
                        </a:lnSpc>
                      </a:pPr>
                      <a:r>
                        <a:rPr lang="es-MX" sz="1200" b="0" kern="1200" dirty="0">
                          <a:solidFill>
                            <a:srgbClr val="404040"/>
                          </a:solidFill>
                          <a:effectLst/>
                          <a:latin typeface="Montserrat" panose="00000500000000000000" pitchFamily="2" charset="0"/>
                        </a:rPr>
                        <a:t> </a:t>
                      </a:r>
                      <a:endParaRPr lang="es-MX" sz="1000" b="0" kern="100" dirty="0">
                        <a:solidFill>
                          <a:srgbClr val="404040"/>
                        </a:solidFill>
                        <a:effectLst/>
                        <a:latin typeface="Montserrat" panose="00000500000000000000" pitchFamily="2" charset="0"/>
                      </a:endParaRPr>
                    </a:p>
                    <a:p>
                      <a:pPr algn="just">
                        <a:lnSpc>
                          <a:spcPct val="107000"/>
                        </a:lnSpc>
                      </a:pPr>
                      <a:r>
                        <a:rPr lang="es-MX" sz="1200" b="0" kern="1200" dirty="0">
                          <a:solidFill>
                            <a:srgbClr val="404040"/>
                          </a:solidFill>
                          <a:effectLst/>
                          <a:latin typeface="Montserrat" panose="00000500000000000000" pitchFamily="2" charset="0"/>
                        </a:rPr>
                        <a:t> </a:t>
                      </a:r>
                      <a:endParaRPr lang="es-MX" sz="1000" b="0" kern="100" dirty="0">
                        <a:solidFill>
                          <a:srgbClr val="404040"/>
                        </a:solidFill>
                        <a:effectLst/>
                        <a:latin typeface="Montserrat" panose="00000500000000000000" pitchFamily="2" charset="0"/>
                      </a:endParaRPr>
                    </a:p>
                    <a:p>
                      <a:pPr algn="just">
                        <a:lnSpc>
                          <a:spcPct val="107000"/>
                        </a:lnSpc>
                      </a:pPr>
                      <a:r>
                        <a:rPr lang="es-MX" sz="1200" b="0" kern="1200" dirty="0">
                          <a:solidFill>
                            <a:srgbClr val="404040"/>
                          </a:solidFill>
                          <a:effectLst/>
                          <a:latin typeface="Montserrat" panose="00000500000000000000" pitchFamily="2" charset="0"/>
                        </a:rPr>
                        <a:t> </a:t>
                      </a:r>
                      <a:endParaRPr lang="es-MX" sz="1000" b="0" kern="100" dirty="0">
                        <a:solidFill>
                          <a:srgbClr val="404040"/>
                        </a:solidFill>
                        <a:effectLst/>
                        <a:latin typeface="Montserrat" panose="00000500000000000000" pitchFamily="2" charset="0"/>
                      </a:endParaRPr>
                    </a:p>
                    <a:p>
                      <a:pPr algn="just">
                        <a:lnSpc>
                          <a:spcPct val="107000"/>
                        </a:lnSpc>
                      </a:pPr>
                      <a:r>
                        <a:rPr lang="es-MX" sz="1200" b="0" kern="1200" dirty="0">
                          <a:solidFill>
                            <a:srgbClr val="404040"/>
                          </a:solidFill>
                          <a:effectLst/>
                          <a:latin typeface="Montserrat" panose="00000500000000000000" pitchFamily="2" charset="0"/>
                        </a:rPr>
                        <a:t> </a:t>
                      </a:r>
                      <a:endParaRPr lang="es-MX" sz="1000" b="0" kern="100" dirty="0">
                        <a:solidFill>
                          <a:srgbClr val="404040"/>
                        </a:solidFill>
                        <a:effectLst/>
                        <a:latin typeface="Montserrat" panose="00000500000000000000" pitchFamily="2" charset="0"/>
                      </a:endParaRPr>
                    </a:p>
                    <a:p>
                      <a:pPr algn="just">
                        <a:lnSpc>
                          <a:spcPct val="107000"/>
                        </a:lnSpc>
                      </a:pPr>
                      <a:r>
                        <a:rPr lang="es-MX" sz="1200" b="0" kern="1200" dirty="0">
                          <a:solidFill>
                            <a:srgbClr val="404040"/>
                          </a:solidFill>
                          <a:effectLst/>
                          <a:latin typeface="Montserrat" panose="00000500000000000000" pitchFamily="2" charset="0"/>
                        </a:rPr>
                        <a:t> </a:t>
                      </a:r>
                      <a:endParaRPr lang="es-MX" sz="1000" b="0" kern="100" dirty="0">
                        <a:solidFill>
                          <a:srgbClr val="404040"/>
                        </a:solidFill>
                        <a:effectLst/>
                        <a:latin typeface="Montserrat" panose="00000500000000000000" pitchFamily="2" charset="0"/>
                      </a:endParaRPr>
                    </a:p>
                    <a:p>
                      <a:pPr algn="just">
                        <a:lnSpc>
                          <a:spcPct val="107000"/>
                        </a:lnSpc>
                      </a:pPr>
                      <a:r>
                        <a:rPr lang="es-MX" sz="1200" b="0" kern="1200" dirty="0">
                          <a:solidFill>
                            <a:srgbClr val="404040"/>
                          </a:solidFill>
                          <a:effectLst/>
                          <a:latin typeface="Montserrat" panose="00000500000000000000" pitchFamily="2" charset="0"/>
                        </a:rPr>
                        <a:t> </a:t>
                      </a:r>
                      <a:endParaRPr lang="es-MX" sz="1000" b="0" kern="100" dirty="0">
                        <a:solidFill>
                          <a:srgbClr val="404040"/>
                        </a:solidFill>
                        <a:effectLst/>
                        <a:latin typeface="Montserrat" panose="00000500000000000000" pitchFamily="2" charset="0"/>
                      </a:endParaRPr>
                    </a:p>
                    <a:p>
                      <a:pPr algn="just">
                        <a:lnSpc>
                          <a:spcPct val="107000"/>
                        </a:lnSpc>
                      </a:pPr>
                      <a:r>
                        <a:rPr lang="es-MX" sz="1200" b="0" kern="1200" dirty="0">
                          <a:solidFill>
                            <a:srgbClr val="404040"/>
                          </a:solidFill>
                          <a:effectLst/>
                          <a:latin typeface="Montserrat" panose="00000500000000000000" pitchFamily="2" charset="0"/>
                        </a:rPr>
                        <a:t> </a:t>
                      </a:r>
                      <a:endParaRPr lang="es-MX" sz="1000" b="0" kern="100" dirty="0">
                        <a:solidFill>
                          <a:srgbClr val="404040"/>
                        </a:solidFill>
                        <a:effectLst/>
                        <a:latin typeface="Montserrat" panose="00000500000000000000" pitchFamily="2" charset="0"/>
                      </a:endParaRPr>
                    </a:p>
                    <a:p>
                      <a:pPr algn="just">
                        <a:lnSpc>
                          <a:spcPct val="107000"/>
                        </a:lnSpc>
                      </a:pPr>
                      <a:r>
                        <a:rPr lang="es-MX" sz="1200" b="0" kern="1200" dirty="0">
                          <a:solidFill>
                            <a:srgbClr val="404040"/>
                          </a:solidFill>
                          <a:effectLst/>
                          <a:latin typeface="Montserrat" panose="00000500000000000000" pitchFamily="2" charset="0"/>
                        </a:rPr>
                        <a:t> </a:t>
                      </a:r>
                      <a:endParaRPr lang="es-MX" sz="1000" b="0" kern="100" dirty="0">
                        <a:solidFill>
                          <a:srgbClr val="404040"/>
                        </a:solidFill>
                        <a:effectLst/>
                        <a:latin typeface="Montserrat" panose="00000500000000000000" pitchFamily="2" charset="0"/>
                      </a:endParaRPr>
                    </a:p>
                    <a:p>
                      <a:pPr algn="just">
                        <a:lnSpc>
                          <a:spcPct val="107000"/>
                        </a:lnSpc>
                      </a:pPr>
                      <a:r>
                        <a:rPr lang="es-MX" sz="1200" b="0" kern="1200" dirty="0">
                          <a:solidFill>
                            <a:srgbClr val="404040"/>
                          </a:solidFill>
                          <a:effectLst/>
                          <a:latin typeface="Montserrat" panose="00000500000000000000" pitchFamily="2" charset="0"/>
                        </a:rPr>
                        <a:t> </a:t>
                      </a:r>
                      <a:r>
                        <a:rPr lang="es-MX" sz="900" b="0" kern="100" dirty="0">
                          <a:solidFill>
                            <a:srgbClr val="404040"/>
                          </a:solidFill>
                          <a:effectLst/>
                          <a:latin typeface="Montserrat" panose="00000500000000000000" pitchFamily="2" charset="0"/>
                        </a:rPr>
                        <a:t> </a:t>
                      </a:r>
                      <a:endParaRPr lang="es-MX" sz="1000" b="0" kern="100" dirty="0">
                        <a:solidFill>
                          <a:srgbClr val="40404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56494" marR="564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tabLst>
                          <a:tab pos="646430" algn="l"/>
                        </a:tabLst>
                      </a:pPr>
                      <a:r>
                        <a:rPr lang="es-MX" sz="1200" b="0" kern="1200" dirty="0">
                          <a:solidFill>
                            <a:srgbClr val="404040"/>
                          </a:solidFill>
                          <a:effectLst/>
                          <a:latin typeface="Montserrat" panose="00000500000000000000" pitchFamily="2" charset="0"/>
                        </a:rPr>
                        <a:t>Se agrega un numeral para determinar tiempos </a:t>
                      </a:r>
                      <a:endParaRPr lang="es-MX" sz="1000" b="0" kern="100" dirty="0">
                        <a:solidFill>
                          <a:srgbClr val="40404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9330623"/>
                  </a:ext>
                </a:extLst>
              </a:tr>
            </a:tbl>
          </a:graphicData>
        </a:graphic>
      </p:graphicFrame>
      <p:pic>
        <p:nvPicPr>
          <p:cNvPr id="9" name="Imagen 8">
            <a:extLst>
              <a:ext uri="{FF2B5EF4-FFF2-40B4-BE49-F238E27FC236}">
                <a16:creationId xmlns:a16="http://schemas.microsoft.com/office/drawing/2014/main" id="{DF5C7FA1-52CC-7D9D-C1B3-964CB542EC5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2187" y="3781723"/>
            <a:ext cx="3273425" cy="1778635"/>
          </a:xfrm>
          <a:prstGeom prst="rect">
            <a:avLst/>
          </a:prstGeom>
          <a:noFill/>
        </p:spPr>
      </p:pic>
    </p:spTree>
    <p:extLst>
      <p:ext uri="{BB962C8B-B14F-4D97-AF65-F5344CB8AC3E}">
        <p14:creationId xmlns:p14="http://schemas.microsoft.com/office/powerpoint/2010/main" val="1828950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4701F5C-A251-7D41-B722-5DB282B5A85B}"/>
              </a:ext>
            </a:extLst>
          </p:cNvPr>
          <p:cNvSpPr>
            <a:spLocks noGrp="1"/>
          </p:cNvSpPr>
          <p:nvPr>
            <p:ph type="body" sz="quarter" idx="13"/>
          </p:nvPr>
        </p:nvSpPr>
        <p:spPr>
          <a:xfrm>
            <a:off x="1195755" y="3072788"/>
            <a:ext cx="10500526" cy="901530"/>
          </a:xfrm>
        </p:spPr>
        <p:txBody>
          <a:bodyPr>
            <a:normAutofit lnSpcReduction="10000"/>
          </a:bodyPr>
          <a:lstStyle/>
          <a:p>
            <a:r>
              <a:rPr lang="es-MX" sz="3200" dirty="0"/>
              <a:t>Características Específicas de los créditos de Primer Piso</a:t>
            </a:r>
          </a:p>
        </p:txBody>
      </p:sp>
    </p:spTree>
    <p:extLst>
      <p:ext uri="{BB962C8B-B14F-4D97-AF65-F5344CB8AC3E}">
        <p14:creationId xmlns:p14="http://schemas.microsoft.com/office/powerpoint/2010/main" val="11288419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9665b0b-9df7-4b05-a78f-80de772562eb" xsi:nil="true"/>
    <lcf76f155ced4ddcb4097134ff3c332f xmlns="6a6c249d-ee75-4490-a366-7e338eeacd2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8AA70FFA90B4114C899FB0DBD9E92E07" ma:contentTypeVersion="11" ma:contentTypeDescription="Crear nuevo documento." ma:contentTypeScope="" ma:versionID="5961511fbb534dae0e11a1e7be5e02a8">
  <xsd:schema xmlns:xsd="http://www.w3.org/2001/XMLSchema" xmlns:xs="http://www.w3.org/2001/XMLSchema" xmlns:p="http://schemas.microsoft.com/office/2006/metadata/properties" xmlns:ns2="6a6c249d-ee75-4490-a366-7e338eeacd29" xmlns:ns3="99665b0b-9df7-4b05-a78f-80de772562eb" targetNamespace="http://schemas.microsoft.com/office/2006/metadata/properties" ma:root="true" ma:fieldsID="72194b023749fff714177916fdffd717" ns2:_="" ns3:_="">
    <xsd:import namespace="6a6c249d-ee75-4490-a366-7e338eeacd29"/>
    <xsd:import namespace="99665b0b-9df7-4b05-a78f-80de772562e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6c249d-ee75-4490-a366-7e338eeacd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Etiquetas de imagen" ma:readOnly="false" ma:fieldId="{5cf76f15-5ced-4ddc-b409-7134ff3c332f}" ma:taxonomyMulti="true" ma:sspId="97bf9728-b232-477b-a750-84da33396ef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665b0b-9df7-4b05-a78f-80de772562eb"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33d51f3-cf35-4970-8276-bbc2c9a70902}" ma:internalName="TaxCatchAll" ma:showField="CatchAllData" ma:web="99665b0b-9df7-4b05-a78f-80de772562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D381F2-C903-44C2-8937-EA5BFC4E8F8A}">
  <ds:schemaRefs>
    <ds:schemaRef ds:uri="http://purl.org/dc/terms/"/>
    <ds:schemaRef ds:uri="http://www.w3.org/XML/1998/namespace"/>
    <ds:schemaRef ds:uri="http://purl.org/dc/elements/1.1/"/>
    <ds:schemaRef ds:uri="http://schemas.microsoft.com/office/infopath/2007/PartnerControls"/>
    <ds:schemaRef ds:uri="6a6c249d-ee75-4490-a366-7e338eeacd29"/>
    <ds:schemaRef ds:uri="http://schemas.openxmlformats.org/package/2006/metadata/core-properties"/>
    <ds:schemaRef ds:uri="http://schemas.microsoft.com/office/2006/documentManagement/types"/>
    <ds:schemaRef ds:uri="99665b0b-9df7-4b05-a78f-80de772562eb"/>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59DB88D3-E117-4F85-9B86-5338D0B7C647}">
  <ds:schemaRefs>
    <ds:schemaRef ds:uri="http://schemas.microsoft.com/sharepoint/v3/contenttype/forms"/>
  </ds:schemaRefs>
</ds:datastoreItem>
</file>

<file path=customXml/itemProps3.xml><?xml version="1.0" encoding="utf-8"?>
<ds:datastoreItem xmlns:ds="http://schemas.openxmlformats.org/officeDocument/2006/customXml" ds:itemID="{FA9FD0FC-EE82-412A-B02D-B4BA13E2EC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6c249d-ee75-4490-a366-7e338eeacd29"/>
    <ds:schemaRef ds:uri="99665b0b-9df7-4b05-a78f-80de772562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6952</TotalTime>
  <Words>5453</Words>
  <Application>Microsoft Office PowerPoint</Application>
  <PresentationFormat>Panorámica</PresentationFormat>
  <Paragraphs>729</Paragraphs>
  <Slides>37</Slides>
  <Notes>26</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37</vt:i4>
      </vt:variant>
    </vt:vector>
  </HeadingPairs>
  <TitlesOfParts>
    <vt:vector size="46" baseType="lpstr">
      <vt:lpstr>Montserrat</vt:lpstr>
      <vt:lpstr>Montserrat Medium</vt:lpstr>
      <vt:lpstr>Cambria</vt:lpstr>
      <vt:lpstr>MS Mincho</vt:lpstr>
      <vt:lpstr>Calibri</vt:lpstr>
      <vt:lpstr>Aptos</vt:lpstr>
      <vt:lpstr>Montserrat SemiBold</vt:lpstr>
      <vt:lpstr>Arial</vt:lpstr>
      <vt:lpstr>Tema de Office</vt:lpstr>
      <vt:lpstr>PROCESO DE CRÉDITO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Cartera Vigente y Vencida</vt:lpstr>
      <vt:lpstr>Cartera Vigente</vt:lpstr>
      <vt:lpstr>Cartera Vencida</vt:lpstr>
      <vt:lpstr>Presentación de PowerPoint</vt:lpstr>
      <vt:lpstr>Restructuras</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María Fernanda López Arvizu</cp:lastModifiedBy>
  <cp:revision>200</cp:revision>
  <cp:lastPrinted>2024-02-29T17:36:10Z</cp:lastPrinted>
  <dcterms:created xsi:type="dcterms:W3CDTF">2018-12-04T03:27:02Z</dcterms:created>
  <dcterms:modified xsi:type="dcterms:W3CDTF">2024-03-12T00:25:37Z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0x0101008AA70FFA90B4114C899FB0DBD9E92E07</vt:lpwstr>
  </property>
  <property fmtid="{D5CDD505-2E9C-101B-9397-08002B2CF9AE}" pid="3" name="MediaServiceImageTags">
    <vt:lpwstr/>
  </property>
</Properties>
</file>