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1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2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3.xml" ContentType="application/vnd.openxmlformats-officedocument.themeOverrid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4.xml" ContentType="application/vnd.openxmlformats-officedocument.themeOverr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5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6.xml" ContentType="application/vnd.openxmlformats-officedocument.themeOverride+xml"/>
  <Override PartName="/ppt/notesSlides/notesSlide8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9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7.xml" ContentType="application/vnd.openxmlformats-officedocument.themeOverride+xml"/>
  <Override PartName="/ppt/drawings/drawing1.xml" ContentType="application/vnd.openxmlformats-officedocument.drawingml.chartshapes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8.xml" ContentType="application/vnd.openxmlformats-officedocument.themeOverride+xml"/>
  <Override PartName="/ppt/drawings/drawing2.xml" ContentType="application/vnd.openxmlformats-officedocument.drawingml.chartshapes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theme/themeOverride11.xml" ContentType="application/vnd.openxmlformats-officedocument.themeOverr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12.xml" ContentType="application/vnd.openxmlformats-officedocument.themeOverride+xml"/>
  <Override PartName="/ppt/notesSlides/notesSlide15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13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theme/themeOverride14.xml" ContentType="application/vnd.openxmlformats-officedocument.themeOverr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5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theme/themeOverride16.xml" ContentType="application/vnd.openxmlformats-officedocument.themeOverride+xml"/>
  <Override PartName="/ppt/notesSlides/notesSlide16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7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theme/themeOverride18.xml" ContentType="application/vnd.openxmlformats-officedocument.themeOverr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9.xml" ContentType="application/vnd.openxmlformats-officedocument.themeOverride+xml"/>
  <Override PartName="/ppt/notesSlides/notesSlide17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5" r:id="rId2"/>
    <p:sldId id="262" r:id="rId3"/>
    <p:sldId id="281" r:id="rId4"/>
    <p:sldId id="280" r:id="rId5"/>
    <p:sldId id="257" r:id="rId6"/>
    <p:sldId id="259" r:id="rId7"/>
    <p:sldId id="260" r:id="rId8"/>
    <p:sldId id="261" r:id="rId9"/>
    <p:sldId id="271" r:id="rId10"/>
    <p:sldId id="282" r:id="rId11"/>
    <p:sldId id="287" r:id="rId12"/>
    <p:sldId id="283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3" r:id="rId21"/>
    <p:sldId id="275" r:id="rId22"/>
  </p:sldIdLst>
  <p:sldSz cx="12192000" cy="6858000"/>
  <p:notesSz cx="7010400" cy="92964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1B4F"/>
    <a:srgbClr val="DEC9A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614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file:///C:\Users\llopez\Documents\IMPARTIDOS\2018\Asistencia%20T&#233;cnica\Satisfacci&#243;n%20Cliente\SATISFACCI&#211;N%204%20TRIM%202018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0.xml"/><Relationship Id="rId1" Type="http://schemas.microsoft.com/office/2011/relationships/chartStyle" Target="style10.xml"/><Relationship Id="rId6" Type="http://schemas.openxmlformats.org/officeDocument/2006/relationships/chartUserShapes" Target="../drawings/drawing2.xml"/><Relationship Id="rId5" Type="http://schemas.openxmlformats.org/officeDocument/2006/relationships/package" Target="../embeddings/Microsoft_Excel_Worksheet5.xlsx"/><Relationship Id="rId4" Type="http://schemas.openxmlformats.org/officeDocument/2006/relationships/image" Target="../media/image10.png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1.xml"/><Relationship Id="rId1" Type="http://schemas.microsoft.com/office/2011/relationships/chartStyle" Target="style11.xml"/><Relationship Id="rId5" Type="http://schemas.openxmlformats.org/officeDocument/2006/relationships/oleObject" Target="file:///C:\Users\llopez\Documents\IMPARTIDOS\EVALUACIONES\EVALUACIONES\CONCENTRADO%20DE%20EVALUACIONES%202018%204%20trim.xlsx" TargetMode="External"/><Relationship Id="rId4" Type="http://schemas.openxmlformats.org/officeDocument/2006/relationships/image" Target="../media/image10.png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2.xml"/><Relationship Id="rId1" Type="http://schemas.microsoft.com/office/2011/relationships/chartStyle" Target="style12.xml"/><Relationship Id="rId5" Type="http://schemas.openxmlformats.org/officeDocument/2006/relationships/oleObject" Target="file:///C:\Users\llopez\Documents\IMPARTIDOS\EVALUACIONES\EVALUACIONES\CONCENTRADO%20DE%20EVALUACIONES%202018%204%20trim.xlsx" TargetMode="External"/><Relationship Id="rId4" Type="http://schemas.openxmlformats.org/officeDocument/2006/relationships/image" Target="../media/image10.png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3.xml"/><Relationship Id="rId1" Type="http://schemas.microsoft.com/office/2011/relationships/chartStyle" Target="style13.xml"/><Relationship Id="rId5" Type="http://schemas.openxmlformats.org/officeDocument/2006/relationships/oleObject" Target="file:///C:\Users\llopez\Documents\IMPARTIDOS\EVALUACIONES\EVALUACIONES\CONCENTRADO%20DE%20EVALUACIONES%202018%204%20trim.xlsx" TargetMode="External"/><Relationship Id="rId4" Type="http://schemas.openxmlformats.org/officeDocument/2006/relationships/image" Target="../media/image10.png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4.xml"/><Relationship Id="rId1" Type="http://schemas.microsoft.com/office/2011/relationships/chartStyle" Target="style14.xml"/><Relationship Id="rId5" Type="http://schemas.openxmlformats.org/officeDocument/2006/relationships/oleObject" Target="file:///C:\Users\llopez\Documents\IMPARTIDOS\EVALUACIONES\EVALUACIONES\CONCENTRADO%20DE%20EVALUACIONES%202018%204%20trim.xlsx" TargetMode="External"/><Relationship Id="rId4" Type="http://schemas.openxmlformats.org/officeDocument/2006/relationships/image" Target="../media/image10.png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15.xml"/><Relationship Id="rId1" Type="http://schemas.microsoft.com/office/2011/relationships/chartStyle" Target="style15.xml"/><Relationship Id="rId5" Type="http://schemas.openxmlformats.org/officeDocument/2006/relationships/oleObject" Target="file:///C:\Users\llopez\Documents\IMPARTIDOS\EVALUACIONES\EVALUACIONES\CONCENTRADO%20DE%20EVALUACIONES%202018%204%20trim.xlsx" TargetMode="External"/><Relationship Id="rId4" Type="http://schemas.openxmlformats.org/officeDocument/2006/relationships/image" Target="../media/image10.png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16.xml"/><Relationship Id="rId1" Type="http://schemas.microsoft.com/office/2011/relationships/chartStyle" Target="style16.xml"/><Relationship Id="rId5" Type="http://schemas.openxmlformats.org/officeDocument/2006/relationships/oleObject" Target="file:///C:\Users\llopez\Documents\IMPARTIDOS\EVALUACIONES\EVALUACIONES\CONCENTRADO%20DE%20EVALUACIONES%202018%204%20trim.xlsx" TargetMode="External"/><Relationship Id="rId4" Type="http://schemas.openxmlformats.org/officeDocument/2006/relationships/image" Target="../media/image10.png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7.xml"/><Relationship Id="rId1" Type="http://schemas.microsoft.com/office/2011/relationships/chartStyle" Target="style17.xml"/><Relationship Id="rId5" Type="http://schemas.openxmlformats.org/officeDocument/2006/relationships/oleObject" Target="file:///C:\Users\llopez\Documents\IMPARTIDOS\EVALUACIONES\EVALUACIONES\CONCENTRADO%20DE%20EVALUACIONES%202018%204%20trim.xlsx" TargetMode="External"/><Relationship Id="rId4" Type="http://schemas.openxmlformats.org/officeDocument/2006/relationships/image" Target="../media/image10.png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18.xml"/><Relationship Id="rId1" Type="http://schemas.microsoft.com/office/2011/relationships/chartStyle" Target="style18.xml"/><Relationship Id="rId5" Type="http://schemas.openxmlformats.org/officeDocument/2006/relationships/oleObject" Target="file:///C:\Users\llopez\Documents\IMPARTIDOS\EVALUACIONES\EVALUACIONES\CONCENTRADO%20DE%20EVALUACIONES%202018%204%20trim.xlsx" TargetMode="External"/><Relationship Id="rId4" Type="http://schemas.openxmlformats.org/officeDocument/2006/relationships/image" Target="../media/image10.png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19.xml"/><Relationship Id="rId1" Type="http://schemas.microsoft.com/office/2011/relationships/chartStyle" Target="style19.xml"/><Relationship Id="rId5" Type="http://schemas.openxmlformats.org/officeDocument/2006/relationships/package" Target="../embeddings/Microsoft_Excel_Worksheet6.xlsx"/><Relationship Id="rId4" Type="http://schemas.openxmlformats.org/officeDocument/2006/relationships/image" Target="../media/image11.png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oleObject" Target="file:///C:\Users\llopez\Documents\IMPARTIDOS\2018\Asistencia%20T&#233;cnica\Satisfacci&#243;n%20Cliente\SATISFACCI&#211;N%204%20TRIM%202018.xlsx" TargetMode="External"/><Relationship Id="rId4" Type="http://schemas.openxmlformats.org/officeDocument/2006/relationships/image" Target="../media/image10.png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20.xml"/><Relationship Id="rId1" Type="http://schemas.microsoft.com/office/2011/relationships/chartStyle" Target="style20.xml"/><Relationship Id="rId5" Type="http://schemas.openxmlformats.org/officeDocument/2006/relationships/package" Target="../embeddings/Microsoft_Excel_Worksheet7.xlsx"/><Relationship Id="rId4" Type="http://schemas.openxmlformats.org/officeDocument/2006/relationships/image" Target="../media/image11.png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21.xml"/><Relationship Id="rId1" Type="http://schemas.microsoft.com/office/2011/relationships/chartStyle" Target="style21.xml"/><Relationship Id="rId5" Type="http://schemas.openxmlformats.org/officeDocument/2006/relationships/oleObject" Target="file:///C:\Users\llopez\Documents\IMPARTIDOS\EVALUACIONES\EVALUACIONES\CONCENTRADO%20DE%20EVALUACIONES%202018%204%20trim.xlsx" TargetMode="External"/><Relationship Id="rId4" Type="http://schemas.openxmlformats.org/officeDocument/2006/relationships/image" Target="../media/image10.png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lopez\Documents\IMPARTIDOS\EVALUACIONES\EVALUACIONES\CONCENTRADO%20DE%20EVALUACIONES%202018%204%20trim.xlsx" TargetMode="External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3.xml"/><Relationship Id="rId1" Type="http://schemas.microsoft.com/office/2011/relationships/chartStyle" Target="style3.xml"/><Relationship Id="rId5" Type="http://schemas.openxmlformats.org/officeDocument/2006/relationships/oleObject" Target="file:///C:\Users\llopez\Documents\IMPARTIDOS\2018\Asistencia%20T&#233;cnica\Satisfacci&#243;n%20Cliente\SATISFACCI&#211;N%204%20TRIM%202018.xlsx" TargetMode="External"/><Relationship Id="rId4" Type="http://schemas.openxmlformats.org/officeDocument/2006/relationships/image" Target="../media/image10.png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4.xml"/><Relationship Id="rId1" Type="http://schemas.microsoft.com/office/2011/relationships/chartStyle" Target="style4.xml"/><Relationship Id="rId5" Type="http://schemas.openxmlformats.org/officeDocument/2006/relationships/oleObject" Target="file:///C:\Users\llopez\Documents\IMPARTIDOS\2018\Asistencia%20T&#233;cnica\Satisfacci&#243;n%20Cliente\SATISFACCI&#211;N%204%20TRIM%202018.xlsx" TargetMode="External"/><Relationship Id="rId4" Type="http://schemas.openxmlformats.org/officeDocument/2006/relationships/image" Target="../media/image10.png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5.xml"/><Relationship Id="rId1" Type="http://schemas.microsoft.com/office/2011/relationships/chartStyle" Target="style5.xml"/><Relationship Id="rId5" Type="http://schemas.openxmlformats.org/officeDocument/2006/relationships/package" Target="../embeddings/Microsoft_Excel_Worksheet.xlsx"/><Relationship Id="rId4" Type="http://schemas.openxmlformats.org/officeDocument/2006/relationships/image" Target="../media/image11.png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6.xml"/><Relationship Id="rId1" Type="http://schemas.microsoft.com/office/2011/relationships/chartStyle" Target="style6.xml"/><Relationship Id="rId5" Type="http://schemas.openxmlformats.org/officeDocument/2006/relationships/package" Target="../embeddings/Microsoft_Excel_Worksheet1.xlsx"/><Relationship Id="rId4" Type="http://schemas.openxmlformats.org/officeDocument/2006/relationships/image" Target="../media/image11.pn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7.xml"/><Relationship Id="rId1" Type="http://schemas.microsoft.com/office/2011/relationships/chartStyle" Target="style7.xml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11.png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9.xml"/><Relationship Id="rId1" Type="http://schemas.microsoft.com/office/2011/relationships/chartStyle" Target="style9.xml"/><Relationship Id="rId6" Type="http://schemas.openxmlformats.org/officeDocument/2006/relationships/chartUserShapes" Target="../drawings/drawing1.xml"/><Relationship Id="rId5" Type="http://schemas.openxmlformats.org/officeDocument/2006/relationships/package" Target="../embeddings/Microsoft_Excel_Worksheet4.xlsx"/><Relationship Id="rId4" Type="http://schemas.openxmlformats.org/officeDocument/2006/relationships/image" Target="../media/image10.png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r>
              <a:rPr lang="es-MX" sz="1400" dirty="0">
                <a:solidFill>
                  <a:srgbClr val="691B4F"/>
                </a:solidFill>
              </a:rPr>
              <a:t>Califique la calidad de nuestro servicio de Asistencia Técnica</a:t>
            </a:r>
          </a:p>
        </c:rich>
      </c:tx>
      <c:layout>
        <c:manualLayout>
          <c:xMode val="edge"/>
          <c:yMode val="edge"/>
          <c:x val="0.22279929977700966"/>
          <c:y val="0.28047455411171279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691B4F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blipFill dpi="0" rotWithShape="1">
          <a:blip xmlns:r="http://schemas.openxmlformats.org/officeDocument/2006/relationships" r:embed="rId3"/>
          <a:srcRect/>
          <a:stretch>
            <a:fillRect/>
          </a:stretch>
        </a:blipFill>
        <a:ln>
          <a:noFill/>
        </a:ln>
        <a:effectLst/>
        <a:sp3d/>
      </c:spPr>
      <c:pictureOptions>
        <c:pictureFormat val="stretch"/>
      </c:pictureOptions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29286037399764"/>
          <c:y val="7.7205611873393629E-2"/>
          <c:w val="0.86289579709484565"/>
          <c:h val="0.7830783942704838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DEC9A2">
                <a:alpha val="84706"/>
              </a:srgb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1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033-4582-947E-A3CA01339B26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033-4582-947E-A3CA01339B2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Concentrado!$B$51:$B$55</c:f>
              <c:strCache>
                <c:ptCount val="5"/>
                <c:pt idx="0">
                  <c:v>Excelente </c:v>
                </c:pt>
                <c:pt idx="1">
                  <c:v>Muy bien</c:v>
                </c:pt>
                <c:pt idx="2">
                  <c:v>Bien</c:v>
                </c:pt>
                <c:pt idx="3">
                  <c:v>Regular </c:v>
                </c:pt>
                <c:pt idx="4">
                  <c:v>Malo</c:v>
                </c:pt>
              </c:strCache>
            </c:strRef>
          </c:cat>
          <c:val>
            <c:numRef>
              <c:f>Concentrado!$C$51:$C$55</c:f>
              <c:numCache>
                <c:formatCode>General</c:formatCode>
                <c:ptCount val="5"/>
                <c:pt idx="0">
                  <c:v>0.93</c:v>
                </c:pt>
                <c:pt idx="1">
                  <c:v>7.0000000000000007E-2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hape val="cylinder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3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lumMod val="75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2-C033-4582-947E-A3CA01339B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4955344"/>
        <c:axId val="84944944"/>
        <c:axId val="0"/>
      </c:bar3DChart>
      <c:catAx>
        <c:axId val="849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44944"/>
        <c:crosses val="autoZero"/>
        <c:auto val="1"/>
        <c:lblAlgn val="ctr"/>
        <c:lblOffset val="100"/>
        <c:noMultiLvlLbl val="0"/>
      </c:catAx>
      <c:valAx>
        <c:axId val="84944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5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b" anchorCtr="0"/>
          <a:lstStyle/>
          <a:p>
            <a:pPr>
              <a:defRPr sz="1400" b="1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r>
              <a:rPr lang="es-MX">
                <a:solidFill>
                  <a:srgbClr val="691B4F"/>
                </a:solidFill>
              </a:rPr>
              <a:t>En general</a:t>
            </a:r>
            <a:r>
              <a:rPr lang="es-MX" baseline="0">
                <a:solidFill>
                  <a:srgbClr val="691B4F"/>
                </a:solidFill>
              </a:rPr>
              <a:t> ¿Cómo calificaría la calidad de nuestro servicio de Asesoría Técnica?</a:t>
            </a:r>
            <a:endParaRPr lang="es-MX">
              <a:solidFill>
                <a:srgbClr val="691B4F"/>
              </a:solidFill>
            </a:endParaRPr>
          </a:p>
        </c:rich>
      </c:tx>
      <c:layout>
        <c:manualLayout>
          <c:xMode val="edge"/>
          <c:yMode val="edge"/>
          <c:x val="0.21816706672349717"/>
          <c:y val="4.6296296296296294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b" anchorCtr="0"/>
        <a:lstStyle/>
        <a:p>
          <a:pPr>
            <a:defRPr sz="1400" b="1" i="0" u="none" strike="noStrike" kern="1200" baseline="0">
              <a:solidFill>
                <a:srgbClr val="691B4F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blipFill dpi="0"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  <a:sp3d/>
      </c:spPr>
      <c:pictureOptions>
        <c:pictureFormat val="stretch"/>
      </c:pictureOptions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049412626840447"/>
          <c:y val="0.12120994776643021"/>
          <c:w val="0.86289579709484565"/>
          <c:h val="0.7962797224604349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DEC9A2">
                <a:alpha val="84706"/>
              </a:srgb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1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4111-444E-93D5-5DF175BBAC4B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4111-444E-93D5-5DF175BBAC4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gráficas!$B$16:$B$20</c:f>
              <c:strCache>
                <c:ptCount val="5"/>
                <c:pt idx="0">
                  <c:v>Excelente </c:v>
                </c:pt>
                <c:pt idx="1">
                  <c:v>Muy bien</c:v>
                </c:pt>
                <c:pt idx="2">
                  <c:v>Bien</c:v>
                </c:pt>
                <c:pt idx="3">
                  <c:v>Regular </c:v>
                </c:pt>
                <c:pt idx="4">
                  <c:v>Malo</c:v>
                </c:pt>
              </c:strCache>
            </c:strRef>
          </c:cat>
          <c:val>
            <c:numRef>
              <c:f>gráficas!$C$16:$C$20</c:f>
              <c:numCache>
                <c:formatCode>General</c:formatCode>
                <c:ptCount val="5"/>
                <c:pt idx="0">
                  <c:v>0.62</c:v>
                </c:pt>
                <c:pt idx="1">
                  <c:v>0.38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hape val="cylinder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3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lumMod val="75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2-4111-444E-93D5-5DF175BBAC4B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4955344"/>
        <c:axId val="84944944"/>
        <c:axId val="0"/>
      </c:bar3DChart>
      <c:catAx>
        <c:axId val="849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44944"/>
        <c:crosses val="autoZero"/>
        <c:auto val="1"/>
        <c:lblAlgn val="ctr"/>
        <c:lblOffset val="100"/>
        <c:noMultiLvlLbl val="0"/>
      </c:catAx>
      <c:valAx>
        <c:axId val="84944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5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5">
    <c:autoUpdate val="0"/>
  </c:externalData>
  <c:userShapes r:id="rId6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r>
              <a:rPr lang="es-MX">
                <a:solidFill>
                  <a:srgbClr val="691B4F"/>
                </a:solidFill>
              </a:rPr>
              <a:t>¿Está satisfecho con la capacitación que recibió?</a:t>
            </a:r>
          </a:p>
        </c:rich>
      </c:tx>
      <c:layout>
        <c:manualLayout>
          <c:xMode val="edge"/>
          <c:yMode val="edge"/>
          <c:x val="0.21774911301916405"/>
          <c:y val="3.617568115267358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691B4F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blipFill dpi="0"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  <a:sp3d/>
      </c:spPr>
      <c:pictureOptions>
        <c:pictureFormat val="stretch"/>
      </c:pictureOptions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29286037399764"/>
          <c:y val="7.7205611873393629E-2"/>
          <c:w val="0.86289579709484565"/>
          <c:h val="0.8287466042063079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DEC9A2">
                <a:alpha val="84706"/>
              </a:srgb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1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1F4-4308-B3A7-5814AA541E12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1F4-4308-B3A7-5814AA541E12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CONCENTRADO!$B$27:$B$31</c:f>
              <c:strCache>
                <c:ptCount val="5"/>
                <c:pt idx="0">
                  <c:v>Excelente</c:v>
                </c:pt>
                <c:pt idx="1">
                  <c:v>Muy bien</c:v>
                </c:pt>
                <c:pt idx="2">
                  <c:v>Bien</c:v>
                </c:pt>
                <c:pt idx="3">
                  <c:v>Regular</c:v>
                </c:pt>
                <c:pt idx="4">
                  <c:v>Malo</c:v>
                </c:pt>
              </c:strCache>
            </c:strRef>
          </c:cat>
          <c:val>
            <c:numRef>
              <c:f>CONCENTRADO!$D$27:$D$31</c:f>
              <c:numCache>
                <c:formatCode>0%</c:formatCode>
                <c:ptCount val="5"/>
                <c:pt idx="0">
                  <c:v>0.55220000000000002</c:v>
                </c:pt>
                <c:pt idx="1">
                  <c:v>0.32740000000000002</c:v>
                </c:pt>
                <c:pt idx="2">
                  <c:v>0.1071</c:v>
                </c:pt>
                <c:pt idx="3">
                  <c:v>1.17E-2</c:v>
                </c:pt>
                <c:pt idx="4">
                  <c:v>1.5E-3</c:v>
                </c:pt>
              </c:numCache>
            </c:numRef>
          </c:val>
          <c:shape val="cylinder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3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lumMod val="75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2-D1F4-4308-B3A7-5814AA541E12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4955344"/>
        <c:axId val="84944944"/>
        <c:axId val="0"/>
      </c:bar3DChart>
      <c:catAx>
        <c:axId val="849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44944"/>
        <c:crosses val="autoZero"/>
        <c:auto val="1"/>
        <c:lblAlgn val="ctr"/>
        <c:lblOffset val="100"/>
        <c:noMultiLvlLbl val="0"/>
      </c:catAx>
      <c:valAx>
        <c:axId val="84944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5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5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r>
              <a:rPr lang="es-MX" sz="1200">
                <a:solidFill>
                  <a:srgbClr val="691B4F"/>
                </a:solidFill>
              </a:rPr>
              <a:t>En general, ¿considera que el curso de capacitación tiene un impacto positivo y contribuye al crecimiento de su empresa?</a:t>
            </a:r>
          </a:p>
        </c:rich>
      </c:tx>
      <c:layout>
        <c:manualLayout>
          <c:xMode val="edge"/>
          <c:yMode val="edge"/>
          <c:x val="0.15521422202290339"/>
          <c:y val="3.1007751937984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rgbClr val="691B4F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blipFill dpi="0"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  <a:sp3d/>
      </c:spPr>
      <c:pictureOptions>
        <c:pictureFormat val="stretch"/>
      </c:pictureOptions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29286037399764"/>
          <c:y val="7.7205611873393629E-2"/>
          <c:w val="0.86289579709484565"/>
          <c:h val="0.8078931102914789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DEC9A2">
                <a:alpha val="84706"/>
              </a:srgb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1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0FAE-41ED-ADD3-9044CED1A741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0FAE-41ED-ADD3-9044CED1A74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CONCENTRADO!$B$48:$B$52</c:f>
              <c:strCache>
                <c:ptCount val="5"/>
                <c:pt idx="0">
                  <c:v>Excelente</c:v>
                </c:pt>
                <c:pt idx="1">
                  <c:v>Muy bien</c:v>
                </c:pt>
                <c:pt idx="2">
                  <c:v>Bien</c:v>
                </c:pt>
                <c:pt idx="3">
                  <c:v>Regular</c:v>
                </c:pt>
                <c:pt idx="4">
                  <c:v>Malo</c:v>
                </c:pt>
              </c:strCache>
            </c:strRef>
          </c:cat>
          <c:val>
            <c:numRef>
              <c:f>CONCENTRADO!$D$48:$D$52</c:f>
              <c:numCache>
                <c:formatCode>0%</c:formatCode>
                <c:ptCount val="5"/>
                <c:pt idx="0">
                  <c:v>0.6</c:v>
                </c:pt>
                <c:pt idx="1">
                  <c:v>0.31</c:v>
                </c:pt>
                <c:pt idx="2">
                  <c:v>0.08</c:v>
                </c:pt>
                <c:pt idx="3">
                  <c:v>0.01</c:v>
                </c:pt>
                <c:pt idx="4">
                  <c:v>0</c:v>
                </c:pt>
              </c:numCache>
            </c:numRef>
          </c:val>
          <c:shape val="cylinder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3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lumMod val="75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2-0FAE-41ED-ADD3-9044CED1A74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4955344"/>
        <c:axId val="84944944"/>
        <c:axId val="0"/>
      </c:bar3DChart>
      <c:catAx>
        <c:axId val="849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44944"/>
        <c:crosses val="autoZero"/>
        <c:auto val="1"/>
        <c:lblAlgn val="ctr"/>
        <c:lblOffset val="100"/>
        <c:noMultiLvlLbl val="0"/>
      </c:catAx>
      <c:valAx>
        <c:axId val="84944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5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5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r>
              <a:rPr lang="es-MX">
                <a:solidFill>
                  <a:srgbClr val="691B4F"/>
                </a:solidFill>
              </a:rPr>
              <a:t>Los contenidos expuestos, ¿generan un aporte importante para el desarrollo de su empresa?</a:t>
            </a:r>
          </a:p>
        </c:rich>
      </c:tx>
      <c:layout>
        <c:manualLayout>
          <c:xMode val="edge"/>
          <c:yMode val="edge"/>
          <c:x val="0.15521422202290339"/>
          <c:y val="3.1007751937984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691B4F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blipFill dpi="0"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  <a:sp3d/>
      </c:spPr>
      <c:pictureOptions>
        <c:pictureFormat val="stretch"/>
      </c:pictureOptions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29286037399764"/>
          <c:y val="7.7205611873393629E-2"/>
          <c:w val="0.86289579709484565"/>
          <c:h val="0.8152794980660227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DEC9A2">
                <a:alpha val="84706"/>
              </a:srgb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1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496-43EE-BDDE-6D5FC669A73A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496-43EE-BDDE-6D5FC669A73A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CONCENTRADO!$B$34:$B$38</c:f>
              <c:strCache>
                <c:ptCount val="5"/>
                <c:pt idx="0">
                  <c:v>Excelente</c:v>
                </c:pt>
                <c:pt idx="1">
                  <c:v>Muy bien</c:v>
                </c:pt>
                <c:pt idx="2">
                  <c:v>Bien</c:v>
                </c:pt>
                <c:pt idx="3">
                  <c:v>Regular</c:v>
                </c:pt>
                <c:pt idx="4">
                  <c:v>Malo</c:v>
                </c:pt>
              </c:strCache>
            </c:strRef>
          </c:cat>
          <c:val>
            <c:numRef>
              <c:f>CONCENTRADO!$D$34:$D$38</c:f>
              <c:numCache>
                <c:formatCode>0%</c:formatCode>
                <c:ptCount val="5"/>
                <c:pt idx="0">
                  <c:v>0.54259999999999997</c:v>
                </c:pt>
                <c:pt idx="1">
                  <c:v>0.35099999999999998</c:v>
                </c:pt>
                <c:pt idx="2">
                  <c:v>9.8599999999999993E-2</c:v>
                </c:pt>
                <c:pt idx="3">
                  <c:v>9.1000000000000004E-3</c:v>
                </c:pt>
                <c:pt idx="4">
                  <c:v>0</c:v>
                </c:pt>
              </c:numCache>
            </c:numRef>
          </c:val>
          <c:shape val="cylinder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3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lumMod val="75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2-C496-43EE-BDDE-6D5FC669A73A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4955344"/>
        <c:axId val="84944944"/>
        <c:axId val="0"/>
      </c:bar3DChart>
      <c:catAx>
        <c:axId val="849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44944"/>
        <c:crosses val="autoZero"/>
        <c:auto val="1"/>
        <c:lblAlgn val="ctr"/>
        <c:lblOffset val="100"/>
        <c:noMultiLvlLbl val="0"/>
      </c:catAx>
      <c:valAx>
        <c:axId val="84944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5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5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r>
              <a:rPr lang="es-MX">
                <a:solidFill>
                  <a:srgbClr val="691B4F"/>
                </a:solidFill>
              </a:rPr>
              <a:t>En general, califique la calidad de nuestro servicio</a:t>
            </a:r>
          </a:p>
        </c:rich>
      </c:tx>
      <c:layout>
        <c:manualLayout>
          <c:xMode val="edge"/>
          <c:yMode val="edge"/>
          <c:x val="0.15521422202290339"/>
          <c:y val="3.100775193798449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691B4F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blipFill dpi="0"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  <a:sp3d/>
      </c:spPr>
      <c:pictureOptions>
        <c:pictureFormat val="stretch"/>
      </c:pictureOptions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29286037399764"/>
          <c:y val="7.7205611873393629E-2"/>
          <c:w val="0.86289579709484565"/>
          <c:h val="0.8115086434778521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DEC9A2">
                <a:alpha val="84706"/>
              </a:srgb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1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0F1-4533-BD33-055971160771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0F1-4533-BD33-05597116077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CONCENTRADO!$B$41:$B$45</c:f>
              <c:strCache>
                <c:ptCount val="5"/>
                <c:pt idx="0">
                  <c:v>Excelente</c:v>
                </c:pt>
                <c:pt idx="1">
                  <c:v>Muy bien</c:v>
                </c:pt>
                <c:pt idx="2">
                  <c:v>Bien</c:v>
                </c:pt>
                <c:pt idx="3">
                  <c:v>Regular</c:v>
                </c:pt>
                <c:pt idx="4">
                  <c:v>Malo</c:v>
                </c:pt>
              </c:strCache>
            </c:strRef>
          </c:cat>
          <c:val>
            <c:numRef>
              <c:f>CONCENTRADO!$D$41:$D$45</c:f>
              <c:numCache>
                <c:formatCode>0%</c:formatCode>
                <c:ptCount val="5"/>
                <c:pt idx="0">
                  <c:v>0.61270000000000002</c:v>
                </c:pt>
                <c:pt idx="1">
                  <c:v>0.30320000000000003</c:v>
                </c:pt>
                <c:pt idx="2">
                  <c:v>8.0699999999999994E-2</c:v>
                </c:pt>
                <c:pt idx="3">
                  <c:v>2E-3</c:v>
                </c:pt>
                <c:pt idx="4">
                  <c:v>1.5E-3</c:v>
                </c:pt>
              </c:numCache>
            </c:numRef>
          </c:val>
          <c:shape val="cylinder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3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lumMod val="75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2-B0F1-4533-BD33-05597116077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4955344"/>
        <c:axId val="84944944"/>
        <c:axId val="0"/>
      </c:bar3DChart>
      <c:catAx>
        <c:axId val="849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44944"/>
        <c:crosses val="autoZero"/>
        <c:auto val="1"/>
        <c:lblAlgn val="ctr"/>
        <c:lblOffset val="100"/>
        <c:noMultiLvlLbl val="0"/>
      </c:catAx>
      <c:valAx>
        <c:axId val="84944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5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5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r>
              <a:rPr lang="es-MX">
                <a:solidFill>
                  <a:srgbClr val="691B4F"/>
                </a:solidFill>
              </a:rPr>
              <a:t>¿Domina los temas tratados?</a:t>
            </a:r>
          </a:p>
        </c:rich>
      </c:tx>
      <c:layout>
        <c:manualLayout>
          <c:xMode val="edge"/>
          <c:yMode val="edge"/>
          <c:x val="0.34740642417779932"/>
          <c:y val="2.649894168961861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691B4F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blipFill dpi="0"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  <a:sp3d/>
      </c:spPr>
      <c:pictureOptions>
        <c:pictureFormat val="stretch"/>
      </c:pictureOptions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29286037399764"/>
          <c:y val="7.7205611873393629E-2"/>
          <c:w val="0.86289579709484565"/>
          <c:h val="0.840743281095899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DEC9A2">
                <a:alpha val="84706"/>
              </a:srgb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1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012-43A0-BFEF-82C6D4B47C26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012-43A0-BFEF-82C6D4B47C2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CONCENTRADO!$B$55:$B$59</c:f>
              <c:strCache>
                <c:ptCount val="5"/>
                <c:pt idx="0">
                  <c:v>Excelente</c:v>
                </c:pt>
                <c:pt idx="1">
                  <c:v>Muy bien</c:v>
                </c:pt>
                <c:pt idx="2">
                  <c:v>Bien</c:v>
                </c:pt>
                <c:pt idx="3">
                  <c:v>Regular</c:v>
                </c:pt>
                <c:pt idx="4">
                  <c:v>Malo</c:v>
                </c:pt>
              </c:strCache>
            </c:strRef>
          </c:cat>
          <c:val>
            <c:numRef>
              <c:f>CONCENTRADO!$D$55:$D$59</c:f>
              <c:numCache>
                <c:formatCode>0%</c:formatCode>
                <c:ptCount val="5"/>
                <c:pt idx="0">
                  <c:v>0.63129999999999997</c:v>
                </c:pt>
                <c:pt idx="1">
                  <c:v>0.26329999999999998</c:v>
                </c:pt>
                <c:pt idx="2">
                  <c:v>8.9899999999999994E-2</c:v>
                </c:pt>
                <c:pt idx="3">
                  <c:v>0.02</c:v>
                </c:pt>
                <c:pt idx="4">
                  <c:v>0.01</c:v>
                </c:pt>
              </c:numCache>
            </c:numRef>
          </c:val>
          <c:shape val="cylinder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3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lumMod val="75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2-C012-43A0-BFEF-82C6D4B47C2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4955344"/>
        <c:axId val="84944944"/>
        <c:axId val="0"/>
      </c:bar3DChart>
      <c:catAx>
        <c:axId val="849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44944"/>
        <c:crosses val="autoZero"/>
        <c:auto val="1"/>
        <c:lblAlgn val="ctr"/>
        <c:lblOffset val="100"/>
        <c:noMultiLvlLbl val="0"/>
      </c:catAx>
      <c:valAx>
        <c:axId val="84944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5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5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r>
              <a:rPr lang="es-MX">
                <a:solidFill>
                  <a:srgbClr val="691B4F"/>
                </a:solidFill>
              </a:rPr>
              <a:t>¿El esfuerzo para aclarar las dudas?</a:t>
            </a:r>
          </a:p>
        </c:rich>
      </c:tx>
      <c:layout>
        <c:manualLayout>
          <c:xMode val="edge"/>
          <c:yMode val="edge"/>
          <c:x val="0.24427764800519777"/>
          <c:y val="2.15420413772954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691B4F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blipFill dpi="0"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  <a:sp3d/>
      </c:spPr>
      <c:pictureOptions>
        <c:pictureFormat val="stretch"/>
      </c:pictureOptions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1739038514095365"/>
          <c:y val="2.9877722474886376E-2"/>
          <c:w val="0.86289579709484565"/>
          <c:h val="0.8588032215797548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DEC9A2">
                <a:alpha val="84706"/>
              </a:srgb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1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C9CC-4ED0-82AF-698CB007B0D3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C9CC-4ED0-82AF-698CB007B0D3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CONCENTRADO!$B$76:$B$80</c:f>
              <c:strCache>
                <c:ptCount val="5"/>
                <c:pt idx="0">
                  <c:v>Excelente</c:v>
                </c:pt>
                <c:pt idx="1">
                  <c:v>Muy bien</c:v>
                </c:pt>
                <c:pt idx="2">
                  <c:v>Bien</c:v>
                </c:pt>
                <c:pt idx="3">
                  <c:v>Regular</c:v>
                </c:pt>
                <c:pt idx="4">
                  <c:v>Malo</c:v>
                </c:pt>
              </c:strCache>
            </c:strRef>
          </c:cat>
          <c:val>
            <c:numRef>
              <c:f>CONCENTRADO!$D$76:$D$80</c:f>
              <c:numCache>
                <c:formatCode>0%</c:formatCode>
                <c:ptCount val="5"/>
                <c:pt idx="0">
                  <c:v>0.64</c:v>
                </c:pt>
                <c:pt idx="1">
                  <c:v>0.27</c:v>
                </c:pt>
                <c:pt idx="2">
                  <c:v>0.08</c:v>
                </c:pt>
                <c:pt idx="3">
                  <c:v>3.8E-3</c:v>
                </c:pt>
                <c:pt idx="4">
                  <c:v>0</c:v>
                </c:pt>
              </c:numCache>
            </c:numRef>
          </c:val>
          <c:shape val="cylinder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3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lumMod val="75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2-C9CC-4ED0-82AF-698CB007B0D3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4955344"/>
        <c:axId val="84944944"/>
        <c:axId val="0"/>
      </c:bar3DChart>
      <c:catAx>
        <c:axId val="849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44944"/>
        <c:crosses val="autoZero"/>
        <c:auto val="1"/>
        <c:lblAlgn val="ctr"/>
        <c:lblOffset val="100"/>
        <c:noMultiLvlLbl val="0"/>
      </c:catAx>
      <c:valAx>
        <c:axId val="84944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5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5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r>
              <a:rPr lang="es-MX">
                <a:solidFill>
                  <a:srgbClr val="691B4F"/>
                </a:solidFill>
              </a:rPr>
              <a:t>¿La claridad de la exposición?</a:t>
            </a:r>
          </a:p>
        </c:rich>
      </c:tx>
      <c:layout>
        <c:manualLayout>
          <c:xMode val="edge"/>
          <c:yMode val="edge"/>
          <c:x val="0.33122790758192955"/>
          <c:y val="3.1007645783407509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691B4F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blipFill dpi="0"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  <a:sp3d/>
      </c:spPr>
      <c:pictureOptions>
        <c:pictureFormat val="stretch"/>
      </c:pictureOptions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29286037399764"/>
          <c:y val="7.7205611873393629E-2"/>
          <c:w val="0.86289579709484565"/>
          <c:h val="0.79361862375898662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DEC9A2">
                <a:alpha val="84706"/>
              </a:srgb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1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DC67-417B-8DFE-A04015284630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DC67-417B-8DFE-A04015284630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CONCENTRADO!$B$62:$B$66</c:f>
              <c:strCache>
                <c:ptCount val="5"/>
                <c:pt idx="0">
                  <c:v>Excelente</c:v>
                </c:pt>
                <c:pt idx="1">
                  <c:v>Muy bien</c:v>
                </c:pt>
                <c:pt idx="2">
                  <c:v>Bien</c:v>
                </c:pt>
                <c:pt idx="3">
                  <c:v>Regular</c:v>
                </c:pt>
                <c:pt idx="4">
                  <c:v>Malo</c:v>
                </c:pt>
              </c:strCache>
            </c:strRef>
          </c:cat>
          <c:val>
            <c:numRef>
              <c:f>CONCENTRADO!$D$62:$D$66</c:f>
              <c:numCache>
                <c:formatCode>0%</c:formatCode>
                <c:ptCount val="5"/>
                <c:pt idx="0">
                  <c:v>0.60489999999999999</c:v>
                </c:pt>
                <c:pt idx="1">
                  <c:v>0.26900000000000002</c:v>
                </c:pt>
                <c:pt idx="2">
                  <c:v>0.113</c:v>
                </c:pt>
                <c:pt idx="3">
                  <c:v>1.26E-2</c:v>
                </c:pt>
                <c:pt idx="4">
                  <c:v>1.8E-3</c:v>
                </c:pt>
              </c:numCache>
            </c:numRef>
          </c:val>
          <c:shape val="cylinder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3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lumMod val="75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2-DC67-417B-8DFE-A04015284630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4955344"/>
        <c:axId val="84944944"/>
        <c:axId val="0"/>
      </c:bar3DChart>
      <c:catAx>
        <c:axId val="849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44944"/>
        <c:crosses val="autoZero"/>
        <c:auto val="1"/>
        <c:lblAlgn val="ctr"/>
        <c:lblOffset val="100"/>
        <c:noMultiLvlLbl val="0"/>
      </c:catAx>
      <c:valAx>
        <c:axId val="84944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5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5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r>
              <a:rPr lang="es-MX">
                <a:solidFill>
                  <a:srgbClr val="691B4F"/>
                </a:solidFill>
              </a:rPr>
              <a:t>¿el uso de equipo y materiales de apoyo?</a:t>
            </a:r>
          </a:p>
        </c:rich>
      </c:tx>
      <c:layout>
        <c:manualLayout>
          <c:xMode val="edge"/>
          <c:yMode val="edge"/>
          <c:x val="0.29935837962553374"/>
          <c:y val="3.10075410789870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691B4F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blipFill dpi="0"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  <a:sp3d/>
      </c:spPr>
      <c:pictureOptions>
        <c:pictureFormat val="stretch"/>
      </c:pictureOptions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29286037399764"/>
          <c:y val="7.7205611873393629E-2"/>
          <c:w val="0.86289579709484565"/>
          <c:h val="0.79976420641048496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DEC9A2">
                <a:alpha val="84706"/>
              </a:srgb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1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0C5-4B32-80BE-6B3786DC2396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0C5-4B32-80BE-6B3786DC2396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CONCENTRADO!$B$69:$B$73</c:f>
              <c:strCache>
                <c:ptCount val="5"/>
                <c:pt idx="0">
                  <c:v>Excelente</c:v>
                </c:pt>
                <c:pt idx="1">
                  <c:v>Muy bien</c:v>
                </c:pt>
                <c:pt idx="2">
                  <c:v>Bien</c:v>
                </c:pt>
                <c:pt idx="3">
                  <c:v>Regular</c:v>
                </c:pt>
                <c:pt idx="4">
                  <c:v>Malo</c:v>
                </c:pt>
              </c:strCache>
            </c:strRef>
          </c:cat>
          <c:val>
            <c:numRef>
              <c:f>CONCENTRADO!$D$69:$D$73</c:f>
              <c:numCache>
                <c:formatCode>0%</c:formatCode>
                <c:ptCount val="5"/>
                <c:pt idx="0">
                  <c:v>0.55000000000000004</c:v>
                </c:pt>
                <c:pt idx="1">
                  <c:v>0.28000000000000003</c:v>
                </c:pt>
                <c:pt idx="2">
                  <c:v>0.15</c:v>
                </c:pt>
                <c:pt idx="3">
                  <c:v>9.1999999999999998E-3</c:v>
                </c:pt>
                <c:pt idx="4">
                  <c:v>1.1999999999999999E-3</c:v>
                </c:pt>
              </c:numCache>
            </c:numRef>
          </c:val>
          <c:shape val="cylinder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3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lumMod val="75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2-B0C5-4B32-80BE-6B3786DC239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4955344"/>
        <c:axId val="84944944"/>
        <c:axId val="0"/>
      </c:bar3DChart>
      <c:catAx>
        <c:axId val="849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44944"/>
        <c:crosses val="autoZero"/>
        <c:auto val="1"/>
        <c:lblAlgn val="ctr"/>
        <c:lblOffset val="100"/>
        <c:noMultiLvlLbl val="0"/>
      </c:catAx>
      <c:valAx>
        <c:axId val="84944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5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5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000" b="1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r>
              <a:rPr lang="es-MX" dirty="0">
                <a:solidFill>
                  <a:srgbClr val="691B4F"/>
                </a:solidFill>
              </a:rPr>
              <a:t>¿Le fue solicitado a usted una compensación económica o de otro tipo por parte de los servidores públicos de FIFOMI?</a:t>
            </a:r>
          </a:p>
        </c:rich>
      </c:tx>
      <c:layout>
        <c:manualLayout>
          <c:xMode val="edge"/>
          <c:yMode val="edge"/>
          <c:x val="0.22928826026376334"/>
          <c:y val="3.1007617950195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000" b="1" i="0" u="none" strike="noStrike" kern="1200" baseline="0">
              <a:solidFill>
                <a:srgbClr val="691B4F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blipFill dpi="0"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  <a:sp3d/>
      </c:spPr>
      <c:pictureOptions>
        <c:pictureFormat val="stretch"/>
      </c:pictureOptions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255759696704581E-2"/>
          <c:y val="7.7205684655271736E-2"/>
          <c:w val="0.90405457594801675"/>
          <c:h val="0.8166710517796901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A5A5A5">
                <a:alpha val="84706"/>
              </a:srgb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1"/>
          <c:dPt>
            <c:idx val="0"/>
            <c:invertIfNegative val="1"/>
            <c:bubble3D val="0"/>
            <c:spPr>
              <a:solidFill>
                <a:srgbClr val="DEC9A2">
                  <a:alpha val="84706"/>
                </a:srgbClr>
              </a:solidFill>
              <a:ln w="9525" cap="flat" cmpd="sng" algn="ctr">
                <a:solidFill>
                  <a:schemeClr val="accent3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B07C-4C0F-8E79-9D1EEBB9BB5C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B07C-4C0F-8E79-9D1EEBB9BB5C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B07C-4C0F-8E79-9D1EEBB9BB5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CONCENTRADO!$B$90:$B$91</c:f>
              <c:strCache>
                <c:ptCount val="2"/>
                <c:pt idx="0">
                  <c:v>No</c:v>
                </c:pt>
                <c:pt idx="1">
                  <c:v>Sí</c:v>
                </c:pt>
              </c:strCache>
            </c:strRef>
          </c:cat>
          <c:val>
            <c:numRef>
              <c:f>CONCENTRADO!$C$90:$C$91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shape val="cylinder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3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lumMod val="75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2-B07C-4C0F-8E79-9D1EEBB9BB5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4955344"/>
        <c:axId val="84944944"/>
        <c:axId val="0"/>
      </c:bar3DChart>
      <c:catAx>
        <c:axId val="849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44944"/>
        <c:crosses val="autoZero"/>
        <c:auto val="1"/>
        <c:lblAlgn val="ctr"/>
        <c:lblOffset val="100"/>
        <c:noMultiLvlLbl val="0"/>
      </c:catAx>
      <c:valAx>
        <c:axId val="84944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5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5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r>
              <a:rPr lang="es-MX" dirty="0">
                <a:solidFill>
                  <a:srgbClr val="691B4F"/>
                </a:solidFill>
              </a:rPr>
              <a:t>¿Con</a:t>
            </a:r>
            <a:r>
              <a:rPr lang="es-MX" baseline="0" dirty="0">
                <a:solidFill>
                  <a:srgbClr val="691B4F"/>
                </a:solidFill>
              </a:rPr>
              <a:t> </a:t>
            </a:r>
            <a:r>
              <a:rPr lang="es-MX" dirty="0">
                <a:solidFill>
                  <a:srgbClr val="691B4F"/>
                </a:solidFill>
              </a:rPr>
              <a:t>qué nivel de eficacia cumplimos con los plazos para la visita de asistencia programada?</a:t>
            </a:r>
          </a:p>
        </c:rich>
      </c:tx>
      <c:layout>
        <c:manualLayout>
          <c:xMode val="edge"/>
          <c:yMode val="edge"/>
          <c:x val="0.1739216155585615"/>
          <c:y val="0.3506188407148715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691B4F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blipFill dpi="0"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  <a:sp3d/>
      </c:spPr>
      <c:pictureOptions>
        <c:pictureFormat val="stretch"/>
      </c:pictureOptions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29286037399764"/>
          <c:y val="2.4735543687285706E-2"/>
          <c:w val="0.86289579709484565"/>
          <c:h val="0.877651699573515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DEC9A2">
                <a:alpha val="84706"/>
              </a:srgb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1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F62-4E8D-A2D1-AEF48A3300E5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F62-4E8D-A2D1-AEF48A3300E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Concentrado!$B$59:$B$63</c:f>
              <c:strCache>
                <c:ptCount val="5"/>
                <c:pt idx="0">
                  <c:v>Excelente </c:v>
                </c:pt>
                <c:pt idx="1">
                  <c:v>Muy bien</c:v>
                </c:pt>
                <c:pt idx="2">
                  <c:v>Bien</c:v>
                </c:pt>
                <c:pt idx="3">
                  <c:v>Regular </c:v>
                </c:pt>
                <c:pt idx="4">
                  <c:v>Malo</c:v>
                </c:pt>
              </c:strCache>
            </c:strRef>
          </c:cat>
          <c:val>
            <c:numRef>
              <c:f>Concentrado!$C$59:$C$63</c:f>
              <c:numCache>
                <c:formatCode>General</c:formatCode>
                <c:ptCount val="5"/>
                <c:pt idx="0">
                  <c:v>0.79</c:v>
                </c:pt>
                <c:pt idx="1">
                  <c:v>0.21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hape val="cylinder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3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lumMod val="75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2-1F62-4E8D-A2D1-AEF48A3300E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4955344"/>
        <c:axId val="84944944"/>
        <c:axId val="0"/>
      </c:bar3DChart>
      <c:catAx>
        <c:axId val="849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44944"/>
        <c:crosses val="autoZero"/>
        <c:auto val="1"/>
        <c:lblAlgn val="ctr"/>
        <c:lblOffset val="100"/>
        <c:noMultiLvlLbl val="0"/>
      </c:catAx>
      <c:valAx>
        <c:axId val="84944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5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5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blipFill dpi="0"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  <a:sp3d/>
      </c:spPr>
      <c:pictureOptions>
        <c:pictureFormat val="stretch"/>
      </c:pictureOptions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255759696704581E-2"/>
          <c:y val="7.7205684655271736E-2"/>
          <c:w val="0.89080503869119287"/>
          <c:h val="0.8454575023312048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A5A5A5">
                <a:alpha val="84706"/>
              </a:srgb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1"/>
          <c:dPt>
            <c:idx val="0"/>
            <c:invertIfNegative val="1"/>
            <c:bubble3D val="0"/>
            <c:spPr>
              <a:solidFill>
                <a:srgbClr val="DEC9A2">
                  <a:alpha val="84706"/>
                </a:srgbClr>
              </a:solidFill>
              <a:ln w="9525" cap="flat" cmpd="sng" algn="ctr">
                <a:solidFill>
                  <a:schemeClr val="accent3">
                    <a:lumMod val="75000"/>
                  </a:schemeClr>
                </a:solidFill>
                <a:round/>
              </a:ln>
              <a:effectLst/>
              <a:sp3d contourW="9525">
                <a:contourClr>
                  <a:schemeClr val="accent3">
                    <a:lumMod val="75000"/>
                  </a:schemeClr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0-7AAF-4C2F-9571-1A799EDCB097}"/>
              </c:ext>
            </c:extLst>
          </c:dPt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7AAF-4C2F-9571-1A799EDCB097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7AAF-4C2F-9571-1A799EDCB097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CONCENTRADO!$B$95:$B$96</c:f>
              <c:strCache>
                <c:ptCount val="2"/>
                <c:pt idx="0">
                  <c:v>No</c:v>
                </c:pt>
                <c:pt idx="1">
                  <c:v>Sí</c:v>
                </c:pt>
              </c:strCache>
            </c:strRef>
          </c:cat>
          <c:val>
            <c:numRef>
              <c:f>CONCENTRADO!$C$95:$C$96</c:f>
              <c:numCache>
                <c:formatCode>0%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shape val="cylinder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3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lumMod val="75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2-7AAF-4C2F-9571-1A799EDCB097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4955344"/>
        <c:axId val="84944944"/>
        <c:axId val="0"/>
      </c:bar3DChart>
      <c:catAx>
        <c:axId val="849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44944"/>
        <c:crosses val="autoZero"/>
        <c:auto val="1"/>
        <c:lblAlgn val="ctr"/>
        <c:lblOffset val="100"/>
        <c:noMultiLvlLbl val="0"/>
      </c:catAx>
      <c:valAx>
        <c:axId val="84944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5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5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r>
              <a:rPr lang="es-MX">
                <a:solidFill>
                  <a:srgbClr val="691B4F"/>
                </a:solidFill>
              </a:rPr>
              <a:t>En general, ¿la exposición del instructor fué?</a:t>
            </a:r>
          </a:p>
        </c:rich>
      </c:tx>
      <c:layout>
        <c:manualLayout>
          <c:xMode val="edge"/>
          <c:yMode val="edge"/>
          <c:x val="0.22777652793400824"/>
          <c:y val="1.680924676269395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691B4F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blipFill dpi="0"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  <a:sp3d/>
      </c:spPr>
      <c:pictureOptions>
        <c:pictureFormat val="stretch"/>
      </c:pictureOptions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29286037399764"/>
          <c:y val="7.7205611873393629E-2"/>
          <c:w val="0.86289579709484565"/>
          <c:h val="0.84123007988487419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DEC9A2">
                <a:alpha val="84706"/>
              </a:srgb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1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BE5-422C-8C1B-470A6E1DF9F5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BE5-422C-8C1B-470A6E1DF9F5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CONCENTRADO!$B$83:$B$87</c:f>
              <c:strCache>
                <c:ptCount val="5"/>
                <c:pt idx="0">
                  <c:v>Excelente</c:v>
                </c:pt>
                <c:pt idx="1">
                  <c:v>Muy bien</c:v>
                </c:pt>
                <c:pt idx="2">
                  <c:v>Bien</c:v>
                </c:pt>
                <c:pt idx="3">
                  <c:v>Regular</c:v>
                </c:pt>
                <c:pt idx="4">
                  <c:v>Malo</c:v>
                </c:pt>
              </c:strCache>
            </c:strRef>
          </c:cat>
          <c:val>
            <c:numRef>
              <c:f>CONCENTRADO!$D$83:$D$87</c:f>
              <c:numCache>
                <c:formatCode>0%</c:formatCode>
                <c:ptCount val="5"/>
                <c:pt idx="0">
                  <c:v>0.64810000000000001</c:v>
                </c:pt>
                <c:pt idx="1">
                  <c:v>0.23130000000000001</c:v>
                </c:pt>
                <c:pt idx="2">
                  <c:v>7.8200000000000006E-2</c:v>
                </c:pt>
                <c:pt idx="3">
                  <c:v>5.7999999999999996E-3</c:v>
                </c:pt>
                <c:pt idx="4">
                  <c:v>0</c:v>
                </c:pt>
              </c:numCache>
            </c:numRef>
          </c:val>
          <c:shape val="cylinder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3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lumMod val="75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2-9BE5-422C-8C1B-470A6E1DF9F5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4955344"/>
        <c:axId val="84944944"/>
        <c:axId val="0"/>
      </c:bar3DChart>
      <c:catAx>
        <c:axId val="849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44944"/>
        <c:crosses val="autoZero"/>
        <c:auto val="1"/>
        <c:lblAlgn val="ctr"/>
        <c:lblOffset val="100"/>
        <c:noMultiLvlLbl val="0"/>
      </c:catAx>
      <c:valAx>
        <c:axId val="84944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5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5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r>
              <a:rPr lang="es-MX" b="1">
                <a:solidFill>
                  <a:srgbClr val="691B4F"/>
                </a:solidFill>
              </a:rPr>
              <a:t>Encuesta de satisfacción del cliente externo por Gerencia</a:t>
            </a:r>
            <a:r>
              <a:rPr lang="es-MX" b="1" baseline="0">
                <a:solidFill>
                  <a:srgbClr val="691B4F"/>
                </a:solidFill>
              </a:rPr>
              <a:t> Regional</a:t>
            </a:r>
            <a:endParaRPr lang="es-MX" b="1">
              <a:solidFill>
                <a:srgbClr val="691B4F"/>
              </a:solidFill>
            </a:endParaRPr>
          </a:p>
        </c:rich>
      </c:tx>
      <c:layout>
        <c:manualLayout>
          <c:xMode val="edge"/>
          <c:yMode val="edge"/>
          <c:x val="0.12013952801354377"/>
          <c:y val="1.8812459773554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rgbClr val="691B4F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radarChart>
        <c:radarStyle val="marker"/>
        <c:varyColors val="0"/>
        <c:ser>
          <c:idx val="0"/>
          <c:order val="0"/>
          <c:tx>
            <c:strRef>
              <c:f>GRegional!$B$8</c:f>
              <c:strCache>
                <c:ptCount val="1"/>
                <c:pt idx="0">
                  <c:v>Meta</c:v>
                </c:pt>
              </c:strCache>
            </c:strRef>
          </c:tx>
          <c:spPr>
            <a:ln w="28575" cap="rnd">
              <a:solidFill>
                <a:srgbClr val="FF000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FF0000"/>
              </a:solidFill>
              <a:ln w="9525">
                <a:solidFill>
                  <a:srgbClr val="FF0000"/>
                </a:solidFill>
                <a:prstDash val="sysDash"/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1-CB70-4EB4-A84A-D0DBAA6EA26B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3-CB70-4EB4-A84A-D0DBAA6EA26B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5-CB70-4EB4-A84A-D0DBAA6EA26B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7-CB70-4EB4-A84A-D0DBAA6EA26B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9-CB70-4EB4-A84A-D0DBAA6EA26B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B-CB70-4EB4-A84A-D0DBAA6EA26B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D-CB70-4EB4-A84A-D0DBAA6EA26B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0F-CB70-4EB4-A84A-D0DBAA6EA26B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1-CB70-4EB4-A84A-D0DBAA6EA26B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FF0000"/>
                </a:solidFill>
                <a:ln w="9525">
                  <a:solidFill>
                    <a:srgbClr val="FF0000"/>
                  </a:solidFill>
                  <a:prstDash val="sysDash"/>
                </a:ln>
                <a:effectLst/>
              </c:spPr>
            </c:marker>
            <c:bubble3D val="0"/>
            <c:spPr>
              <a:ln w="28575" cap="rnd">
                <a:solidFill>
                  <a:srgbClr val="FF000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3-CB70-4EB4-A84A-D0DBAA6EA26B}"/>
              </c:ext>
            </c:extLst>
          </c:dPt>
          <c:cat>
            <c:strRef>
              <c:f>GRegional!$C$7:$M$7</c:f>
              <c:strCache>
                <c:ptCount val="11"/>
                <c:pt idx="0">
                  <c:v>Chihuahua</c:v>
                </c:pt>
                <c:pt idx="1">
                  <c:v>Ciudad de México</c:v>
                </c:pt>
                <c:pt idx="2">
                  <c:v>Culiacán</c:v>
                </c:pt>
                <c:pt idx="3">
                  <c:v>Durango</c:v>
                </c:pt>
                <c:pt idx="4">
                  <c:v>Guadalajara</c:v>
                </c:pt>
                <c:pt idx="5">
                  <c:v>Monterrey</c:v>
                </c:pt>
                <c:pt idx="6">
                  <c:v>Pachuca</c:v>
                </c:pt>
                <c:pt idx="7">
                  <c:v>Puebla</c:v>
                </c:pt>
                <c:pt idx="8">
                  <c:v>Querétaro</c:v>
                </c:pt>
                <c:pt idx="9">
                  <c:v>San Luis Potosí</c:v>
                </c:pt>
                <c:pt idx="10">
                  <c:v>Zacatecas</c:v>
                </c:pt>
              </c:strCache>
            </c:strRef>
          </c:cat>
          <c:val>
            <c:numRef>
              <c:f>GRegional!$C$8:$M$8</c:f>
              <c:numCache>
                <c:formatCode>0%</c:formatCode>
                <c:ptCount val="11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CB70-4EB4-A84A-D0DBAA6EA26B}"/>
            </c:ext>
          </c:extLst>
        </c:ser>
        <c:ser>
          <c:idx val="1"/>
          <c:order val="1"/>
          <c:tx>
            <c:strRef>
              <c:f>GRegional!$B$9</c:f>
              <c:strCache>
                <c:ptCount val="1"/>
                <c:pt idx="0">
                  <c:v>Alcanzado</c:v>
                </c:pt>
              </c:strCache>
            </c:strRef>
          </c:tx>
          <c:spPr>
            <a:ln w="28575" cap="rnd">
              <a:solidFill>
                <a:srgbClr val="00B050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rgbClr val="00B050"/>
              </a:solidFill>
              <a:ln w="9525">
                <a:solidFill>
                  <a:srgbClr val="00B050"/>
                </a:solidFill>
              </a:ln>
              <a:effectLst/>
            </c:spPr>
          </c:marker>
          <c:dPt>
            <c:idx val="0"/>
            <c:marker>
              <c:symbol val="circle"/>
              <c:size val="5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6-CB70-4EB4-A84A-D0DBAA6EA26B}"/>
              </c:ext>
            </c:extLst>
          </c:dPt>
          <c:dPt>
            <c:idx val="1"/>
            <c:marker>
              <c:symbol val="circle"/>
              <c:size val="5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8-CB70-4EB4-A84A-D0DBAA6EA26B}"/>
              </c:ext>
            </c:extLst>
          </c:dPt>
          <c:dPt>
            <c:idx val="2"/>
            <c:marker>
              <c:symbol val="circle"/>
              <c:size val="5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A-CB70-4EB4-A84A-D0DBAA6EA26B}"/>
              </c:ext>
            </c:extLst>
          </c:dPt>
          <c:dPt>
            <c:idx val="3"/>
            <c:marker>
              <c:symbol val="circle"/>
              <c:size val="5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C-CB70-4EB4-A84A-D0DBAA6EA26B}"/>
              </c:ext>
            </c:extLst>
          </c:dPt>
          <c:dPt>
            <c:idx val="4"/>
            <c:marker>
              <c:symbol val="circle"/>
              <c:size val="5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1E-CB70-4EB4-A84A-D0DBAA6EA26B}"/>
              </c:ext>
            </c:extLst>
          </c:dPt>
          <c:dPt>
            <c:idx val="5"/>
            <c:marker>
              <c:symbol val="circle"/>
              <c:size val="5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0-CB70-4EB4-A84A-D0DBAA6EA26B}"/>
              </c:ext>
            </c:extLst>
          </c:dPt>
          <c:dPt>
            <c:idx val="6"/>
            <c:marker>
              <c:symbol val="circle"/>
              <c:size val="5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2-CB70-4EB4-A84A-D0DBAA6EA26B}"/>
              </c:ext>
            </c:extLst>
          </c:dPt>
          <c:dPt>
            <c:idx val="7"/>
            <c:marker>
              <c:symbol val="circle"/>
              <c:size val="5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4-CB70-4EB4-A84A-D0DBAA6EA26B}"/>
              </c:ext>
            </c:extLst>
          </c:dPt>
          <c:dPt>
            <c:idx val="8"/>
            <c:marker>
              <c:symbol val="circle"/>
              <c:size val="5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6-CB70-4EB4-A84A-D0DBAA6EA26B}"/>
              </c:ext>
            </c:extLst>
          </c:dPt>
          <c:dPt>
            <c:idx val="9"/>
            <c:marker>
              <c:symbol val="circle"/>
              <c:size val="5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8-CB70-4EB4-A84A-D0DBAA6EA26B}"/>
              </c:ext>
            </c:extLst>
          </c:dPt>
          <c:dPt>
            <c:idx val="10"/>
            <c:marker>
              <c:symbol val="circle"/>
              <c:size val="5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A-CB70-4EB4-A84A-D0DBAA6EA26B}"/>
              </c:ext>
            </c:extLst>
          </c:dPt>
          <c:dPt>
            <c:idx val="11"/>
            <c:marker>
              <c:symbol val="circle"/>
              <c:size val="5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C-CB70-4EB4-A84A-D0DBAA6EA26B}"/>
              </c:ext>
            </c:extLst>
          </c:dPt>
          <c:dPt>
            <c:idx val="12"/>
            <c:marker>
              <c:symbol val="circle"/>
              <c:size val="5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2E-CB70-4EB4-A84A-D0DBAA6EA26B}"/>
              </c:ext>
            </c:extLst>
          </c:dPt>
          <c:dPt>
            <c:idx val="13"/>
            <c:marker>
              <c:symbol val="circle"/>
              <c:size val="5"/>
              <c:spPr>
                <a:solidFill>
                  <a:srgbClr val="00B050"/>
                </a:solidFill>
                <a:ln w="9525">
                  <a:solidFill>
                    <a:srgbClr val="00B050"/>
                  </a:solidFill>
                </a:ln>
                <a:effectLst/>
              </c:spPr>
            </c:marker>
            <c:bubble3D val="0"/>
            <c:spPr>
              <a:ln w="28575" cap="rnd">
                <a:solidFill>
                  <a:srgbClr val="00B050"/>
                </a:solidFill>
                <a:prstDash val="sysDash"/>
                <a:round/>
              </a:ln>
              <a:effectLst/>
            </c:spPr>
            <c:extLst>
              <c:ext xmlns:c16="http://schemas.microsoft.com/office/drawing/2014/chart" uri="{C3380CC4-5D6E-409C-BE32-E72D297353CC}">
                <c16:uniqueId val="{00000030-CB70-4EB4-A84A-D0DBAA6EA26B}"/>
              </c:ext>
            </c:extLst>
          </c:dPt>
          <c:dLbls>
            <c:dLbl>
              <c:idx val="0"/>
              <c:layout>
                <c:manualLayout>
                  <c:x val="2.3604388900928593E-2"/>
                  <c:y val="-1.86191663978114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B70-4EB4-A84A-D0DBAA6EA26B}"/>
                </c:ext>
              </c:extLst>
            </c:dLbl>
            <c:dLbl>
              <c:idx val="1"/>
              <c:layout>
                <c:manualLayout>
                  <c:x val="4.3695838020247332E-2"/>
                  <c:y val="8.04232536188797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B70-4EB4-A84A-D0DBAA6EA26B}"/>
                </c:ext>
              </c:extLst>
            </c:dLbl>
            <c:dLbl>
              <c:idx val="2"/>
              <c:layout>
                <c:manualLayout>
                  <c:x val="6.1765673786189572E-2"/>
                  <c:y val="7.092911021818598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B70-4EB4-A84A-D0DBAA6EA26B}"/>
                </c:ext>
              </c:extLst>
            </c:dLbl>
            <c:dLbl>
              <c:idx val="3"/>
              <c:layout>
                <c:manualLayout>
                  <c:x val="1.1544011544011544E-2"/>
                  <c:y val="4.236760124610582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CB70-4EB4-A84A-D0DBAA6EA26B}"/>
                </c:ext>
              </c:extLst>
            </c:dLbl>
            <c:dLbl>
              <c:idx val="4"/>
              <c:layout>
                <c:manualLayout>
                  <c:x val="8.6632767634290953E-3"/>
                  <c:y val="5.99646510970624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E-CB70-4EB4-A84A-D0DBAA6EA26B}"/>
                </c:ext>
              </c:extLst>
            </c:dLbl>
            <c:dLbl>
              <c:idx val="5"/>
              <c:layout>
                <c:manualLayout>
                  <c:x val="-5.0598858628909921E-2"/>
                  <c:y val="5.291003527557879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0-CB70-4EB4-A84A-D0DBAA6EA26B}"/>
                </c:ext>
              </c:extLst>
            </c:dLbl>
            <c:dLbl>
              <c:idx val="6"/>
              <c:layout>
                <c:manualLayout>
                  <c:x val="-3.2619775739041811E-2"/>
                  <c:y val="3.18845038088559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2-CB70-4EB4-A84A-D0DBAA6EA26B}"/>
                </c:ext>
              </c:extLst>
            </c:dLbl>
            <c:dLbl>
              <c:idx val="7"/>
              <c:layout>
                <c:manualLayout>
                  <c:x val="-8.5494152680456223E-2"/>
                  <c:y val="3.45744999960004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4-CB70-4EB4-A84A-D0DBAA6EA26B}"/>
                </c:ext>
              </c:extLst>
            </c:dLbl>
            <c:dLbl>
              <c:idx val="8"/>
              <c:layout>
                <c:manualLayout>
                  <c:x val="-7.4458942632170982E-2"/>
                  <c:y val="-5.502643668660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6-CB70-4EB4-A84A-D0DBAA6EA26B}"/>
                </c:ext>
              </c:extLst>
            </c:dLbl>
            <c:dLbl>
              <c:idx val="9"/>
              <c:layout>
                <c:manualLayout>
                  <c:x val="-1.5238095238095238E-2"/>
                  <c:y val="-7.407404938581031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8-CB70-4EB4-A84A-D0DBAA6EA26B}"/>
                </c:ext>
              </c:extLst>
            </c:dLbl>
            <c:dLbl>
              <c:idx val="10"/>
              <c:layout>
                <c:manualLayout>
                  <c:x val="-6.4761904761904784E-2"/>
                  <c:y val="-3.38624225763704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A-CB70-4EB4-A84A-D0DBAA6EA26B}"/>
                </c:ext>
              </c:extLst>
            </c:dLbl>
            <c:dLbl>
              <c:idx val="11"/>
              <c:layout>
                <c:manualLayout>
                  <c:x val="-6.0952380952380973E-2"/>
                  <c:y val="-4.444442963148626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C-CB70-4EB4-A84A-D0DBAA6EA26B}"/>
                </c:ext>
              </c:extLst>
            </c:dLbl>
            <c:dLbl>
              <c:idx val="12"/>
              <c:layout>
                <c:manualLayout>
                  <c:x val="-1.3333333333333334E-2"/>
                  <c:y val="-1.904761269920840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2E-CB70-4EB4-A84A-D0DBAA6EA26B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rgbClr val="691B4F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rgbClr val="00B050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GRegional!$C$7:$M$7</c:f>
              <c:strCache>
                <c:ptCount val="11"/>
                <c:pt idx="0">
                  <c:v>Chihuahua</c:v>
                </c:pt>
                <c:pt idx="1">
                  <c:v>Ciudad de México</c:v>
                </c:pt>
                <c:pt idx="2">
                  <c:v>Culiacán</c:v>
                </c:pt>
                <c:pt idx="3">
                  <c:v>Durango</c:v>
                </c:pt>
                <c:pt idx="4">
                  <c:v>Guadalajara</c:v>
                </c:pt>
                <c:pt idx="5">
                  <c:v>Monterrey</c:v>
                </c:pt>
                <c:pt idx="6">
                  <c:v>Pachuca</c:v>
                </c:pt>
                <c:pt idx="7">
                  <c:v>Puebla</c:v>
                </c:pt>
                <c:pt idx="8">
                  <c:v>Querétaro</c:v>
                </c:pt>
                <c:pt idx="9">
                  <c:v>San Luis Potosí</c:v>
                </c:pt>
                <c:pt idx="10">
                  <c:v>Zacatecas</c:v>
                </c:pt>
              </c:strCache>
            </c:strRef>
          </c:cat>
          <c:val>
            <c:numRef>
              <c:f>GRegional!$C$9:$M$9</c:f>
              <c:numCache>
                <c:formatCode>0.00</c:formatCode>
                <c:ptCount val="11"/>
                <c:pt idx="0">
                  <c:v>0.88</c:v>
                </c:pt>
                <c:pt idx="1">
                  <c:v>1</c:v>
                </c:pt>
                <c:pt idx="2">
                  <c:v>0.8</c:v>
                </c:pt>
                <c:pt idx="3">
                  <c:v>0.94</c:v>
                </c:pt>
                <c:pt idx="4">
                  <c:v>0.85</c:v>
                </c:pt>
                <c:pt idx="5">
                  <c:v>0.8</c:v>
                </c:pt>
                <c:pt idx="6">
                  <c:v>0.93</c:v>
                </c:pt>
                <c:pt idx="7">
                  <c:v>0.91</c:v>
                </c:pt>
                <c:pt idx="8">
                  <c:v>0.89</c:v>
                </c:pt>
                <c:pt idx="9">
                  <c:v>0.88</c:v>
                </c:pt>
                <c:pt idx="10">
                  <c:v>0.94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31-CB70-4EB4-A84A-D0DBAA6EA2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3835567"/>
        <c:axId val="213838063"/>
      </c:radarChart>
      <c:catAx>
        <c:axId val="21383556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13838063"/>
        <c:crosses val="autoZero"/>
        <c:auto val="1"/>
        <c:lblAlgn val="ctr"/>
        <c:lblOffset val="100"/>
        <c:noMultiLvlLbl val="0"/>
      </c:catAx>
      <c:valAx>
        <c:axId val="213838063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21383556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6399010123734548"/>
          <c:y val="7.9929482171567826E-2"/>
          <c:w val="0.24233243571826249"/>
          <c:h val="3.96828100778495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s-MX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r>
              <a:rPr lang="es-MX">
                <a:solidFill>
                  <a:srgbClr val="691B4F"/>
                </a:solidFill>
              </a:rPr>
              <a:t>¿Qué nivel de conocimiento tiene el personal que lo atendió?</a:t>
            </a:r>
          </a:p>
        </c:rich>
      </c:tx>
      <c:layout>
        <c:manualLayout>
          <c:xMode val="edge"/>
          <c:yMode val="edge"/>
          <c:x val="0.17075084762978046"/>
          <c:y val="0.403622695001050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691B4F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blipFill dpi="0"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  <a:sp3d/>
      </c:spPr>
      <c:pictureOptions>
        <c:pictureFormat val="stretch"/>
      </c:pictureOptions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29286037399764"/>
          <c:y val="7.7205611873393629E-2"/>
          <c:w val="0.86289579709484565"/>
          <c:h val="0.7830783942704838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DEC9A2">
                <a:alpha val="84706"/>
              </a:srgb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1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B1C-4E86-8AA5-5A33569F40C9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B1C-4E86-8AA5-5A33569F40C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Concentrado!$B$67:$B$71</c:f>
              <c:strCache>
                <c:ptCount val="5"/>
                <c:pt idx="0">
                  <c:v>Excelente </c:v>
                </c:pt>
                <c:pt idx="1">
                  <c:v>Muy bien</c:v>
                </c:pt>
                <c:pt idx="2">
                  <c:v>Bien</c:v>
                </c:pt>
                <c:pt idx="3">
                  <c:v>Regular </c:v>
                </c:pt>
                <c:pt idx="4">
                  <c:v>Malo</c:v>
                </c:pt>
              </c:strCache>
            </c:strRef>
          </c:cat>
          <c:val>
            <c:numRef>
              <c:f>Concentrado!$C$67:$C$71</c:f>
              <c:numCache>
                <c:formatCode>General</c:formatCode>
                <c:ptCount val="5"/>
                <c:pt idx="0">
                  <c:v>0.86</c:v>
                </c:pt>
                <c:pt idx="1">
                  <c:v>0.14000000000000001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hape val="cylinder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3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lumMod val="75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2-9B1C-4E86-8AA5-5A33569F40C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4955344"/>
        <c:axId val="84944944"/>
        <c:axId val="0"/>
      </c:bar3DChart>
      <c:catAx>
        <c:axId val="849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44944"/>
        <c:crosses val="autoZero"/>
        <c:auto val="1"/>
        <c:lblAlgn val="ctr"/>
        <c:lblOffset val="100"/>
        <c:noMultiLvlLbl val="0"/>
      </c:catAx>
      <c:valAx>
        <c:axId val="84944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5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5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400" b="1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r>
              <a:rPr lang="es-MX">
                <a:solidFill>
                  <a:srgbClr val="691B4F"/>
                </a:solidFill>
              </a:rPr>
              <a:t>¿Fueron resueltas todas sus dudas?</a:t>
            </a:r>
          </a:p>
        </c:rich>
      </c:tx>
      <c:layout>
        <c:manualLayout>
          <c:xMode val="edge"/>
          <c:yMode val="edge"/>
          <c:x val="0.41136475973842018"/>
          <c:y val="0.4315085418741817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ctr">
            <a:defRPr sz="1400" b="1" i="0" u="none" strike="noStrike" kern="1200" baseline="0">
              <a:solidFill>
                <a:srgbClr val="691B4F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blipFill dpi="0"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  <a:sp3d/>
      </c:spPr>
      <c:pictureOptions>
        <c:pictureFormat val="stretch"/>
      </c:pictureOptions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.10429286037399764"/>
          <c:y val="7.7205611873393629E-2"/>
          <c:w val="0.86289579709484565"/>
          <c:h val="0.78307839427048387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DEC9A2">
                <a:alpha val="84706"/>
              </a:srgb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1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62C-442F-BB42-22DB0363E3D1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62C-442F-BB42-22DB0363E3D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Concentrado!$B$75:$B$79</c:f>
              <c:strCache>
                <c:ptCount val="5"/>
                <c:pt idx="0">
                  <c:v>Excelente </c:v>
                </c:pt>
                <c:pt idx="1">
                  <c:v>Muy bien</c:v>
                </c:pt>
                <c:pt idx="2">
                  <c:v>Bien</c:v>
                </c:pt>
                <c:pt idx="3">
                  <c:v>Regular </c:v>
                </c:pt>
                <c:pt idx="4">
                  <c:v>Malo</c:v>
                </c:pt>
              </c:strCache>
            </c:strRef>
          </c:cat>
          <c:val>
            <c:numRef>
              <c:f>Concentrado!$C$75:$C$79</c:f>
              <c:numCache>
                <c:formatCode>General</c:formatCode>
                <c:ptCount val="5"/>
                <c:pt idx="0">
                  <c:v>0.86</c:v>
                </c:pt>
                <c:pt idx="1">
                  <c:v>0.14000000000000001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hape val="cylinder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3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lumMod val="75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2-962C-442F-BB42-22DB0363E3D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4955344"/>
        <c:axId val="84944944"/>
        <c:axId val="0"/>
      </c:bar3DChart>
      <c:catAx>
        <c:axId val="849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44944"/>
        <c:crosses val="autoZero"/>
        <c:auto val="1"/>
        <c:lblAlgn val="ctr"/>
        <c:lblOffset val="100"/>
        <c:noMultiLvlLbl val="0"/>
      </c:catAx>
      <c:valAx>
        <c:axId val="84944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5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5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000" b="1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r>
              <a:rPr lang="es-MX" sz="1000">
                <a:solidFill>
                  <a:srgbClr val="691B4F"/>
                </a:solidFill>
              </a:rPr>
              <a:t>El</a:t>
            </a:r>
            <a:r>
              <a:rPr lang="es-MX" sz="1000" baseline="0">
                <a:solidFill>
                  <a:srgbClr val="691B4F"/>
                </a:solidFill>
              </a:rPr>
              <a:t> reporte entregado de la visita técnica, </a:t>
            </a:r>
            <a:r>
              <a:rPr lang="es-MX" sz="1000">
                <a:solidFill>
                  <a:srgbClr val="691B4F"/>
                </a:solidFill>
              </a:rPr>
              <a:t>¿tiene</a:t>
            </a:r>
            <a:r>
              <a:rPr lang="es-MX" sz="1000" baseline="0">
                <a:solidFill>
                  <a:srgbClr val="691B4F"/>
                </a:solidFill>
              </a:rPr>
              <a:t> un impacto positivo y contribuye al crecimiento de su proyecto</a:t>
            </a:r>
            <a:r>
              <a:rPr lang="es-MX" sz="1000">
                <a:solidFill>
                  <a:srgbClr val="691B4F"/>
                </a:solidFill>
              </a:rPr>
              <a:t>?</a:t>
            </a:r>
          </a:p>
        </c:rich>
      </c:tx>
      <c:layout>
        <c:manualLayout>
          <c:xMode val="edge"/>
          <c:yMode val="edge"/>
          <c:x val="0.22928826026376334"/>
          <c:y val="3.1007617950195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000" b="1" i="0" u="none" strike="noStrike" kern="1200" baseline="0">
              <a:solidFill>
                <a:srgbClr val="691B4F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blipFill dpi="0"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  <a:sp3d/>
      </c:spPr>
      <c:pictureOptions>
        <c:pictureFormat val="stretch"/>
      </c:pictureOptions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255759696704581E-2"/>
          <c:y val="7.7205684655271736E-2"/>
          <c:w val="0.86289579709484565"/>
          <c:h val="0.8340044473607465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DEC9A2">
                <a:alpha val="84706"/>
              </a:srgb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1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96C9-4606-BBDD-40C19614618C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96C9-4606-BBDD-40C19614618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Concentrado!$B$83:$B$84</c:f>
              <c:strCache>
                <c:ptCount val="2"/>
                <c:pt idx="0">
                  <c:v>Sí</c:v>
                </c:pt>
                <c:pt idx="1">
                  <c:v>No</c:v>
                </c:pt>
              </c:strCache>
            </c:strRef>
          </c:cat>
          <c:val>
            <c:numRef>
              <c:f>Concentrado!$C$83:$C$84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shape val="cylinder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3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lumMod val="75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2-96C9-4606-BBDD-40C19614618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4955344"/>
        <c:axId val="84944944"/>
        <c:axId val="0"/>
      </c:bar3DChart>
      <c:catAx>
        <c:axId val="849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44944"/>
        <c:crosses val="autoZero"/>
        <c:auto val="1"/>
        <c:lblAlgn val="ctr"/>
        <c:lblOffset val="100"/>
        <c:noMultiLvlLbl val="0"/>
      </c:catAx>
      <c:valAx>
        <c:axId val="84944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5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5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 algn="r">
              <a:defRPr sz="1000" b="1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r>
              <a:rPr lang="es-MX" dirty="0">
                <a:solidFill>
                  <a:srgbClr val="691B4F"/>
                </a:solidFill>
              </a:rPr>
              <a:t>¿Le fue solicitado a usted una compensación económica o de otro tipo por</a:t>
            </a:r>
            <a:r>
              <a:rPr lang="es-MX" baseline="0" dirty="0">
                <a:solidFill>
                  <a:srgbClr val="691B4F"/>
                </a:solidFill>
              </a:rPr>
              <a:t> parte de los servidores públicos del FIFOMI?</a:t>
            </a:r>
            <a:endParaRPr lang="es-MX" dirty="0">
              <a:solidFill>
                <a:srgbClr val="691B4F"/>
              </a:solidFill>
            </a:endParaRPr>
          </a:p>
        </c:rich>
      </c:tx>
      <c:layout>
        <c:manualLayout>
          <c:xMode val="edge"/>
          <c:yMode val="edge"/>
          <c:x val="0.21292839523507645"/>
          <c:y val="3.96098686342794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 algn="r">
            <a:defRPr sz="1000" b="1" i="0" u="none" strike="noStrike" kern="1200" baseline="0">
              <a:solidFill>
                <a:srgbClr val="691B4F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blipFill dpi="0"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  <a:sp3d/>
      </c:spPr>
      <c:pictureOptions>
        <c:pictureFormat val="stretch"/>
      </c:pictureOptions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255759696704581E-2"/>
          <c:y val="7.7205684655271736E-2"/>
          <c:w val="0.86289579709484565"/>
          <c:h val="0.8293423010268528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DEC9A2">
                <a:alpha val="84706"/>
              </a:srgb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1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1919-47F6-9979-E7791D0DB9A9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1919-47F6-9979-E7791D0DB9A9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Concentrado!$B$94:$B$95</c:f>
              <c:strCache>
                <c:ptCount val="2"/>
                <c:pt idx="0">
                  <c:v>No</c:v>
                </c:pt>
                <c:pt idx="1">
                  <c:v>Sí</c:v>
                </c:pt>
              </c:strCache>
            </c:strRef>
          </c:cat>
          <c:val>
            <c:numRef>
              <c:f>Concentrado!$C$94:$C$95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shape val="cylinder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3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lumMod val="75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2-1919-47F6-9979-E7791D0DB9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4955344"/>
        <c:axId val="84944944"/>
        <c:axId val="0"/>
      </c:bar3DChart>
      <c:catAx>
        <c:axId val="849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44944"/>
        <c:crosses val="autoZero"/>
        <c:auto val="1"/>
        <c:lblAlgn val="ctr"/>
        <c:lblOffset val="100"/>
        <c:noMultiLvlLbl val="0"/>
      </c:catAx>
      <c:valAx>
        <c:axId val="84944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5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5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0"/>
      <c:rotY val="0"/>
      <c:depthPercent val="60"/>
      <c:rAngAx val="0"/>
      <c:perspective val="100"/>
    </c:view3D>
    <c:floor>
      <c:thickness val="0"/>
      <c:spPr>
        <a:blipFill dpi="0"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  <a:sp3d/>
      </c:spPr>
      <c:pictureOptions>
        <c:pictureFormat val="stretch"/>
      </c:pictureOptions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6.7255759696704581E-2"/>
          <c:y val="7.7205684655271736E-2"/>
          <c:w val="0.86289579709484565"/>
          <c:h val="0.8340044473607465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DEC9A2">
                <a:alpha val="84706"/>
              </a:srgb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1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203D-40B1-9010-BD39ABD06BCC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b" anchorCtr="0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203D-40B1-9010-BD39ABD06BCC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b" anchorCtr="0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Concentrado!$B$89:$B$90</c:f>
              <c:strCache>
                <c:ptCount val="2"/>
                <c:pt idx="0">
                  <c:v>No</c:v>
                </c:pt>
                <c:pt idx="1">
                  <c:v>Si</c:v>
                </c:pt>
              </c:strCache>
            </c:strRef>
          </c:cat>
          <c:val>
            <c:numRef>
              <c:f>Concentrado!$C$89:$C$90</c:f>
              <c:numCache>
                <c:formatCode>General</c:formatCode>
                <c:ptCount val="2"/>
                <c:pt idx="0">
                  <c:v>1</c:v>
                </c:pt>
                <c:pt idx="1">
                  <c:v>0</c:v>
                </c:pt>
              </c:numCache>
            </c:numRef>
          </c:val>
          <c:shape val="cylinder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3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lumMod val="75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2-203D-40B1-9010-BD39ABD06BCC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4955344"/>
        <c:axId val="84944944"/>
        <c:axId val="0"/>
      </c:bar3DChart>
      <c:catAx>
        <c:axId val="849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cap="all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44944"/>
        <c:crosses val="autoZero"/>
        <c:auto val="1"/>
        <c:lblAlgn val="ctr"/>
        <c:lblOffset val="100"/>
        <c:noMultiLvlLbl val="0"/>
      </c:catAx>
      <c:valAx>
        <c:axId val="84944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5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5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r>
              <a:rPr lang="es-MX">
                <a:solidFill>
                  <a:srgbClr val="691B4F"/>
                </a:solidFill>
              </a:rPr>
              <a:t>Nivel de Satisfacción por Oficina</a:t>
            </a:r>
            <a:r>
              <a:rPr lang="es-MX" baseline="0">
                <a:solidFill>
                  <a:srgbClr val="691B4F"/>
                </a:solidFill>
              </a:rPr>
              <a:t> </a:t>
            </a:r>
            <a:r>
              <a:rPr lang="es-MX">
                <a:solidFill>
                  <a:srgbClr val="691B4F"/>
                </a:solidFill>
              </a:rPr>
              <a:t>Regional</a:t>
            </a:r>
          </a:p>
        </c:rich>
      </c:tx>
      <c:layout>
        <c:manualLayout>
          <c:xMode val="edge"/>
          <c:yMode val="edge"/>
          <c:x val="0.2375478568878244"/>
          <c:y val="1.628853984874927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rgbClr val="691B4F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plotArea>
      <c:layout/>
      <c:radarChart>
        <c:radarStyle val="marker"/>
        <c:varyColors val="0"/>
        <c:ser>
          <c:idx val="1"/>
          <c:order val="0"/>
          <c:tx>
            <c:strRef>
              <c:f>'CONCENTTRADO GR'!$B$6</c:f>
              <c:strCache>
                <c:ptCount val="1"/>
                <c:pt idx="0">
                  <c:v>Nivel de satisfacción</c:v>
                </c:pt>
              </c:strCache>
            </c:strRef>
          </c:tx>
          <c:spPr>
            <a:ln w="34925" cap="rnd">
              <a:solidFill>
                <a:srgbClr val="00B050">
                  <a:alpha val="56000"/>
                </a:srgbClr>
              </a:solidFill>
              <a:prstDash val="sys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00B050"/>
              </a:solidFill>
              <a:ln w="9525">
                <a:solidFill>
                  <a:schemeClr val="accent6">
                    <a:lumMod val="60000"/>
                    <a:lumOff val="40000"/>
                  </a:schemeClr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'CONCENTTRADO GR'!$C$5:$I$5</c:f>
              <c:strCache>
                <c:ptCount val="7"/>
                <c:pt idx="0">
                  <c:v>Chihuahua</c:v>
                </c:pt>
                <c:pt idx="1">
                  <c:v>Culiacán</c:v>
                </c:pt>
                <c:pt idx="2">
                  <c:v>Durango</c:v>
                </c:pt>
                <c:pt idx="3">
                  <c:v>Guadalajara</c:v>
                </c:pt>
                <c:pt idx="4">
                  <c:v>Querétaro</c:v>
                </c:pt>
                <c:pt idx="5">
                  <c:v>Puebla</c:v>
                </c:pt>
                <c:pt idx="6">
                  <c:v>Zacatecas</c:v>
                </c:pt>
              </c:strCache>
            </c:strRef>
          </c:cat>
          <c:val>
            <c:numRef>
              <c:f>'CONCENTTRADO GR'!$C$6:$F$6</c:f>
              <c:numCache>
                <c:formatCode>0%</c:formatCode>
                <c:ptCount val="4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BBB-4BB0-A2B9-8D034958C739}"/>
            </c:ext>
          </c:extLst>
        </c:ser>
        <c:ser>
          <c:idx val="0"/>
          <c:order val="1"/>
          <c:tx>
            <c:strRef>
              <c:f>'CONCENTTRADO GR'!$B$7</c:f>
              <c:strCache>
                <c:ptCount val="1"/>
                <c:pt idx="0">
                  <c:v>Alcanzado Excelente + Muy bien</c:v>
                </c:pt>
              </c:strCache>
            </c:strRef>
          </c:tx>
          <c:spPr>
            <a:ln w="34925" cap="rnd">
              <a:solidFill>
                <a:srgbClr val="C00000"/>
              </a:solidFill>
              <a:prstDash val="sysDash"/>
              <a:round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marker>
            <c:symbol val="circle"/>
            <c:size val="6"/>
            <c:spPr>
              <a:solidFill>
                <a:srgbClr val="C00000"/>
              </a:solidFill>
              <a:ln w="9525">
                <a:solidFill>
                  <a:srgbClr val="C00000"/>
                </a:solidFill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</c:marker>
          <c:dPt>
            <c:idx val="3"/>
            <c:marker>
              <c:symbol val="circle"/>
              <c:size val="6"/>
              <c:spPr>
                <a:solidFill>
                  <a:srgbClr val="C00000"/>
                </a:solidFill>
                <a:ln w="9525">
                  <a:solidFill>
                    <a:srgbClr val="C00000"/>
                  </a:solidFill>
                  <a:round/>
                </a:ln>
                <a:effectLst>
                  <a:outerShdw blurRad="57150" dist="19050" dir="5400000" algn="ctr" rotWithShape="0">
                    <a:srgbClr val="000000">
                      <a:alpha val="63000"/>
                    </a:srgbClr>
                  </a:outerShdw>
                </a:effectLst>
              </c:spPr>
            </c:marker>
            <c:bubble3D val="0"/>
            <c:spPr>
              <a:ln w="34925" cap="rnd">
                <a:solidFill>
                  <a:srgbClr val="C00000"/>
                </a:solidFill>
                <a:prstDash val="sysDash"/>
                <a:round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8BBB-4BB0-A2B9-8D034958C739}"/>
              </c:ext>
            </c:extLst>
          </c:dPt>
          <c:dLbls>
            <c:dLbl>
              <c:idx val="2"/>
              <c:layout>
                <c:manualLayout>
                  <c:x val="-1.6323310703883051E-16"/>
                  <c:y val="2.485875263868452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842-48F5-901F-BF745EFB087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rgbClr val="691B4F"/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'CONCENTTRADO GR'!$C$5:$I$5</c:f>
              <c:strCache>
                <c:ptCount val="7"/>
                <c:pt idx="0">
                  <c:v>Chihuahua</c:v>
                </c:pt>
                <c:pt idx="1">
                  <c:v>Culiacán</c:v>
                </c:pt>
                <c:pt idx="2">
                  <c:v>Durango</c:v>
                </c:pt>
                <c:pt idx="3">
                  <c:v>Guadalajara</c:v>
                </c:pt>
                <c:pt idx="4">
                  <c:v>Querétaro</c:v>
                </c:pt>
                <c:pt idx="5">
                  <c:v>Puebla</c:v>
                </c:pt>
                <c:pt idx="6">
                  <c:v>Zacatecas</c:v>
                </c:pt>
              </c:strCache>
            </c:strRef>
          </c:cat>
          <c:val>
            <c:numRef>
              <c:f>'CONCENTTRADO GR'!$C$7:$I$7</c:f>
              <c:numCache>
                <c:formatCode>0%</c:formatCode>
                <c:ptCount val="7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BBB-4BB0-A2B9-8D034958C73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axId val="1705020960"/>
        <c:axId val="1705022624"/>
      </c:radarChart>
      <c:catAx>
        <c:axId val="17050209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05022624"/>
        <c:crosses val="autoZero"/>
        <c:auto val="1"/>
        <c:lblAlgn val="ctr"/>
        <c:lblOffset val="100"/>
        <c:noMultiLvlLbl val="0"/>
      </c:catAx>
      <c:valAx>
        <c:axId val="17050226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1705020960"/>
        <c:crosses val="autoZero"/>
        <c:crossBetween val="between"/>
        <c:majorUnit val="0.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r>
              <a:rPr lang="es-MX">
                <a:solidFill>
                  <a:srgbClr val="691B4F"/>
                </a:solidFill>
              </a:rPr>
              <a:t>Le fue de utilidad las recomendaciones</a:t>
            </a:r>
            <a:r>
              <a:rPr lang="es-MX" baseline="0">
                <a:solidFill>
                  <a:srgbClr val="691B4F"/>
                </a:solidFill>
              </a:rPr>
              <a:t> proporcionadas</a:t>
            </a:r>
            <a:endParaRPr lang="es-MX">
              <a:solidFill>
                <a:srgbClr val="691B4F"/>
              </a:solidFill>
            </a:endParaRPr>
          </a:p>
        </c:rich>
      </c:tx>
      <c:layout>
        <c:manualLayout>
          <c:xMode val="edge"/>
          <c:yMode val="edge"/>
          <c:x val="0.26053762920920387"/>
          <c:y val="6.759298380385377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rgbClr val="691B4F"/>
              </a:solidFill>
              <a:latin typeface="+mn-lt"/>
              <a:ea typeface="+mn-ea"/>
              <a:cs typeface="+mn-cs"/>
            </a:defRPr>
          </a:pPr>
          <a:endParaRPr lang="es-MX"/>
        </a:p>
      </c:txPr>
    </c:title>
    <c:autoTitleDeleted val="0"/>
    <c:view3D>
      <c:rotX val="0"/>
      <c:rotY val="0"/>
      <c:depthPercent val="60"/>
      <c:rAngAx val="0"/>
      <c:perspective val="100"/>
    </c:view3D>
    <c:floor>
      <c:thickness val="0"/>
      <c:spPr>
        <a:blipFill dpi="0" rotWithShape="1">
          <a:blip xmlns:r="http://schemas.openxmlformats.org/officeDocument/2006/relationships" r:embed="rId4"/>
          <a:srcRect/>
          <a:stretch>
            <a:fillRect/>
          </a:stretch>
        </a:blipFill>
        <a:ln>
          <a:noFill/>
        </a:ln>
        <a:effectLst/>
        <a:sp3d/>
      </c:spPr>
      <c:pictureOptions>
        <c:pictureFormat val="stretch"/>
      </c:pictureOptions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952995418633825E-2"/>
          <c:y val="8.5335765956084761E-2"/>
          <c:w val="0.86289579709484565"/>
          <c:h val="0.77494846680750273"/>
        </c:manualLayout>
      </c:layout>
      <c:bar3DChart>
        <c:barDir val="col"/>
        <c:grouping val="clustered"/>
        <c:varyColors val="0"/>
        <c:ser>
          <c:idx val="0"/>
          <c:order val="0"/>
          <c:spPr>
            <a:solidFill>
              <a:srgbClr val="DEC9A2">
                <a:alpha val="84706"/>
              </a:srgbClr>
            </a:solidFill>
            <a:ln w="9525" cap="flat" cmpd="sng" algn="ctr">
              <a:solidFill>
                <a:schemeClr val="accent3">
                  <a:lumMod val="75000"/>
                </a:schemeClr>
              </a:solidFill>
              <a:round/>
            </a:ln>
            <a:effectLst/>
            <a:sp3d contourW="9525">
              <a:contourClr>
                <a:schemeClr val="accent3">
                  <a:lumMod val="75000"/>
                </a:schemeClr>
              </a:contourClr>
            </a:sp3d>
          </c:spPr>
          <c:invertIfNegative val="1"/>
          <c:dLbls>
            <c:dLbl>
              <c:idx val="0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0-5CC7-403F-B539-C22F8B8D6FA1}"/>
                </c:ext>
              </c:extLst>
            </c:dLbl>
            <c:dLbl>
              <c:idx val="1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900" b="1" i="0" u="none" strike="noStrike" kern="1200" baseline="0">
                      <a:solidFill>
                        <a:srgbClr val="00B05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MX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5CC7-403F-B539-C22F8B8D6FA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gráficas!$B$8:$B$12</c:f>
              <c:strCache>
                <c:ptCount val="5"/>
                <c:pt idx="0">
                  <c:v>Excelente </c:v>
                </c:pt>
                <c:pt idx="1">
                  <c:v>Muy bien</c:v>
                </c:pt>
                <c:pt idx="2">
                  <c:v>Bien</c:v>
                </c:pt>
                <c:pt idx="3">
                  <c:v>Regular </c:v>
                </c:pt>
                <c:pt idx="4">
                  <c:v>Malo</c:v>
                </c:pt>
              </c:strCache>
            </c:strRef>
          </c:cat>
          <c:val>
            <c:numRef>
              <c:f>gráficas!$C$8:$C$12</c:f>
              <c:numCache>
                <c:formatCode>General</c:formatCode>
                <c:ptCount val="5"/>
                <c:pt idx="0">
                  <c:v>0.62</c:v>
                </c:pt>
                <c:pt idx="1">
                  <c:v>0.38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shape val="cylinder"/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  <a:ln w="9525" cap="flat" cmpd="sng" algn="ctr">
                    <a:solidFill>
                      <a:schemeClr val="accent3">
                        <a:lumMod val="75000"/>
                      </a:schemeClr>
                    </a:solidFill>
                    <a:round/>
                  </a:ln>
                  <a:effectLst/>
                  <a:sp3d contourW="9525">
                    <a:contourClr>
                      <a:schemeClr val="accent3">
                        <a:lumMod val="75000"/>
                      </a:schemeClr>
                    </a:contourClr>
                  </a:sp3d>
                </c14:spPr>
              </c14:invertSolidFillFmt>
            </c:ext>
            <c:ext xmlns:c16="http://schemas.microsoft.com/office/drawing/2014/chart" uri="{C3380CC4-5D6E-409C-BE32-E72D297353CC}">
              <c16:uniqueId val="{00000002-5CC7-403F-B539-C22F8B8D6FA1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65"/>
        <c:shape val="box"/>
        <c:axId val="84955344"/>
        <c:axId val="84944944"/>
        <c:axId val="0"/>
      </c:bar3DChart>
      <c:catAx>
        <c:axId val="849553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1" i="0" u="none" strike="noStrike" kern="1200" cap="all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44944"/>
        <c:crosses val="autoZero"/>
        <c:auto val="1"/>
        <c:lblAlgn val="ctr"/>
        <c:lblOffset val="100"/>
        <c:noMultiLvlLbl val="0"/>
      </c:catAx>
      <c:valAx>
        <c:axId val="849449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solidFill>
                <a:schemeClr val="dk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rgbClr val="691B4F"/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849553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MX"/>
    </a:p>
  </c:txPr>
  <c:externalData r:id="rId5">
    <c:autoUpdate val="0"/>
  </c:externalData>
  <c:userShapes r:id="rId6"/>
</c:chartSpace>
</file>

<file path=ppt/charts/colors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8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19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0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1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4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5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6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7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withinLinear" id="16">
  <a:schemeClr val="accent3"/>
</cs:colorStyle>
</file>

<file path=ppt/charts/style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8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19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1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2.xml><?xml version="1.0" encoding="utf-8"?>
<cs:chartStyle xmlns:cs="http://schemas.microsoft.com/office/drawing/2012/chartStyle" xmlns:a="http://schemas.openxmlformats.org/drawingml/2006/main" id="31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7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8.xml><?xml version="1.0" encoding="utf-8"?>
<cs:chartStyle xmlns:cs="http://schemas.microsoft.com/office/drawing/2012/chartStyle" xmlns:a="http://schemas.openxmlformats.org/drawingml/2006/main" id="3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charts/style9.xml><?xml version="1.0" encoding="utf-8"?>
<cs:chartStyle xmlns:cs="http://schemas.microsoft.com/office/drawing/2012/chartStyle" xmlns:a="http://schemas.openxmlformats.org/drawingml/2006/main" id="28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phClr">
            <a:lumMod val="7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  <cs:spPr>
      <a:solidFill>
        <a:schemeClr val="lt1">
          <a:lumMod val="95000"/>
        </a:schemeClr>
      </a:solidFill>
      <a:sp3d/>
    </cs:spPr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/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0.19329</cdr:x>
      <cdr:y>0.2532</cdr:y>
    </cdr:from>
    <cdr:to>
      <cdr:x>0.47033</cdr:x>
      <cdr:y>0.36296</cdr:y>
    </cdr:to>
    <cdr:sp macro="" textlink="">
      <cdr:nvSpPr>
        <cdr:cNvPr id="2" name="Cerrar llave 1">
          <a:extLst xmlns:a="http://schemas.openxmlformats.org/drawingml/2006/main">
            <a:ext uri="{FF2B5EF4-FFF2-40B4-BE49-F238E27FC236}">
              <a16:creationId xmlns:a16="http://schemas.microsoft.com/office/drawing/2014/main" id="{841560A4-A1BB-47A9-9411-FDBBC3CCB51A}"/>
            </a:ext>
          </a:extLst>
        </cdr:cNvPr>
        <cdr:cNvSpPr/>
      </cdr:nvSpPr>
      <cdr:spPr>
        <a:xfrm xmlns:a="http://schemas.openxmlformats.org/drawingml/2006/main" rot="16200000">
          <a:off x="1770512" y="151813"/>
          <a:ext cx="342900" cy="1621384"/>
        </a:xfrm>
        <a:prstGeom xmlns:a="http://schemas.openxmlformats.org/drawingml/2006/main" prst="rightBrace">
          <a:avLst>
            <a:gd name="adj1" fmla="val 30004"/>
            <a:gd name="adj2" fmla="val 49413"/>
          </a:avLst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rtlCol="0" anchor="t"/>
        <a:lstStyle xmlns:a="http://schemas.openxmlformats.org/drawingml/2006/main">
          <a:lvl1pPr marL="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endParaRPr lang="es-MX" sz="110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0.27615</cdr:x>
      <cdr:y>0.19528</cdr:y>
    </cdr:from>
    <cdr:to>
      <cdr:x>0.37042</cdr:x>
      <cdr:y>0.33764</cdr:y>
    </cdr:to>
    <cdr:sp macro="" textlink="">
      <cdr:nvSpPr>
        <cdr:cNvPr id="2" name="Rectángulo 1">
          <a:extLst xmlns:a="http://schemas.openxmlformats.org/drawingml/2006/main">
            <a:ext uri="{FF2B5EF4-FFF2-40B4-BE49-F238E27FC236}">
              <a16:creationId xmlns:a16="http://schemas.microsoft.com/office/drawing/2014/main" id="{D2D1CDE5-9F49-47AC-AB3B-3234B34ECA7A}"/>
            </a:ext>
          </a:extLst>
        </cdr:cNvPr>
        <cdr:cNvSpPr/>
      </cdr:nvSpPr>
      <cdr:spPr>
        <a:xfrm xmlns:a="http://schemas.openxmlformats.org/drawingml/2006/main">
          <a:off x="1616199" y="563584"/>
          <a:ext cx="551726" cy="410862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no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s-ES" sz="1600" b="1" cap="none" spc="0" dirty="0">
              <a:ln w="0"/>
              <a:solidFill>
                <a:srgbClr val="00B050"/>
              </a:solidFill>
              <a:effectLst/>
            </a:rPr>
            <a:t>100%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3037840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970938" y="2"/>
            <a:ext cx="3037840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B8941B-CB62-4FEE-92F7-FAA7FA0DDE36}" type="datetimeFigureOut">
              <a:rPr lang="es-MX" smtClean="0"/>
              <a:t>15/10/2019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829676"/>
            <a:ext cx="3037840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970938" y="8829676"/>
            <a:ext cx="3037840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555206-9ED7-4FE7-B762-D1E478102E5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472110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CB23AD-DC7E-4566-A6DC-97FF5F8995AD}" type="datetimeFigureOut">
              <a:rPr lang="es-MX" smtClean="0"/>
              <a:t>15/10/2019</a:t>
            </a:fld>
            <a:endParaRPr lang="es-MX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040" y="4473893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938" y="8829969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54E2E8-EFDE-4D27-8ECE-390AB4D0FEB1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5819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E2E8-EFDE-4D27-8ECE-390AB4D0FEB1}" type="slidenum">
              <a:rPr lang="es-MX" smtClean="0"/>
              <a:t>3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782147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E2E8-EFDE-4D27-8ECE-390AB4D0FEB1}" type="slidenum">
              <a:rPr lang="es-MX" smtClean="0"/>
              <a:t>14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39806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E2E8-EFDE-4D27-8ECE-390AB4D0FEB1}" type="slidenum">
              <a:rPr lang="es-MX" smtClean="0"/>
              <a:t>15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921341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E2E8-EFDE-4D27-8ECE-390AB4D0FEB1}" type="slidenum">
              <a:rPr lang="es-MX" smtClean="0"/>
              <a:t>16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94032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E2E8-EFDE-4D27-8ECE-390AB4D0FEB1}" type="slidenum">
              <a:rPr lang="es-MX" smtClean="0"/>
              <a:t>17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86605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E2E8-EFDE-4D27-8ECE-390AB4D0FEB1}" type="slidenum">
              <a:rPr lang="es-MX" smtClean="0"/>
              <a:t>18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21060923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E2E8-EFDE-4D27-8ECE-390AB4D0FEB1}" type="slidenum">
              <a:rPr lang="es-MX" smtClean="0"/>
              <a:t>19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808029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E2E8-EFDE-4D27-8ECE-390AB4D0FEB1}" type="slidenum">
              <a:rPr lang="es-MX" smtClean="0"/>
              <a:t>20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4213878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E2E8-EFDE-4D27-8ECE-390AB4D0FEB1}" type="slidenum">
              <a:rPr lang="es-MX" smtClean="0"/>
              <a:t>21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580430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E2E8-EFDE-4D27-8ECE-390AB4D0FEB1}" type="slidenum">
              <a:rPr lang="es-MX" smtClean="0"/>
              <a:t>4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184629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E2E8-EFDE-4D27-8ECE-390AB4D0FEB1}" type="slidenum">
              <a:rPr lang="es-MX" smtClean="0"/>
              <a:t>5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15455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E2E8-EFDE-4D27-8ECE-390AB4D0FEB1}" type="slidenum">
              <a:rPr lang="es-MX" smtClean="0"/>
              <a:t>6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075374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E2E8-EFDE-4D27-8ECE-390AB4D0FEB1}" type="slidenum">
              <a:rPr lang="es-MX" smtClean="0"/>
              <a:t>7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483915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E2E8-EFDE-4D27-8ECE-390AB4D0FEB1}" type="slidenum">
              <a:rPr lang="es-MX" smtClean="0"/>
              <a:t>8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3486331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E2E8-EFDE-4D27-8ECE-390AB4D0FEB1}" type="slidenum">
              <a:rPr lang="es-MX" smtClean="0"/>
              <a:t>9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41632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E2E8-EFDE-4D27-8ECE-390AB4D0FEB1}" type="slidenum">
              <a:rPr lang="es-MX" smtClean="0"/>
              <a:t>10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54823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4E2E8-EFDE-4D27-8ECE-390AB4D0FEB1}" type="slidenum">
              <a:rPr lang="es-MX" smtClean="0"/>
              <a:t>12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42772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2562-2859-430D-9E66-B64AFF15F59E}" type="datetimeFigureOut">
              <a:rPr lang="es-MX" smtClean="0"/>
              <a:t>15/10/2019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4199-709E-49E0-B492-BAAE75FA4E1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840903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2562-2859-430D-9E66-B64AFF15F59E}" type="datetimeFigureOut">
              <a:rPr lang="es-MX" smtClean="0"/>
              <a:t>15/10/2019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4199-709E-49E0-B492-BAAE75FA4E1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296538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2562-2859-430D-9E66-B64AFF15F59E}" type="datetimeFigureOut">
              <a:rPr lang="es-MX" smtClean="0"/>
              <a:t>15/10/2019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4199-709E-49E0-B492-BAAE75FA4E1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797807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a de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7955F23-1D39-834E-A409-9AC17BD76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B8DF0E-90BF-EC4E-8934-156187A1162F}" type="datetimeFigureOut">
              <a:rPr lang="es-MX" smtClean="0"/>
              <a:t>15/10/2019</a:t>
            </a:fld>
            <a:endParaRPr lang="es-MX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415F7B-CE6E-6D4A-B5AB-BDDDCD956C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AEF8AF7-5DF2-EB49-AC54-6BEB41FC7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19739B-ACC7-1A4E-906B-A9546BA1AB75}" type="slidenum">
              <a:rPr lang="es-MX" smtClean="0"/>
              <a:t>‹Nº›</a:t>
            </a:fld>
            <a:endParaRPr lang="es-MX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524473" y="3343609"/>
            <a:ext cx="5029200" cy="0"/>
          </a:xfrm>
          <a:prstGeom prst="line">
            <a:avLst/>
          </a:prstGeom>
          <a:ln w="19050">
            <a:solidFill>
              <a:srgbClr val="DEC9A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 hasCustomPrompt="1"/>
          </p:nvPr>
        </p:nvSpPr>
        <p:spPr>
          <a:xfrm>
            <a:off x="1524000" y="2072021"/>
            <a:ext cx="9144000" cy="946813"/>
          </a:xfrm>
        </p:spPr>
        <p:txBody>
          <a:bodyPr>
            <a:normAutofit/>
          </a:bodyPr>
          <a:lstStyle>
            <a:lvl1pPr marL="0" indent="0" algn="ctr">
              <a:buNone/>
              <a:defRPr sz="4000">
                <a:solidFill>
                  <a:srgbClr val="A42145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1452563" y="3606800"/>
            <a:ext cx="9215437" cy="1144588"/>
          </a:xfrm>
        </p:spPr>
        <p:txBody>
          <a:bodyPr/>
          <a:lstStyle>
            <a:lvl1pPr marL="0" indent="0" algn="ctr">
              <a:buNone/>
              <a:defRPr>
                <a:solidFill>
                  <a:srgbClr val="DEC9A2"/>
                </a:solidFill>
                <a:latin typeface="Montserrat SemiBold" panose="00000700000000000000" pitchFamily="2" charset="0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11FA5D-A3A3-1444-8AAC-2B8D8B0D2EB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6308703" y="5339354"/>
            <a:ext cx="2144656" cy="528162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521257D0-D382-DF49-8879-C1CDFFC1CED0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071219" y="5285366"/>
            <a:ext cx="1905000" cy="73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66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2562-2859-430D-9E66-B64AFF15F59E}" type="datetimeFigureOut">
              <a:rPr lang="es-MX" smtClean="0"/>
              <a:t>15/10/2019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4199-709E-49E0-B492-BAAE75FA4E1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86882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2562-2859-430D-9E66-B64AFF15F59E}" type="datetimeFigureOut">
              <a:rPr lang="es-MX" smtClean="0"/>
              <a:t>15/10/2019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4199-709E-49E0-B492-BAAE75FA4E1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302143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2562-2859-430D-9E66-B64AFF15F59E}" type="datetimeFigureOut">
              <a:rPr lang="es-MX" smtClean="0"/>
              <a:t>15/10/2019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4199-709E-49E0-B492-BAAE75FA4E1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808189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2562-2859-430D-9E66-B64AFF15F59E}" type="datetimeFigureOut">
              <a:rPr lang="es-MX" smtClean="0"/>
              <a:t>15/10/2019</a:t>
            </a:fld>
            <a:endParaRPr lang="es-MX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4199-709E-49E0-B492-BAAE75FA4E1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29807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2562-2859-430D-9E66-B64AFF15F59E}" type="datetimeFigureOut">
              <a:rPr lang="es-MX" smtClean="0"/>
              <a:t>15/10/2019</a:t>
            </a:fld>
            <a:endParaRPr lang="es-MX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4199-709E-49E0-B492-BAAE75FA4E1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0175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2562-2859-430D-9E66-B64AFF15F59E}" type="datetimeFigureOut">
              <a:rPr lang="es-MX" smtClean="0"/>
              <a:t>15/10/2019</a:t>
            </a:fld>
            <a:endParaRPr lang="es-MX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4199-709E-49E0-B492-BAAE75FA4E1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720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2562-2859-430D-9E66-B64AFF15F59E}" type="datetimeFigureOut">
              <a:rPr lang="es-MX" smtClean="0"/>
              <a:t>15/10/2019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4199-709E-49E0-B492-BAAE75FA4E1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1018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6F2562-2859-430D-9E66-B64AFF15F59E}" type="datetimeFigureOut">
              <a:rPr lang="es-MX" smtClean="0"/>
              <a:t>15/10/2019</a:t>
            </a:fld>
            <a:endParaRPr lang="es-MX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44199-709E-49E0-B492-BAAE75FA4E1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5788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MX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MX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6F2562-2859-430D-9E66-B64AFF15F59E}" type="datetimeFigureOut">
              <a:rPr lang="es-MX" smtClean="0"/>
              <a:t>15/10/2019</a:t>
            </a:fld>
            <a:endParaRPr lang="es-MX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44199-709E-49E0-B492-BAAE75FA4E16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86117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chart" Target="../charts/chart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3.xml"/><Relationship Id="rId5" Type="http://schemas.openxmlformats.org/officeDocument/2006/relationships/chart" Target="../charts/chart12.xml"/><Relationship Id="rId4" Type="http://schemas.openxmlformats.org/officeDocument/2006/relationships/chart" Target="../charts/char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chart" Target="../charts/chart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7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21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chart" Target="../charts/char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7" Type="http://schemas.openxmlformats.org/officeDocument/2006/relationships/chart" Target="../charts/chart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7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3"/>
          </p:nvPr>
        </p:nvSpPr>
        <p:spPr>
          <a:xfrm>
            <a:off x="1524000" y="616689"/>
            <a:ext cx="9144000" cy="2402146"/>
          </a:xfrm>
        </p:spPr>
        <p:txBody>
          <a:bodyPr>
            <a:normAutofit/>
          </a:bodyPr>
          <a:lstStyle/>
          <a:p>
            <a:r>
              <a:rPr lang="es-MX" b="1" dirty="0"/>
              <a:t> Asistencia Técnica </a:t>
            </a:r>
          </a:p>
          <a:p>
            <a:r>
              <a:rPr lang="es-MX" b="1" dirty="0"/>
              <a:t>Asesoría Técnica</a:t>
            </a:r>
          </a:p>
          <a:p>
            <a:r>
              <a:rPr lang="es-MX" b="1" dirty="0"/>
              <a:t>Capacitación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MX" dirty="0"/>
              <a:t>Medición de satisfacción de clientes externos</a:t>
            </a:r>
          </a:p>
          <a:p>
            <a:r>
              <a:rPr lang="es-MX" dirty="0"/>
              <a:t>Cuarto trimestre 2018</a:t>
            </a:r>
          </a:p>
        </p:txBody>
      </p:sp>
    </p:spTree>
    <p:extLst>
      <p:ext uri="{BB962C8B-B14F-4D97-AF65-F5344CB8AC3E}">
        <p14:creationId xmlns:p14="http://schemas.microsoft.com/office/powerpoint/2010/main" val="2388161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n 13">
            <a:extLst>
              <a:ext uri="{FF2B5EF4-FFF2-40B4-BE49-F238E27FC236}">
                <a16:creationId xmlns:a16="http://schemas.microsoft.com/office/drawing/2014/main" id="{B4D3A529-3E93-4187-BA0A-A76CD8FEBB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84923" y="308297"/>
            <a:ext cx="6346365" cy="5660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DEC9A2"/>
                </a:solidFill>
              </a:rPr>
              <a:t>Detalle por Oficina Regional</a:t>
            </a:r>
            <a:endParaRPr lang="es-ES" sz="5400" b="1" cap="none" spc="0" dirty="0">
              <a:ln/>
              <a:solidFill>
                <a:srgbClr val="DEC9A2"/>
              </a:solidFill>
              <a:effectLst/>
            </a:endParaRPr>
          </a:p>
        </p:txBody>
      </p:sp>
      <p:graphicFrame>
        <p:nvGraphicFramePr>
          <p:cNvPr id="17" name="Gráfico 1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8307751"/>
              </p:ext>
            </p:extLst>
          </p:nvPr>
        </p:nvGraphicFramePr>
        <p:xfrm>
          <a:off x="3241240" y="1182652"/>
          <a:ext cx="5705476" cy="5619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ángulo 17">
            <a:extLst>
              <a:ext uri="{FF2B5EF4-FFF2-40B4-BE49-F238E27FC236}">
                <a16:creationId xmlns:a16="http://schemas.microsoft.com/office/drawing/2014/main" id="{9D0D1290-2BC8-4B58-BE1E-BCCF0D82E04A}"/>
              </a:ext>
            </a:extLst>
          </p:cNvPr>
          <p:cNvSpPr/>
          <p:nvPr/>
        </p:nvSpPr>
        <p:spPr>
          <a:xfrm>
            <a:off x="-45109" y="0"/>
            <a:ext cx="29452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solidFill>
                  <a:srgbClr val="691B4F"/>
                </a:solidFill>
                <a:latin typeface="Montserrat SemiBold" panose="00000700000000000000" pitchFamily="2" charset="0"/>
                <a:ea typeface="+mj-ea"/>
                <a:cs typeface="+mj-cs"/>
              </a:rPr>
              <a:t>Asistencia Técnica</a:t>
            </a:r>
          </a:p>
        </p:txBody>
      </p:sp>
    </p:spTree>
    <p:extLst>
      <p:ext uri="{BB962C8B-B14F-4D97-AF65-F5344CB8AC3E}">
        <p14:creationId xmlns:p14="http://schemas.microsoft.com/office/powerpoint/2010/main" val="24899800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939D7798-CD1E-411C-8A36-251EC47C9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33"/>
            <a:ext cx="12192000" cy="6858000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8195174" y="2191115"/>
            <a:ext cx="3537858" cy="3377594"/>
            <a:chOff x="7119752" y="1377292"/>
            <a:chExt cx="1664524" cy="1643246"/>
          </a:xfrm>
        </p:grpSpPr>
        <p:pic>
          <p:nvPicPr>
            <p:cNvPr id="6" name="Picture 2" descr="http://thinkandstart.com/wp-content/uploads/2012/06/QualityAssuranc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3180" y="1642540"/>
              <a:ext cx="1297668" cy="111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ángulo 6"/>
            <p:cNvSpPr/>
            <p:nvPr/>
          </p:nvSpPr>
          <p:spPr>
            <a:xfrm>
              <a:off x="7119752" y="1377292"/>
              <a:ext cx="1664524" cy="164324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s-ES" sz="7200" b="1" dirty="0">
                  <a:solidFill>
                    <a:srgbClr val="DEC9A2"/>
                  </a:solidFill>
                  <a:latin typeface="Montserrat SemiBold" panose="00000700000000000000" pitchFamily="2" charset="0"/>
                  <a:ea typeface="+mj-ea"/>
                  <a:cs typeface="+mj-cs"/>
                </a:rPr>
                <a:t>Medición de satisfacción de clientes externos</a:t>
              </a:r>
            </a:p>
          </p:txBody>
        </p:sp>
      </p:grpSp>
      <p:sp>
        <p:nvSpPr>
          <p:cNvPr id="11" name="Rectángulo 10"/>
          <p:cNvSpPr/>
          <p:nvPr/>
        </p:nvSpPr>
        <p:spPr>
          <a:xfrm>
            <a:off x="4369981" y="241154"/>
            <a:ext cx="4774029" cy="5660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7200" b="1" dirty="0">
                <a:solidFill>
                  <a:srgbClr val="DEC9A2"/>
                </a:solidFill>
                <a:latin typeface="Montserrat SemiBold" panose="00000700000000000000" pitchFamily="2" charset="0"/>
                <a:ea typeface="+mj-ea"/>
                <a:cs typeface="+mj-cs"/>
              </a:rPr>
              <a:t>Cuarto Trimestre 2018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15C912EA-C50D-432C-978B-C12AFDBC889A}"/>
              </a:ext>
            </a:extLst>
          </p:cNvPr>
          <p:cNvSpPr/>
          <p:nvPr/>
        </p:nvSpPr>
        <p:spPr>
          <a:xfrm>
            <a:off x="669839" y="3621011"/>
            <a:ext cx="6288663" cy="7604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691B4F"/>
                </a:solidFill>
              </a:rPr>
              <a:t>Asesoría Técnica</a:t>
            </a:r>
            <a:endParaRPr lang="es-ES" sz="5400" b="1" cap="none" spc="0" dirty="0">
              <a:ln/>
              <a:solidFill>
                <a:srgbClr val="691B4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635715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B24CE25A-338E-4A92-81B1-80A829F93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406199" y="374479"/>
            <a:ext cx="6346365" cy="5660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rgbClr val="DEC9A2"/>
                </a:solidFill>
                <a:effectLst/>
              </a:rPr>
              <a:t>Resultados de los aspectos evaluados</a:t>
            </a:r>
          </a:p>
        </p:txBody>
      </p:sp>
      <p:sp>
        <p:nvSpPr>
          <p:cNvPr id="9" name="Elipse 8"/>
          <p:cNvSpPr/>
          <p:nvPr/>
        </p:nvSpPr>
        <p:spPr>
          <a:xfrm>
            <a:off x="563236" y="929085"/>
            <a:ext cx="1520364" cy="1436914"/>
          </a:xfrm>
          <a:prstGeom prst="ellipse">
            <a:avLst/>
          </a:prstGeom>
          <a:solidFill>
            <a:srgbClr val="691B4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rgbClr val="DEC9A2"/>
                </a:solidFill>
              </a:rPr>
              <a:t>100%</a:t>
            </a:r>
          </a:p>
          <a:p>
            <a:pPr algn="ctr"/>
            <a:r>
              <a:rPr lang="es-MX" sz="1200" b="1" dirty="0">
                <a:solidFill>
                  <a:srgbClr val="DEC9A2"/>
                </a:solidFill>
              </a:rPr>
              <a:t>Excelente y Muy bien</a:t>
            </a:r>
          </a:p>
        </p:txBody>
      </p:sp>
      <p:sp>
        <p:nvSpPr>
          <p:cNvPr id="11" name="Elipse 10"/>
          <p:cNvSpPr/>
          <p:nvPr/>
        </p:nvSpPr>
        <p:spPr>
          <a:xfrm>
            <a:off x="563236" y="2421924"/>
            <a:ext cx="1561317" cy="1436914"/>
          </a:xfrm>
          <a:prstGeom prst="ellipse">
            <a:avLst/>
          </a:prstGeom>
          <a:solidFill>
            <a:srgbClr val="691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rgbClr val="DEC9A2"/>
                </a:solidFill>
              </a:rPr>
              <a:t>100%</a:t>
            </a:r>
          </a:p>
          <a:p>
            <a:pPr algn="ctr"/>
            <a:r>
              <a:rPr lang="es-MX" sz="1200" b="1" dirty="0">
                <a:solidFill>
                  <a:srgbClr val="DEC9A2"/>
                </a:solidFill>
              </a:rPr>
              <a:t>Excelente y Muy bien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290584" y="1397057"/>
            <a:ext cx="713208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 fue de utilidad las recomendaciones proporcionadas 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290584" y="2724882"/>
            <a:ext cx="931870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general ¿Cómo calificaría la calidad de nuestro servicio de Asesoría Técnica? 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E1624A76-94F4-4927-8828-BC86E058CD30}"/>
              </a:ext>
            </a:extLst>
          </p:cNvPr>
          <p:cNvSpPr/>
          <p:nvPr/>
        </p:nvSpPr>
        <p:spPr>
          <a:xfrm>
            <a:off x="-45109" y="0"/>
            <a:ext cx="29452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solidFill>
                  <a:srgbClr val="691B4F"/>
                </a:solidFill>
                <a:latin typeface="Montserrat SemiBold" panose="00000700000000000000" pitchFamily="2" charset="0"/>
                <a:ea typeface="+mj-ea"/>
                <a:cs typeface="+mj-cs"/>
              </a:rPr>
              <a:t>Asesoría Técnica</a:t>
            </a:r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F997E5CC-5003-43D2-8FC8-A0885211870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80382673"/>
              </p:ext>
            </p:extLst>
          </p:nvPr>
        </p:nvGraphicFramePr>
        <p:xfrm>
          <a:off x="33436" y="3716966"/>
          <a:ext cx="5852621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D2D1CDE5-9F49-47AC-AB3B-3234B34ECA7A}"/>
              </a:ext>
            </a:extLst>
          </p:cNvPr>
          <p:cNvSpPr/>
          <p:nvPr/>
        </p:nvSpPr>
        <p:spPr>
          <a:xfrm>
            <a:off x="1660212" y="4191239"/>
            <a:ext cx="630372" cy="390525"/>
          </a:xfrm>
          <a:prstGeom prst="rect">
            <a:avLst/>
          </a:prstGeom>
          <a:noFill/>
        </p:spPr>
        <p:txBody>
          <a:bodyPr wrap="none" lIns="91440" tIns="45720" rIns="91440" bIns="45720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600" b="1" dirty="0">
                <a:ln w="0"/>
                <a:solidFill>
                  <a:srgbClr val="00B050"/>
                </a:solidFill>
              </a:rPr>
              <a:t>100</a:t>
            </a:r>
            <a:r>
              <a:rPr lang="es-ES" sz="1600" b="1" cap="none" spc="0" dirty="0">
                <a:ln w="0"/>
                <a:solidFill>
                  <a:srgbClr val="00B050"/>
                </a:solidFill>
                <a:effectLst/>
              </a:rPr>
              <a:t>%</a:t>
            </a: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D90266C6-3B60-40FE-B21F-53BF401E29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5572968"/>
              </p:ext>
            </p:extLst>
          </p:nvPr>
        </p:nvGraphicFramePr>
        <p:xfrm>
          <a:off x="6138476" y="3727599"/>
          <a:ext cx="5852621" cy="2886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Cerrar llave 20">
            <a:extLst>
              <a:ext uri="{FF2B5EF4-FFF2-40B4-BE49-F238E27FC236}">
                <a16:creationId xmlns:a16="http://schemas.microsoft.com/office/drawing/2014/main" id="{32807584-FF8F-4D94-8777-74E16FD2A64A}"/>
              </a:ext>
            </a:extLst>
          </p:cNvPr>
          <p:cNvSpPr/>
          <p:nvPr/>
        </p:nvSpPr>
        <p:spPr>
          <a:xfrm rot="16200000">
            <a:off x="8012862" y="3892889"/>
            <a:ext cx="227912" cy="1621384"/>
          </a:xfrm>
          <a:prstGeom prst="rightBrace">
            <a:avLst>
              <a:gd name="adj1" fmla="val 30004"/>
              <a:gd name="adj2" fmla="val 49413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t"/>
          <a:lstStyle>
            <a:lvl1pPr marL="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endParaRPr lang="es-MX" sz="1100"/>
          </a:p>
        </p:txBody>
      </p:sp>
    </p:spTree>
    <p:extLst>
      <p:ext uri="{BB962C8B-B14F-4D97-AF65-F5344CB8AC3E}">
        <p14:creationId xmlns:p14="http://schemas.microsoft.com/office/powerpoint/2010/main" val="219288868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n 10">
            <a:extLst>
              <a:ext uri="{FF2B5EF4-FFF2-40B4-BE49-F238E27FC236}">
                <a16:creationId xmlns:a16="http://schemas.microsoft.com/office/drawing/2014/main" id="{AFB81F75-06E2-4FE2-A056-5C0410D265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7806322" y="2205875"/>
            <a:ext cx="3537858" cy="3377594"/>
            <a:chOff x="7119752" y="1377292"/>
            <a:chExt cx="1664524" cy="1643246"/>
          </a:xfrm>
        </p:grpSpPr>
        <p:pic>
          <p:nvPicPr>
            <p:cNvPr id="6" name="Picture 2" descr="http://thinkandstart.com/wp-content/uploads/2012/06/QualityAssuranc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3180" y="1642540"/>
              <a:ext cx="1297668" cy="111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ángulo 6"/>
            <p:cNvSpPr/>
            <p:nvPr/>
          </p:nvSpPr>
          <p:spPr>
            <a:xfrm>
              <a:off x="7119752" y="1377292"/>
              <a:ext cx="1664524" cy="164324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s-ES" sz="5400" b="1" spc="50" dirty="0">
                  <a:ln w="0"/>
                  <a:solidFill>
                    <a:srgbClr val="FF0000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 </a:t>
              </a:r>
              <a:r>
                <a:rPr lang="es-ES" sz="5400" b="1" spc="50" dirty="0">
                  <a:ln w="0"/>
                  <a:solidFill>
                    <a:srgbClr val="DEC9A2"/>
                  </a:solidFill>
                  <a:effectLst>
                    <a:innerShdw blurRad="63500" dist="50800" dir="13500000">
                      <a:srgbClr val="000000">
                        <a:alpha val="50000"/>
                      </a:srgbClr>
                    </a:innerShdw>
                  </a:effectLst>
                </a:rPr>
                <a:t>Medición de satisfacción de clientes externos</a:t>
              </a:r>
              <a:endParaRPr lang="es-ES" sz="5400" b="1" cap="none" spc="50" dirty="0">
                <a:ln w="0"/>
                <a:solidFill>
                  <a:srgbClr val="DEC9A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endParaRPr>
            </a:p>
          </p:txBody>
        </p:sp>
      </p:grpSp>
      <p:sp>
        <p:nvSpPr>
          <p:cNvPr id="9" name="Rectángulo 8"/>
          <p:cNvSpPr/>
          <p:nvPr/>
        </p:nvSpPr>
        <p:spPr>
          <a:xfrm>
            <a:off x="669839" y="3621011"/>
            <a:ext cx="6288663" cy="7604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691B4F"/>
                </a:solidFill>
              </a:rPr>
              <a:t>Capacitación</a:t>
            </a:r>
            <a:endParaRPr lang="es-ES" sz="5400" b="1" cap="none" spc="0" dirty="0">
              <a:ln/>
              <a:solidFill>
                <a:srgbClr val="691B4F"/>
              </a:solidFill>
              <a:effectLst/>
            </a:endParaRPr>
          </a:p>
        </p:txBody>
      </p:sp>
      <p:sp>
        <p:nvSpPr>
          <p:cNvPr id="12" name="Rectángulo 11">
            <a:extLst>
              <a:ext uri="{FF2B5EF4-FFF2-40B4-BE49-F238E27FC236}">
                <a16:creationId xmlns:a16="http://schemas.microsoft.com/office/drawing/2014/main" id="{2776EE94-57E2-46F4-837A-2B7EC8EDF122}"/>
              </a:ext>
            </a:extLst>
          </p:cNvPr>
          <p:cNvSpPr/>
          <p:nvPr/>
        </p:nvSpPr>
        <p:spPr>
          <a:xfrm>
            <a:off x="4380608" y="365287"/>
            <a:ext cx="4774029" cy="5660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7200" b="1" dirty="0">
                <a:solidFill>
                  <a:srgbClr val="DEC9A2"/>
                </a:solidFill>
                <a:latin typeface="Montserrat SemiBold" panose="00000700000000000000" pitchFamily="2" charset="0"/>
                <a:ea typeface="+mj-ea"/>
                <a:cs typeface="+mj-cs"/>
              </a:rPr>
              <a:t>Cuarto Trimestre 2018</a:t>
            </a:r>
          </a:p>
        </p:txBody>
      </p:sp>
    </p:spTree>
    <p:extLst>
      <p:ext uri="{BB962C8B-B14F-4D97-AF65-F5344CB8AC3E}">
        <p14:creationId xmlns:p14="http://schemas.microsoft.com/office/powerpoint/2010/main" val="21437749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n 26">
            <a:extLst>
              <a:ext uri="{FF2B5EF4-FFF2-40B4-BE49-F238E27FC236}">
                <a16:creationId xmlns:a16="http://schemas.microsoft.com/office/drawing/2014/main" id="{59E2A7CD-F778-4A65-B434-A3DD73089F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0" name="Redondear rectángulo de esquina sencilla 19"/>
          <p:cNvSpPr/>
          <p:nvPr/>
        </p:nvSpPr>
        <p:spPr>
          <a:xfrm>
            <a:off x="9232320" y="1251857"/>
            <a:ext cx="2683833" cy="867889"/>
          </a:xfrm>
          <a:prstGeom prst="round1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b="1" dirty="0">
                <a:solidFill>
                  <a:srgbClr val="691B4F"/>
                </a:solidFill>
              </a:rPr>
              <a:t>Periodo</a:t>
            </a:r>
          </a:p>
          <a:p>
            <a:pPr algn="ctr"/>
            <a:r>
              <a:rPr lang="es-MX" dirty="0">
                <a:solidFill>
                  <a:srgbClr val="691B4F"/>
                </a:solidFill>
              </a:rPr>
              <a:t>octubre – diciembre 2018</a:t>
            </a:r>
          </a:p>
        </p:txBody>
      </p:sp>
      <p:grpSp>
        <p:nvGrpSpPr>
          <p:cNvPr id="2" name="Grupo 1"/>
          <p:cNvGrpSpPr/>
          <p:nvPr/>
        </p:nvGrpSpPr>
        <p:grpSpPr>
          <a:xfrm>
            <a:off x="2451102" y="1196436"/>
            <a:ext cx="3112253" cy="1045029"/>
            <a:chOff x="1086880" y="1154872"/>
            <a:chExt cx="3112253" cy="1045029"/>
          </a:xfrm>
        </p:grpSpPr>
        <p:sp>
          <p:nvSpPr>
            <p:cNvPr id="16" name="Redondear rectángulo de esquina sencilla 15"/>
            <p:cNvSpPr/>
            <p:nvPr/>
          </p:nvSpPr>
          <p:spPr>
            <a:xfrm>
              <a:off x="1835943" y="1243443"/>
              <a:ext cx="2363190" cy="867889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MX" dirty="0">
                  <a:solidFill>
                    <a:srgbClr val="691B4F"/>
                  </a:solidFill>
                </a:rPr>
                <a:t>Total de participantes capacitados </a:t>
              </a:r>
            </a:p>
          </p:txBody>
        </p:sp>
        <p:sp>
          <p:nvSpPr>
            <p:cNvPr id="19" name="Elipse 18"/>
            <p:cNvSpPr/>
            <p:nvPr/>
          </p:nvSpPr>
          <p:spPr>
            <a:xfrm>
              <a:off x="1086880" y="1154872"/>
              <a:ext cx="1009403" cy="1045029"/>
            </a:xfrm>
            <a:prstGeom prst="ellipse">
              <a:avLst/>
            </a:prstGeom>
            <a:solidFill>
              <a:srgbClr val="DEC9A2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2000" b="1" dirty="0">
                  <a:solidFill>
                    <a:srgbClr val="691B4F"/>
                  </a:solidFill>
                </a:rPr>
                <a:t>1227</a:t>
              </a:r>
            </a:p>
          </p:txBody>
        </p:sp>
      </p:grpSp>
      <p:grpSp>
        <p:nvGrpSpPr>
          <p:cNvPr id="3" name="Grupo 2"/>
          <p:cNvGrpSpPr/>
          <p:nvPr/>
        </p:nvGrpSpPr>
        <p:grpSpPr>
          <a:xfrm>
            <a:off x="5839202" y="1163286"/>
            <a:ext cx="3117271" cy="1045029"/>
            <a:chOff x="4948196" y="1154874"/>
            <a:chExt cx="3117271" cy="1045029"/>
          </a:xfrm>
        </p:grpSpPr>
        <p:sp>
          <p:nvSpPr>
            <p:cNvPr id="25" name="Redondear rectángulo de esquina sencilla 24"/>
            <p:cNvSpPr/>
            <p:nvPr/>
          </p:nvSpPr>
          <p:spPr>
            <a:xfrm>
              <a:off x="5702277" y="1276595"/>
              <a:ext cx="2363190" cy="867889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rgbClr val="691B4F"/>
                  </a:solidFill>
                </a:rPr>
                <a:t>Total de </a:t>
              </a:r>
            </a:p>
            <a:p>
              <a:pPr algn="ctr"/>
              <a:r>
                <a:rPr lang="es-MX" dirty="0">
                  <a:solidFill>
                    <a:srgbClr val="691B4F"/>
                  </a:solidFill>
                </a:rPr>
                <a:t>encuestados</a:t>
              </a:r>
            </a:p>
          </p:txBody>
        </p:sp>
        <p:sp>
          <p:nvSpPr>
            <p:cNvPr id="24" name="Elipse 23"/>
            <p:cNvSpPr/>
            <p:nvPr/>
          </p:nvSpPr>
          <p:spPr>
            <a:xfrm>
              <a:off x="4948196" y="1154874"/>
              <a:ext cx="1009403" cy="1045029"/>
            </a:xfrm>
            <a:prstGeom prst="ellipse">
              <a:avLst/>
            </a:prstGeom>
            <a:solidFill>
              <a:srgbClr val="DEC9A2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r"/>
              <a:r>
                <a:rPr lang="es-MX" sz="2400" b="1" dirty="0">
                  <a:solidFill>
                    <a:srgbClr val="691B4F"/>
                  </a:solidFill>
                </a:rPr>
                <a:t>980</a:t>
              </a:r>
            </a:p>
          </p:txBody>
        </p:sp>
      </p:grpSp>
      <p:sp>
        <p:nvSpPr>
          <p:cNvPr id="17" name="Rectángulo 16"/>
          <p:cNvSpPr/>
          <p:nvPr/>
        </p:nvSpPr>
        <p:spPr>
          <a:xfrm>
            <a:off x="4446168" y="460761"/>
            <a:ext cx="6346365" cy="5660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rgbClr val="DEC9A2"/>
                </a:solidFill>
                <a:effectLst/>
              </a:rPr>
              <a:t>Resultados de los aspectos evaluados</a:t>
            </a:r>
          </a:p>
        </p:txBody>
      </p:sp>
      <p:sp>
        <p:nvSpPr>
          <p:cNvPr id="18" name="Elipse 17"/>
          <p:cNvSpPr/>
          <p:nvPr/>
        </p:nvSpPr>
        <p:spPr>
          <a:xfrm>
            <a:off x="248975" y="3177117"/>
            <a:ext cx="1520364" cy="1436914"/>
          </a:xfrm>
          <a:prstGeom prst="ellipse">
            <a:avLst/>
          </a:prstGeom>
          <a:solidFill>
            <a:srgbClr val="691B4F"/>
          </a:solidFill>
          <a:ln>
            <a:solidFill>
              <a:srgbClr val="691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rgbClr val="DEC9A2"/>
                </a:solidFill>
              </a:rPr>
              <a:t>88%</a:t>
            </a:r>
          </a:p>
          <a:p>
            <a:pPr algn="ctr"/>
            <a:r>
              <a:rPr lang="es-MX" sz="1500" b="1" dirty="0">
                <a:solidFill>
                  <a:srgbClr val="DEC9A2"/>
                </a:solidFill>
              </a:rPr>
              <a:t>Excelente y muy bien</a:t>
            </a:r>
          </a:p>
        </p:txBody>
      </p:sp>
      <p:sp>
        <p:nvSpPr>
          <p:cNvPr id="21" name="Elipse 20"/>
          <p:cNvSpPr/>
          <p:nvPr/>
        </p:nvSpPr>
        <p:spPr>
          <a:xfrm>
            <a:off x="226115" y="4872790"/>
            <a:ext cx="1561317" cy="1436914"/>
          </a:xfrm>
          <a:prstGeom prst="ellipse">
            <a:avLst/>
          </a:prstGeom>
          <a:solidFill>
            <a:srgbClr val="691B4F"/>
          </a:solidFill>
          <a:ln>
            <a:solidFill>
              <a:srgbClr val="691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rgbClr val="DEC9A2"/>
                </a:solidFill>
              </a:rPr>
              <a:t>89%</a:t>
            </a:r>
          </a:p>
          <a:p>
            <a:pPr algn="ctr"/>
            <a:r>
              <a:rPr lang="es-MX" sz="1500" b="1" dirty="0">
                <a:solidFill>
                  <a:srgbClr val="DEC9A2"/>
                </a:solidFill>
              </a:rPr>
              <a:t>Excelente y muy bien</a:t>
            </a:r>
          </a:p>
        </p:txBody>
      </p:sp>
      <p:sp>
        <p:nvSpPr>
          <p:cNvPr id="23" name="Rectángulo 22"/>
          <p:cNvSpPr/>
          <p:nvPr/>
        </p:nvSpPr>
        <p:spPr>
          <a:xfrm>
            <a:off x="1861298" y="3655591"/>
            <a:ext cx="62007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MX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¿Está satisfecho con la capacitación que recibió?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1861298" y="5257544"/>
            <a:ext cx="9622141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Los contenidos expuestos, ¿generan un aporte importante para el desarrollo de su empresa?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875410" y="2393085"/>
            <a:ext cx="19928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22225">
                  <a:solidFill>
                    <a:srgbClr val="691B4F"/>
                  </a:solidFill>
                  <a:prstDash val="solid"/>
                </a:ln>
                <a:solidFill>
                  <a:srgbClr val="691B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Curso</a:t>
            </a:r>
          </a:p>
        </p:txBody>
      </p:sp>
      <p:sp>
        <p:nvSpPr>
          <p:cNvPr id="32" name="Rectángulo 31">
            <a:extLst>
              <a:ext uri="{FF2B5EF4-FFF2-40B4-BE49-F238E27FC236}">
                <a16:creationId xmlns:a16="http://schemas.microsoft.com/office/drawing/2014/main" id="{8CFDB428-7F85-4D52-968B-E3CB1FB2E42D}"/>
              </a:ext>
            </a:extLst>
          </p:cNvPr>
          <p:cNvSpPr/>
          <p:nvPr/>
        </p:nvSpPr>
        <p:spPr>
          <a:xfrm>
            <a:off x="-45109" y="0"/>
            <a:ext cx="29452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solidFill>
                  <a:srgbClr val="691B4F"/>
                </a:solidFill>
                <a:latin typeface="Montserrat SemiBold" panose="00000700000000000000" pitchFamily="2" charset="0"/>
                <a:ea typeface="+mj-ea"/>
                <a:cs typeface="+mj-cs"/>
              </a:rPr>
              <a:t>Capacitación</a:t>
            </a:r>
          </a:p>
        </p:txBody>
      </p:sp>
    </p:spTree>
    <p:extLst>
      <p:ext uri="{BB962C8B-B14F-4D97-AF65-F5344CB8AC3E}">
        <p14:creationId xmlns:p14="http://schemas.microsoft.com/office/powerpoint/2010/main" val="24130210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n 14">
            <a:extLst>
              <a:ext uri="{FF2B5EF4-FFF2-40B4-BE49-F238E27FC236}">
                <a16:creationId xmlns:a16="http://schemas.microsoft.com/office/drawing/2014/main" id="{DD877B7E-3B6E-4093-88E6-2678062CB3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77930" y="352169"/>
            <a:ext cx="6346365" cy="5660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rgbClr val="DEC9A2"/>
                </a:solidFill>
                <a:effectLst/>
              </a:rPr>
              <a:t>Resultados de los aspectos evaluados</a:t>
            </a:r>
          </a:p>
        </p:txBody>
      </p:sp>
      <p:sp>
        <p:nvSpPr>
          <p:cNvPr id="9" name="Elipse 8"/>
          <p:cNvSpPr/>
          <p:nvPr/>
        </p:nvSpPr>
        <p:spPr>
          <a:xfrm>
            <a:off x="186878" y="972735"/>
            <a:ext cx="1520364" cy="1436914"/>
          </a:xfrm>
          <a:prstGeom prst="ellipse">
            <a:avLst/>
          </a:prstGeom>
          <a:solidFill>
            <a:srgbClr val="691B4F"/>
          </a:solidFill>
          <a:ln>
            <a:solidFill>
              <a:srgbClr val="691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rgbClr val="DEC9A2"/>
                </a:solidFill>
              </a:rPr>
              <a:t>92%</a:t>
            </a:r>
          </a:p>
          <a:p>
            <a:pPr algn="ctr"/>
            <a:r>
              <a:rPr lang="es-MX" sz="1500" b="1" dirty="0">
                <a:solidFill>
                  <a:srgbClr val="DEC9A2"/>
                </a:solidFill>
              </a:rPr>
              <a:t>Excelente y muy bien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1847621" y="1368128"/>
            <a:ext cx="73929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general, califique la calidad de nuestro servicio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847621" y="2912618"/>
            <a:ext cx="973502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general, ¿considera que el curso de capacitación tiene un impacto positivo y contribuye al crecimiento de su empresa?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185063" y="5250382"/>
            <a:ext cx="1520364" cy="1436914"/>
          </a:xfrm>
          <a:prstGeom prst="ellipse">
            <a:avLst/>
          </a:prstGeom>
          <a:solidFill>
            <a:srgbClr val="691B4F"/>
          </a:solidFill>
          <a:ln>
            <a:solidFill>
              <a:srgbClr val="691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rgbClr val="DEC9A2"/>
                </a:solidFill>
              </a:rPr>
              <a:t>89%</a:t>
            </a:r>
          </a:p>
          <a:p>
            <a:pPr algn="ctr"/>
            <a:r>
              <a:rPr lang="es-MX" sz="1500" b="1" dirty="0">
                <a:solidFill>
                  <a:srgbClr val="DEC9A2"/>
                </a:solidFill>
              </a:rPr>
              <a:t>Excelente y muy bien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847621" y="5738006"/>
            <a:ext cx="8876674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¿Domina los temas tratados?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6" name="Elipse 15"/>
          <p:cNvSpPr/>
          <p:nvPr/>
        </p:nvSpPr>
        <p:spPr>
          <a:xfrm>
            <a:off x="186019" y="2564463"/>
            <a:ext cx="1561317" cy="1436914"/>
          </a:xfrm>
          <a:prstGeom prst="ellipse">
            <a:avLst/>
          </a:prstGeom>
          <a:solidFill>
            <a:srgbClr val="691B4F"/>
          </a:solidFill>
          <a:ln>
            <a:solidFill>
              <a:srgbClr val="691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rgbClr val="DEC9A2"/>
                </a:solidFill>
              </a:rPr>
              <a:t>91%</a:t>
            </a:r>
          </a:p>
          <a:p>
            <a:pPr algn="ctr"/>
            <a:r>
              <a:rPr lang="es-MX" sz="1500" b="1" dirty="0">
                <a:solidFill>
                  <a:srgbClr val="DEC9A2"/>
                </a:solidFill>
              </a:rPr>
              <a:t>Excelente y muy bien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1899328" y="4279145"/>
            <a:ext cx="72894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dirty="0">
                <a:ln w="22225">
                  <a:solidFill>
                    <a:srgbClr val="691B4F"/>
                  </a:solidFill>
                  <a:prstDash val="solid"/>
                </a:ln>
                <a:solidFill>
                  <a:srgbClr val="691B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Instructor o Instructora</a:t>
            </a:r>
            <a:endParaRPr lang="es-ES" sz="5400" b="1" cap="none" spc="0" dirty="0">
              <a:ln w="22225">
                <a:solidFill>
                  <a:srgbClr val="691B4F"/>
                </a:solidFill>
                <a:prstDash val="solid"/>
              </a:ln>
              <a:solidFill>
                <a:srgbClr val="691B4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ángulo 17">
            <a:extLst>
              <a:ext uri="{FF2B5EF4-FFF2-40B4-BE49-F238E27FC236}">
                <a16:creationId xmlns:a16="http://schemas.microsoft.com/office/drawing/2014/main" id="{C11A5328-5B84-4F6D-8041-BC8E68E6BD4D}"/>
              </a:ext>
            </a:extLst>
          </p:cNvPr>
          <p:cNvSpPr/>
          <p:nvPr/>
        </p:nvSpPr>
        <p:spPr>
          <a:xfrm>
            <a:off x="-45109" y="0"/>
            <a:ext cx="29452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solidFill>
                  <a:srgbClr val="691B4F"/>
                </a:solidFill>
                <a:latin typeface="Montserrat SemiBold" panose="00000700000000000000" pitchFamily="2" charset="0"/>
                <a:ea typeface="+mj-ea"/>
                <a:cs typeface="+mj-cs"/>
              </a:rPr>
              <a:t>Capacitación</a:t>
            </a:r>
          </a:p>
        </p:txBody>
      </p:sp>
    </p:spTree>
    <p:extLst>
      <p:ext uri="{BB962C8B-B14F-4D97-AF65-F5344CB8AC3E}">
        <p14:creationId xmlns:p14="http://schemas.microsoft.com/office/powerpoint/2010/main" val="2350098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AB5DB25B-EE2E-425B-91F9-62E405BFBA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425593" y="360124"/>
            <a:ext cx="6346365" cy="5660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rgbClr val="DEC9A2"/>
                </a:solidFill>
                <a:effectLst/>
              </a:rPr>
              <a:t>Resultados de los aspectos evaluados</a:t>
            </a:r>
          </a:p>
        </p:txBody>
      </p:sp>
      <p:sp>
        <p:nvSpPr>
          <p:cNvPr id="9" name="Elipse 8"/>
          <p:cNvSpPr/>
          <p:nvPr/>
        </p:nvSpPr>
        <p:spPr>
          <a:xfrm>
            <a:off x="563235" y="809434"/>
            <a:ext cx="1520364" cy="1436914"/>
          </a:xfrm>
          <a:prstGeom prst="ellipse">
            <a:avLst/>
          </a:prstGeom>
          <a:solidFill>
            <a:srgbClr val="691B4F"/>
          </a:solidFill>
          <a:ln>
            <a:solidFill>
              <a:srgbClr val="691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rgbClr val="DEC9A2"/>
                </a:solidFill>
              </a:rPr>
              <a:t>87%</a:t>
            </a:r>
          </a:p>
          <a:p>
            <a:pPr algn="ctr"/>
            <a:r>
              <a:rPr lang="es-MX" sz="1500" b="1" dirty="0">
                <a:solidFill>
                  <a:srgbClr val="DEC9A2"/>
                </a:solidFill>
              </a:rPr>
              <a:t>Excelente y muy bien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223978" y="1286305"/>
            <a:ext cx="7392910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¿La claridad de la exposición?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Elipse 7"/>
          <p:cNvSpPr/>
          <p:nvPr/>
        </p:nvSpPr>
        <p:spPr>
          <a:xfrm>
            <a:off x="563235" y="2314613"/>
            <a:ext cx="1520364" cy="1436914"/>
          </a:xfrm>
          <a:prstGeom prst="ellipse">
            <a:avLst/>
          </a:prstGeom>
          <a:solidFill>
            <a:srgbClr val="691B4F"/>
          </a:solidFill>
          <a:ln>
            <a:solidFill>
              <a:srgbClr val="691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rgbClr val="DEC9A2"/>
                </a:solidFill>
              </a:rPr>
              <a:t>83%</a:t>
            </a:r>
          </a:p>
          <a:p>
            <a:pPr algn="ctr"/>
            <a:r>
              <a:rPr lang="es-MX" sz="1500" b="1" dirty="0">
                <a:solidFill>
                  <a:srgbClr val="DEC9A2"/>
                </a:solidFill>
              </a:rPr>
              <a:t>Excelente y muy bien</a:t>
            </a:r>
          </a:p>
        </p:txBody>
      </p:sp>
      <p:sp>
        <p:nvSpPr>
          <p:cNvPr id="10" name="Rectángulo 9"/>
          <p:cNvSpPr/>
          <p:nvPr/>
        </p:nvSpPr>
        <p:spPr>
          <a:xfrm>
            <a:off x="2223978" y="2802237"/>
            <a:ext cx="603326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¿El uso de equipo y material de apoyo?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Elipse 10"/>
          <p:cNvSpPr/>
          <p:nvPr/>
        </p:nvSpPr>
        <p:spPr>
          <a:xfrm>
            <a:off x="563235" y="3819792"/>
            <a:ext cx="1520364" cy="1436914"/>
          </a:xfrm>
          <a:prstGeom prst="ellipse">
            <a:avLst/>
          </a:prstGeom>
          <a:solidFill>
            <a:srgbClr val="691B4F"/>
          </a:solidFill>
          <a:ln>
            <a:solidFill>
              <a:srgbClr val="691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rgbClr val="DEC9A2"/>
                </a:solidFill>
              </a:rPr>
              <a:t>91%</a:t>
            </a:r>
          </a:p>
          <a:p>
            <a:pPr algn="ctr"/>
            <a:r>
              <a:rPr lang="es-MX" sz="1500" b="1" dirty="0">
                <a:solidFill>
                  <a:srgbClr val="DEC9A2"/>
                </a:solidFill>
              </a:rPr>
              <a:t>Excelente y muy bien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2223978" y="4307416"/>
            <a:ext cx="95280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¿El esfuerzo para aclarar las dudas?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3" name="Elipse 12"/>
          <p:cNvSpPr/>
          <p:nvPr/>
        </p:nvSpPr>
        <p:spPr>
          <a:xfrm>
            <a:off x="563235" y="5324971"/>
            <a:ext cx="1520364" cy="1436914"/>
          </a:xfrm>
          <a:prstGeom prst="ellipse">
            <a:avLst/>
          </a:prstGeom>
          <a:solidFill>
            <a:srgbClr val="691B4F"/>
          </a:solidFill>
          <a:ln>
            <a:solidFill>
              <a:srgbClr val="691B4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rgbClr val="DEC9A2"/>
                </a:solidFill>
              </a:rPr>
              <a:t>88%</a:t>
            </a:r>
          </a:p>
          <a:p>
            <a:pPr algn="ctr"/>
            <a:r>
              <a:rPr lang="es-MX" sz="1500" b="1" dirty="0">
                <a:solidFill>
                  <a:srgbClr val="DEC9A2"/>
                </a:solidFill>
              </a:rPr>
              <a:t>Excelente y muy bien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2223978" y="5812595"/>
            <a:ext cx="9528027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En general, ¿la exposición del instructor fue?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7070951-BC02-4189-8142-91DBA46CCAE8}"/>
              </a:ext>
            </a:extLst>
          </p:cNvPr>
          <p:cNvSpPr/>
          <p:nvPr/>
        </p:nvSpPr>
        <p:spPr>
          <a:xfrm>
            <a:off x="-45109" y="0"/>
            <a:ext cx="29452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solidFill>
                  <a:srgbClr val="691B4F"/>
                </a:solidFill>
                <a:latin typeface="Montserrat SemiBold" panose="00000700000000000000" pitchFamily="2" charset="0"/>
                <a:ea typeface="+mj-ea"/>
                <a:cs typeface="+mj-cs"/>
              </a:rPr>
              <a:t>Capacitación</a:t>
            </a:r>
          </a:p>
        </p:txBody>
      </p:sp>
    </p:spTree>
    <p:extLst>
      <p:ext uri="{BB962C8B-B14F-4D97-AF65-F5344CB8AC3E}">
        <p14:creationId xmlns:p14="http://schemas.microsoft.com/office/powerpoint/2010/main" val="11858354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Imagen 87">
            <a:extLst>
              <a:ext uri="{FF2B5EF4-FFF2-40B4-BE49-F238E27FC236}">
                <a16:creationId xmlns:a16="http://schemas.microsoft.com/office/drawing/2014/main" id="{839D4123-B70E-48D2-A1B6-480E39E68D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428382" y="326077"/>
            <a:ext cx="6346365" cy="5660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DEC9A2"/>
                </a:solidFill>
              </a:rPr>
              <a:t>Opinión                     </a:t>
            </a:r>
            <a:endParaRPr lang="es-ES" sz="5400" b="1" cap="none" spc="0" dirty="0">
              <a:ln/>
              <a:solidFill>
                <a:srgbClr val="DEC9A2"/>
              </a:solidFill>
              <a:effectLst/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5041473" y="2258696"/>
            <a:ext cx="1924822" cy="3318462"/>
            <a:chOff x="5041473" y="2258696"/>
            <a:chExt cx="1924822" cy="3318462"/>
          </a:xfrm>
        </p:grpSpPr>
        <p:grpSp>
          <p:nvGrpSpPr>
            <p:cNvPr id="3" name="Grupo 2"/>
            <p:cNvGrpSpPr/>
            <p:nvPr/>
          </p:nvGrpSpPr>
          <p:grpSpPr>
            <a:xfrm>
              <a:off x="5041473" y="2258696"/>
              <a:ext cx="1924822" cy="3318462"/>
              <a:chOff x="4963553" y="2481089"/>
              <a:chExt cx="1924822" cy="3318462"/>
            </a:xfrm>
          </p:grpSpPr>
          <p:pic>
            <p:nvPicPr>
              <p:cNvPr id="2050" name="Picture 2" descr="http://carloscabrera.net/images/man-with-board-02.png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98586" y="2719363"/>
                <a:ext cx="1889789" cy="276318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9" name="Marco 18"/>
              <p:cNvSpPr/>
              <p:nvPr/>
            </p:nvSpPr>
            <p:spPr>
              <a:xfrm>
                <a:off x="4963553" y="2481089"/>
                <a:ext cx="1913236" cy="3318462"/>
              </a:xfrm>
              <a:prstGeom prst="frame">
                <a:avLst/>
              </a:prstGeom>
              <a:solidFill>
                <a:srgbClr val="691B4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vert="vert270" rtlCol="0" anchor="ctr"/>
              <a:lstStyle/>
              <a:p>
                <a:pPr algn="ctr"/>
                <a:endParaRPr lang="es-MX" sz="2400" b="1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" name="CuadroTexto 1"/>
              <p:cNvSpPr txBox="1"/>
              <p:nvPr/>
            </p:nvSpPr>
            <p:spPr>
              <a:xfrm>
                <a:off x="5158467" y="3420560"/>
                <a:ext cx="103235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s-MX" sz="1200" b="1" dirty="0">
                    <a:solidFill>
                      <a:srgbClr val="FF0000"/>
                    </a:solidFill>
                  </a:rPr>
                  <a:t>Capacitación </a:t>
                </a:r>
              </a:p>
              <a:p>
                <a:pPr algn="ctr"/>
                <a:endParaRPr lang="es-MX" sz="1200" b="1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86575" y="2886365"/>
              <a:ext cx="203888" cy="220708"/>
            </a:xfrm>
            <a:prstGeom prst="rect">
              <a:avLst/>
            </a:prstGeom>
          </p:spPr>
        </p:pic>
      </p:grpSp>
      <p:grpSp>
        <p:nvGrpSpPr>
          <p:cNvPr id="26" name="Group 18"/>
          <p:cNvGrpSpPr/>
          <p:nvPr/>
        </p:nvGrpSpPr>
        <p:grpSpPr>
          <a:xfrm>
            <a:off x="795543" y="1678970"/>
            <a:ext cx="3698353" cy="640080"/>
            <a:chOff x="689810" y="2165154"/>
            <a:chExt cx="3698353" cy="640080"/>
          </a:xfrm>
        </p:grpSpPr>
        <p:grpSp>
          <p:nvGrpSpPr>
            <p:cNvPr id="27" name="Group 6"/>
            <p:cNvGrpSpPr/>
            <p:nvPr/>
          </p:nvGrpSpPr>
          <p:grpSpPr>
            <a:xfrm>
              <a:off x="689810" y="2165154"/>
              <a:ext cx="640080" cy="640080"/>
              <a:chOff x="721894" y="2256770"/>
              <a:chExt cx="640080" cy="640080"/>
            </a:xfrm>
          </p:grpSpPr>
          <p:sp>
            <p:nvSpPr>
              <p:cNvPr id="29" name="Oval 4"/>
              <p:cNvSpPr/>
              <p:nvPr/>
            </p:nvSpPr>
            <p:spPr>
              <a:xfrm>
                <a:off x="721894" y="2256770"/>
                <a:ext cx="640080" cy="640080"/>
              </a:xfrm>
              <a:prstGeom prst="ellipse">
                <a:avLst/>
              </a:prstGeom>
              <a:solidFill>
                <a:srgbClr val="691B4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" name="Chevron 5"/>
              <p:cNvSpPr/>
              <p:nvPr/>
            </p:nvSpPr>
            <p:spPr>
              <a:xfrm>
                <a:off x="921619" y="2440737"/>
                <a:ext cx="240631" cy="272147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8" name="Rectangle 91"/>
            <p:cNvSpPr/>
            <p:nvPr/>
          </p:nvSpPr>
          <p:spPr>
            <a:xfrm>
              <a:off x="1418755" y="2254501"/>
              <a:ext cx="29694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s-MX" sz="1400" b="1" kern="0" dirty="0">
                  <a:solidFill>
                    <a:srgbClr val="57565A">
                      <a:lumMod val="75000"/>
                    </a:srgbClr>
                  </a:solidFill>
                  <a:cs typeface="Arial" pitchFamily="34" charset="0"/>
                </a:rPr>
                <a:t>Mayor difusión de cursos en proveedores de la minería.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7565A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31" name="Group 18"/>
          <p:cNvGrpSpPr/>
          <p:nvPr/>
        </p:nvGrpSpPr>
        <p:grpSpPr>
          <a:xfrm>
            <a:off x="795543" y="2487061"/>
            <a:ext cx="3700217" cy="640080"/>
            <a:chOff x="689810" y="2165154"/>
            <a:chExt cx="3700217" cy="640080"/>
          </a:xfrm>
        </p:grpSpPr>
        <p:grpSp>
          <p:nvGrpSpPr>
            <p:cNvPr id="39" name="Group 6"/>
            <p:cNvGrpSpPr/>
            <p:nvPr/>
          </p:nvGrpSpPr>
          <p:grpSpPr>
            <a:xfrm>
              <a:off x="689810" y="2165154"/>
              <a:ext cx="640080" cy="640080"/>
              <a:chOff x="721894" y="2256770"/>
              <a:chExt cx="640080" cy="640080"/>
            </a:xfrm>
          </p:grpSpPr>
          <p:sp>
            <p:nvSpPr>
              <p:cNvPr id="41" name="Oval 4"/>
              <p:cNvSpPr/>
              <p:nvPr/>
            </p:nvSpPr>
            <p:spPr>
              <a:xfrm>
                <a:off x="721894" y="2256770"/>
                <a:ext cx="640080" cy="640080"/>
              </a:xfrm>
              <a:prstGeom prst="ellipse">
                <a:avLst/>
              </a:prstGeom>
              <a:solidFill>
                <a:srgbClr val="691B4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2" name="Chevron 5"/>
              <p:cNvSpPr/>
              <p:nvPr/>
            </p:nvSpPr>
            <p:spPr>
              <a:xfrm>
                <a:off x="921619" y="2440737"/>
                <a:ext cx="240631" cy="272147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40" name="Rectangle 91"/>
            <p:cNvSpPr/>
            <p:nvPr/>
          </p:nvSpPr>
          <p:spPr>
            <a:xfrm>
              <a:off x="1420619" y="2238677"/>
              <a:ext cx="29694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s-MX" sz="1400" b="1" kern="0" dirty="0">
                  <a:solidFill>
                    <a:srgbClr val="57565A">
                      <a:lumMod val="75000"/>
                    </a:srgbClr>
                  </a:solidFill>
                  <a:cs typeface="Arial" pitchFamily="34" charset="0"/>
                </a:rPr>
                <a:t>Cursos de éste tipo con más frecuencia</a:t>
              </a:r>
              <a:r>
                <a:rPr lang="en-US" sz="1400" b="1" kern="0" dirty="0">
                  <a:solidFill>
                    <a:srgbClr val="57565A">
                      <a:lumMod val="75000"/>
                    </a:srgbClr>
                  </a:solidFill>
                  <a:cs typeface="Arial" pitchFamily="34" charset="0"/>
                </a:rPr>
                <a:t>.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7565A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3" name="Group 18"/>
          <p:cNvGrpSpPr/>
          <p:nvPr/>
        </p:nvGrpSpPr>
        <p:grpSpPr>
          <a:xfrm>
            <a:off x="795543" y="3320043"/>
            <a:ext cx="3700217" cy="640080"/>
            <a:chOff x="689810" y="2165154"/>
            <a:chExt cx="3700217" cy="640080"/>
          </a:xfrm>
        </p:grpSpPr>
        <p:grpSp>
          <p:nvGrpSpPr>
            <p:cNvPr id="44" name="Group 6"/>
            <p:cNvGrpSpPr/>
            <p:nvPr/>
          </p:nvGrpSpPr>
          <p:grpSpPr>
            <a:xfrm>
              <a:off x="689810" y="2165154"/>
              <a:ext cx="640080" cy="640080"/>
              <a:chOff x="721894" y="2256770"/>
              <a:chExt cx="640080" cy="640080"/>
            </a:xfrm>
          </p:grpSpPr>
          <p:sp>
            <p:nvSpPr>
              <p:cNvPr id="46" name="Oval 4"/>
              <p:cNvSpPr/>
              <p:nvPr/>
            </p:nvSpPr>
            <p:spPr>
              <a:xfrm>
                <a:off x="721894" y="2256770"/>
                <a:ext cx="640080" cy="640080"/>
              </a:xfrm>
              <a:prstGeom prst="ellipse">
                <a:avLst/>
              </a:prstGeom>
              <a:solidFill>
                <a:srgbClr val="691B4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47" name="Chevron 5"/>
              <p:cNvSpPr/>
              <p:nvPr/>
            </p:nvSpPr>
            <p:spPr>
              <a:xfrm>
                <a:off x="921619" y="2440737"/>
                <a:ext cx="240631" cy="272147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45" name="Rectangle 91"/>
            <p:cNvSpPr/>
            <p:nvPr/>
          </p:nvSpPr>
          <p:spPr>
            <a:xfrm>
              <a:off x="1420619" y="2313491"/>
              <a:ext cx="29694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s-MX" sz="1400" b="1" kern="0" dirty="0">
                  <a:solidFill>
                    <a:srgbClr val="57565A">
                      <a:lumMod val="75000"/>
                    </a:srgbClr>
                  </a:solidFill>
                  <a:cs typeface="Arial" pitchFamily="34" charset="0"/>
                </a:rPr>
                <a:t>Mayor seguimiento de los cursos</a:t>
              </a:r>
              <a:r>
                <a:rPr lang="en-US" sz="1400" b="1" kern="0" dirty="0">
                  <a:solidFill>
                    <a:srgbClr val="57565A">
                      <a:lumMod val="75000"/>
                    </a:srgbClr>
                  </a:solidFill>
                  <a:cs typeface="Arial" pitchFamily="34" charset="0"/>
                </a:rPr>
                <a:t>.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7565A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8" name="Group 18"/>
          <p:cNvGrpSpPr/>
          <p:nvPr/>
        </p:nvGrpSpPr>
        <p:grpSpPr>
          <a:xfrm>
            <a:off x="795543" y="4152276"/>
            <a:ext cx="3700217" cy="640080"/>
            <a:chOff x="689810" y="2165154"/>
            <a:chExt cx="3700217" cy="640080"/>
          </a:xfrm>
        </p:grpSpPr>
        <p:grpSp>
          <p:nvGrpSpPr>
            <p:cNvPr id="49" name="Group 6"/>
            <p:cNvGrpSpPr/>
            <p:nvPr/>
          </p:nvGrpSpPr>
          <p:grpSpPr>
            <a:xfrm>
              <a:off x="689810" y="2165154"/>
              <a:ext cx="640080" cy="640080"/>
              <a:chOff x="721894" y="2256770"/>
              <a:chExt cx="640080" cy="640080"/>
            </a:xfrm>
          </p:grpSpPr>
          <p:sp>
            <p:nvSpPr>
              <p:cNvPr id="51" name="Oval 4"/>
              <p:cNvSpPr/>
              <p:nvPr/>
            </p:nvSpPr>
            <p:spPr>
              <a:xfrm>
                <a:off x="721894" y="2256770"/>
                <a:ext cx="640080" cy="640080"/>
              </a:xfrm>
              <a:prstGeom prst="ellipse">
                <a:avLst/>
              </a:prstGeom>
              <a:solidFill>
                <a:srgbClr val="691B4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2" name="Chevron 5"/>
              <p:cNvSpPr/>
              <p:nvPr/>
            </p:nvSpPr>
            <p:spPr>
              <a:xfrm>
                <a:off x="921619" y="2440737"/>
                <a:ext cx="240631" cy="272147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50" name="Rectangle 91"/>
            <p:cNvSpPr/>
            <p:nvPr/>
          </p:nvSpPr>
          <p:spPr>
            <a:xfrm>
              <a:off x="1420619" y="2303111"/>
              <a:ext cx="29694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s-MX" sz="1400" b="1" kern="0" dirty="0">
                  <a:solidFill>
                    <a:srgbClr val="57565A">
                      <a:lumMod val="75000"/>
                    </a:srgbClr>
                  </a:solidFill>
                  <a:cs typeface="Arial" pitchFamily="34" charset="0"/>
                </a:rPr>
                <a:t>Mejorar el equipo de sonido</a:t>
              </a:r>
              <a:r>
                <a:rPr lang="en-US" sz="1400" b="1" kern="0" dirty="0">
                  <a:solidFill>
                    <a:srgbClr val="57565A">
                      <a:lumMod val="75000"/>
                    </a:srgbClr>
                  </a:solidFill>
                  <a:cs typeface="Arial" pitchFamily="34" charset="0"/>
                </a:rPr>
                <a:t>.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7565A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3" name="Group 18"/>
          <p:cNvGrpSpPr/>
          <p:nvPr/>
        </p:nvGrpSpPr>
        <p:grpSpPr>
          <a:xfrm>
            <a:off x="795543" y="4957875"/>
            <a:ext cx="3700217" cy="640080"/>
            <a:chOff x="689810" y="2165154"/>
            <a:chExt cx="3700217" cy="640080"/>
          </a:xfrm>
        </p:grpSpPr>
        <p:grpSp>
          <p:nvGrpSpPr>
            <p:cNvPr id="54" name="Group 6"/>
            <p:cNvGrpSpPr/>
            <p:nvPr/>
          </p:nvGrpSpPr>
          <p:grpSpPr>
            <a:xfrm>
              <a:off x="689810" y="2165154"/>
              <a:ext cx="640080" cy="640080"/>
              <a:chOff x="721894" y="2256770"/>
              <a:chExt cx="640080" cy="640080"/>
            </a:xfrm>
          </p:grpSpPr>
          <p:sp>
            <p:nvSpPr>
              <p:cNvPr id="56" name="Oval 4"/>
              <p:cNvSpPr/>
              <p:nvPr/>
            </p:nvSpPr>
            <p:spPr>
              <a:xfrm>
                <a:off x="721894" y="2256770"/>
                <a:ext cx="640080" cy="640080"/>
              </a:xfrm>
              <a:prstGeom prst="ellipse">
                <a:avLst/>
              </a:prstGeom>
              <a:solidFill>
                <a:srgbClr val="691B4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57" name="Chevron 5"/>
              <p:cNvSpPr/>
              <p:nvPr/>
            </p:nvSpPr>
            <p:spPr>
              <a:xfrm>
                <a:off x="921619" y="2440737"/>
                <a:ext cx="240631" cy="272147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55" name="Rectangle 91"/>
            <p:cNvSpPr/>
            <p:nvPr/>
          </p:nvSpPr>
          <p:spPr>
            <a:xfrm>
              <a:off x="1420619" y="2282240"/>
              <a:ext cx="29694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s-MX" sz="1400" b="1" kern="0" dirty="0">
                  <a:solidFill>
                    <a:srgbClr val="57565A">
                      <a:lumMod val="75000"/>
                    </a:srgbClr>
                  </a:solidFill>
                  <a:cs typeface="Arial" pitchFamily="34" charset="0"/>
                </a:rPr>
                <a:t>Capacitación más gráfica.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7565A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8" name="Group 18"/>
          <p:cNvGrpSpPr/>
          <p:nvPr/>
        </p:nvGrpSpPr>
        <p:grpSpPr>
          <a:xfrm>
            <a:off x="793679" y="5781922"/>
            <a:ext cx="3700217" cy="640080"/>
            <a:chOff x="689810" y="2165154"/>
            <a:chExt cx="3700217" cy="640080"/>
          </a:xfrm>
        </p:grpSpPr>
        <p:grpSp>
          <p:nvGrpSpPr>
            <p:cNvPr id="59" name="Group 6"/>
            <p:cNvGrpSpPr/>
            <p:nvPr/>
          </p:nvGrpSpPr>
          <p:grpSpPr>
            <a:xfrm>
              <a:off x="689810" y="2165154"/>
              <a:ext cx="640080" cy="640080"/>
              <a:chOff x="721894" y="2256770"/>
              <a:chExt cx="640080" cy="640080"/>
            </a:xfrm>
          </p:grpSpPr>
          <p:sp>
            <p:nvSpPr>
              <p:cNvPr id="61" name="Oval 4"/>
              <p:cNvSpPr/>
              <p:nvPr/>
            </p:nvSpPr>
            <p:spPr>
              <a:xfrm>
                <a:off x="721894" y="2256770"/>
                <a:ext cx="640080" cy="640080"/>
              </a:xfrm>
              <a:prstGeom prst="ellipse">
                <a:avLst/>
              </a:prstGeom>
              <a:solidFill>
                <a:srgbClr val="691B4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2" name="Chevron 5"/>
              <p:cNvSpPr/>
              <p:nvPr/>
            </p:nvSpPr>
            <p:spPr>
              <a:xfrm>
                <a:off x="942049" y="2437532"/>
                <a:ext cx="240631" cy="272147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60" name="Rectangle 91"/>
            <p:cNvSpPr/>
            <p:nvPr/>
          </p:nvSpPr>
          <p:spPr>
            <a:xfrm>
              <a:off x="1420619" y="2197475"/>
              <a:ext cx="29694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s-MX" sz="1400" b="1" kern="0" dirty="0">
                  <a:solidFill>
                    <a:srgbClr val="57565A">
                      <a:lumMod val="75000"/>
                    </a:srgbClr>
                  </a:solidFill>
                  <a:cs typeface="Arial" pitchFamily="34" charset="0"/>
                </a:rPr>
                <a:t>Mayor tiempo para mejorar la explicación.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7565A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3" name="Group 18"/>
          <p:cNvGrpSpPr/>
          <p:nvPr/>
        </p:nvGrpSpPr>
        <p:grpSpPr>
          <a:xfrm>
            <a:off x="7404722" y="2279883"/>
            <a:ext cx="3809213" cy="640080"/>
            <a:chOff x="689810" y="2186420"/>
            <a:chExt cx="3809213" cy="640080"/>
          </a:xfrm>
        </p:grpSpPr>
        <p:grpSp>
          <p:nvGrpSpPr>
            <p:cNvPr id="64" name="Group 6"/>
            <p:cNvGrpSpPr/>
            <p:nvPr/>
          </p:nvGrpSpPr>
          <p:grpSpPr>
            <a:xfrm>
              <a:off x="689810" y="2186420"/>
              <a:ext cx="640080" cy="640080"/>
              <a:chOff x="721894" y="2278036"/>
              <a:chExt cx="640080" cy="640080"/>
            </a:xfrm>
          </p:grpSpPr>
          <p:sp>
            <p:nvSpPr>
              <p:cNvPr id="66" name="Oval 4"/>
              <p:cNvSpPr/>
              <p:nvPr/>
            </p:nvSpPr>
            <p:spPr>
              <a:xfrm>
                <a:off x="721894" y="2278036"/>
                <a:ext cx="640080" cy="640080"/>
              </a:xfrm>
              <a:prstGeom prst="ellipse">
                <a:avLst/>
              </a:prstGeom>
              <a:solidFill>
                <a:srgbClr val="691B4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7" name="Chevron 5"/>
              <p:cNvSpPr/>
              <p:nvPr/>
            </p:nvSpPr>
            <p:spPr>
              <a:xfrm rot="10800000">
                <a:off x="921619" y="2440737"/>
                <a:ext cx="240631" cy="272147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65" name="Rectangle 91"/>
            <p:cNvSpPr/>
            <p:nvPr/>
          </p:nvSpPr>
          <p:spPr>
            <a:xfrm>
              <a:off x="1529615" y="2304078"/>
              <a:ext cx="29694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s-MX" sz="1400" b="1" kern="0" dirty="0">
                  <a:solidFill>
                    <a:srgbClr val="57565A">
                      <a:lumMod val="75000"/>
                    </a:srgbClr>
                  </a:solidFill>
                  <a:cs typeface="Arial" pitchFamily="34" charset="0"/>
                </a:rPr>
                <a:t>Ampliar el curso a taller.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7565A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8" name="Group 18"/>
          <p:cNvGrpSpPr/>
          <p:nvPr/>
        </p:nvGrpSpPr>
        <p:grpSpPr>
          <a:xfrm>
            <a:off x="7401841" y="3055364"/>
            <a:ext cx="3793402" cy="700211"/>
            <a:chOff x="689810" y="2165154"/>
            <a:chExt cx="3793402" cy="700211"/>
          </a:xfrm>
        </p:grpSpPr>
        <p:grpSp>
          <p:nvGrpSpPr>
            <p:cNvPr id="69" name="Group 6"/>
            <p:cNvGrpSpPr/>
            <p:nvPr/>
          </p:nvGrpSpPr>
          <p:grpSpPr>
            <a:xfrm>
              <a:off x="689810" y="2165154"/>
              <a:ext cx="640080" cy="640080"/>
              <a:chOff x="721894" y="2256770"/>
              <a:chExt cx="640080" cy="640080"/>
            </a:xfrm>
          </p:grpSpPr>
          <p:sp>
            <p:nvSpPr>
              <p:cNvPr id="71" name="Oval 4"/>
              <p:cNvSpPr/>
              <p:nvPr/>
            </p:nvSpPr>
            <p:spPr>
              <a:xfrm>
                <a:off x="721894" y="2256770"/>
                <a:ext cx="640080" cy="640080"/>
              </a:xfrm>
              <a:prstGeom prst="ellipse">
                <a:avLst/>
              </a:prstGeom>
              <a:solidFill>
                <a:srgbClr val="691B4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2" name="Chevron 5"/>
              <p:cNvSpPr/>
              <p:nvPr/>
            </p:nvSpPr>
            <p:spPr>
              <a:xfrm rot="10800000">
                <a:off x="921619" y="2440737"/>
                <a:ext cx="240631" cy="272147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70" name="Rectangle 91"/>
            <p:cNvSpPr/>
            <p:nvPr/>
          </p:nvSpPr>
          <p:spPr>
            <a:xfrm>
              <a:off x="1513804" y="2342145"/>
              <a:ext cx="29694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s-MX" sz="1400" b="1" kern="0" dirty="0">
                  <a:solidFill>
                    <a:srgbClr val="57565A">
                      <a:lumMod val="75000"/>
                    </a:srgbClr>
                  </a:solidFill>
                  <a:cs typeface="Arial" pitchFamily="34" charset="0"/>
                </a:rPr>
                <a:t>Mayor promoción en los municipios con minería no metálica.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7565A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3" name="Group 18"/>
          <p:cNvGrpSpPr/>
          <p:nvPr/>
        </p:nvGrpSpPr>
        <p:grpSpPr>
          <a:xfrm>
            <a:off x="7401841" y="4684152"/>
            <a:ext cx="3793402" cy="750777"/>
            <a:chOff x="689810" y="2441606"/>
            <a:chExt cx="3793402" cy="750777"/>
          </a:xfrm>
        </p:grpSpPr>
        <p:grpSp>
          <p:nvGrpSpPr>
            <p:cNvPr id="74" name="Group 6"/>
            <p:cNvGrpSpPr/>
            <p:nvPr/>
          </p:nvGrpSpPr>
          <p:grpSpPr>
            <a:xfrm>
              <a:off x="689810" y="2441606"/>
              <a:ext cx="640080" cy="640080"/>
              <a:chOff x="721894" y="2533222"/>
              <a:chExt cx="640080" cy="640080"/>
            </a:xfrm>
          </p:grpSpPr>
          <p:sp>
            <p:nvSpPr>
              <p:cNvPr id="76" name="Oval 4"/>
              <p:cNvSpPr/>
              <p:nvPr/>
            </p:nvSpPr>
            <p:spPr>
              <a:xfrm>
                <a:off x="721894" y="2533222"/>
                <a:ext cx="640080" cy="640080"/>
              </a:xfrm>
              <a:prstGeom prst="ellipse">
                <a:avLst/>
              </a:prstGeom>
              <a:solidFill>
                <a:srgbClr val="691B4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7" name="Chevron 5"/>
              <p:cNvSpPr/>
              <p:nvPr/>
            </p:nvSpPr>
            <p:spPr>
              <a:xfrm rot="10800000">
                <a:off x="921619" y="2695915"/>
                <a:ext cx="240631" cy="272147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75" name="Rectangle 91"/>
            <p:cNvSpPr/>
            <p:nvPr/>
          </p:nvSpPr>
          <p:spPr>
            <a:xfrm>
              <a:off x="1513804" y="2453719"/>
              <a:ext cx="296940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s-MX" sz="1400" b="1" kern="0" dirty="0">
                  <a:solidFill>
                    <a:srgbClr val="57565A">
                      <a:lumMod val="75000"/>
                    </a:srgbClr>
                  </a:solidFill>
                  <a:cs typeface="Arial" pitchFamily="34" charset="0"/>
                </a:rPr>
                <a:t>Hacer un poco más dinámico y traer mas videos ilustrativos y para la explicación de la misma.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7565A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8" name="Group 18"/>
          <p:cNvGrpSpPr/>
          <p:nvPr/>
        </p:nvGrpSpPr>
        <p:grpSpPr>
          <a:xfrm>
            <a:off x="7401841" y="3839885"/>
            <a:ext cx="3793402" cy="640080"/>
            <a:chOff x="689810" y="2165154"/>
            <a:chExt cx="3793402" cy="640080"/>
          </a:xfrm>
        </p:grpSpPr>
        <p:grpSp>
          <p:nvGrpSpPr>
            <p:cNvPr id="79" name="Group 6"/>
            <p:cNvGrpSpPr/>
            <p:nvPr/>
          </p:nvGrpSpPr>
          <p:grpSpPr>
            <a:xfrm>
              <a:off x="689810" y="2165154"/>
              <a:ext cx="640080" cy="640080"/>
              <a:chOff x="721894" y="2256770"/>
              <a:chExt cx="640080" cy="640080"/>
            </a:xfrm>
          </p:grpSpPr>
          <p:sp>
            <p:nvSpPr>
              <p:cNvPr id="81" name="Oval 4"/>
              <p:cNvSpPr/>
              <p:nvPr/>
            </p:nvSpPr>
            <p:spPr>
              <a:xfrm>
                <a:off x="721894" y="2256770"/>
                <a:ext cx="640080" cy="640080"/>
              </a:xfrm>
              <a:prstGeom prst="ellipse">
                <a:avLst/>
              </a:prstGeom>
              <a:solidFill>
                <a:srgbClr val="691B4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2" name="Chevron 5"/>
              <p:cNvSpPr/>
              <p:nvPr/>
            </p:nvSpPr>
            <p:spPr>
              <a:xfrm rot="10800000">
                <a:off x="921619" y="2440737"/>
                <a:ext cx="240631" cy="272147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80" name="Rectangle 91"/>
            <p:cNvSpPr/>
            <p:nvPr/>
          </p:nvSpPr>
          <p:spPr>
            <a:xfrm>
              <a:off x="1513804" y="2230818"/>
              <a:ext cx="29694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s-MX" sz="1400" b="1" kern="0" dirty="0">
                  <a:solidFill>
                    <a:srgbClr val="57565A">
                      <a:lumMod val="75000"/>
                    </a:srgbClr>
                  </a:solidFill>
                  <a:cs typeface="Arial" pitchFamily="34" charset="0"/>
                </a:rPr>
                <a:t>Mayor trabajo didáctico para comprender mejor los temas.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7565A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3" name="Group 18">
            <a:extLst>
              <a:ext uri="{FF2B5EF4-FFF2-40B4-BE49-F238E27FC236}">
                <a16:creationId xmlns:a16="http://schemas.microsoft.com/office/drawing/2014/main" id="{BE640D3C-1C29-478B-8841-29679F63B5FF}"/>
              </a:ext>
            </a:extLst>
          </p:cNvPr>
          <p:cNvGrpSpPr/>
          <p:nvPr/>
        </p:nvGrpSpPr>
        <p:grpSpPr>
          <a:xfrm>
            <a:off x="7401841" y="5485328"/>
            <a:ext cx="3793402" cy="640080"/>
            <a:chOff x="689810" y="2165154"/>
            <a:chExt cx="3793402" cy="640080"/>
          </a:xfrm>
        </p:grpSpPr>
        <p:grpSp>
          <p:nvGrpSpPr>
            <p:cNvPr id="84" name="Group 6">
              <a:extLst>
                <a:ext uri="{FF2B5EF4-FFF2-40B4-BE49-F238E27FC236}">
                  <a16:creationId xmlns:a16="http://schemas.microsoft.com/office/drawing/2014/main" id="{86FF7E5B-6662-4D76-9EA2-9B3CCFCEC42F}"/>
                </a:ext>
              </a:extLst>
            </p:cNvPr>
            <p:cNvGrpSpPr/>
            <p:nvPr/>
          </p:nvGrpSpPr>
          <p:grpSpPr>
            <a:xfrm>
              <a:off x="689810" y="2165154"/>
              <a:ext cx="640080" cy="640080"/>
              <a:chOff x="721894" y="2256770"/>
              <a:chExt cx="640080" cy="640080"/>
            </a:xfrm>
          </p:grpSpPr>
          <p:sp>
            <p:nvSpPr>
              <p:cNvPr id="86" name="Oval 4">
                <a:extLst>
                  <a:ext uri="{FF2B5EF4-FFF2-40B4-BE49-F238E27FC236}">
                    <a16:creationId xmlns:a16="http://schemas.microsoft.com/office/drawing/2014/main" id="{7D4FABE2-64A2-4874-A8FC-DE6187E58A2C}"/>
                  </a:ext>
                </a:extLst>
              </p:cNvPr>
              <p:cNvSpPr/>
              <p:nvPr/>
            </p:nvSpPr>
            <p:spPr>
              <a:xfrm>
                <a:off x="721894" y="2256770"/>
                <a:ext cx="640080" cy="640080"/>
              </a:xfrm>
              <a:prstGeom prst="ellipse">
                <a:avLst/>
              </a:prstGeom>
              <a:solidFill>
                <a:srgbClr val="691B4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7" name="Chevron 5">
                <a:extLst>
                  <a:ext uri="{FF2B5EF4-FFF2-40B4-BE49-F238E27FC236}">
                    <a16:creationId xmlns:a16="http://schemas.microsoft.com/office/drawing/2014/main" id="{5F015602-77BF-48EB-8C64-6E5BFDFF55DD}"/>
                  </a:ext>
                </a:extLst>
              </p:cNvPr>
              <p:cNvSpPr/>
              <p:nvPr/>
            </p:nvSpPr>
            <p:spPr>
              <a:xfrm rot="10800000">
                <a:off x="921619" y="2440737"/>
                <a:ext cx="240631" cy="272147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85" name="Rectangle 91">
              <a:extLst>
                <a:ext uri="{FF2B5EF4-FFF2-40B4-BE49-F238E27FC236}">
                  <a16:creationId xmlns:a16="http://schemas.microsoft.com/office/drawing/2014/main" id="{43A99BA7-1079-41F8-88F3-D7D51F030743}"/>
                </a:ext>
              </a:extLst>
            </p:cNvPr>
            <p:cNvSpPr/>
            <p:nvPr/>
          </p:nvSpPr>
          <p:spPr>
            <a:xfrm>
              <a:off x="1513804" y="2165154"/>
              <a:ext cx="29694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s-MX" sz="1400" b="1" kern="0" dirty="0">
                  <a:solidFill>
                    <a:srgbClr val="57565A">
                      <a:lumMod val="75000"/>
                    </a:srgbClr>
                  </a:solidFill>
                  <a:cs typeface="Arial" pitchFamily="34" charset="0"/>
                </a:rPr>
                <a:t>Que sean mas continuos y con mayor tiempo para impartirlo.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7565A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93" name="Rectángulo 92">
            <a:extLst>
              <a:ext uri="{FF2B5EF4-FFF2-40B4-BE49-F238E27FC236}">
                <a16:creationId xmlns:a16="http://schemas.microsoft.com/office/drawing/2014/main" id="{ADA0B47B-171D-4E31-85EE-094DE7B6456D}"/>
              </a:ext>
            </a:extLst>
          </p:cNvPr>
          <p:cNvSpPr/>
          <p:nvPr/>
        </p:nvSpPr>
        <p:spPr>
          <a:xfrm>
            <a:off x="-45109" y="0"/>
            <a:ext cx="29452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solidFill>
                  <a:srgbClr val="691B4F"/>
                </a:solidFill>
                <a:latin typeface="Montserrat SemiBold" panose="00000700000000000000" pitchFamily="2" charset="0"/>
                <a:ea typeface="+mj-ea"/>
                <a:cs typeface="+mj-cs"/>
              </a:rPr>
              <a:t>Capacitación</a:t>
            </a:r>
          </a:p>
        </p:txBody>
      </p:sp>
      <p:grpSp>
        <p:nvGrpSpPr>
          <p:cNvPr id="94" name="Group 18">
            <a:extLst>
              <a:ext uri="{FF2B5EF4-FFF2-40B4-BE49-F238E27FC236}">
                <a16:creationId xmlns:a16="http://schemas.microsoft.com/office/drawing/2014/main" id="{1EA37422-6154-4007-BE21-970C29C8CBE6}"/>
              </a:ext>
            </a:extLst>
          </p:cNvPr>
          <p:cNvGrpSpPr/>
          <p:nvPr/>
        </p:nvGrpSpPr>
        <p:grpSpPr>
          <a:xfrm>
            <a:off x="7408532" y="1529313"/>
            <a:ext cx="3786711" cy="640080"/>
            <a:chOff x="689810" y="2186420"/>
            <a:chExt cx="3786711" cy="640080"/>
          </a:xfrm>
        </p:grpSpPr>
        <p:grpSp>
          <p:nvGrpSpPr>
            <p:cNvPr id="95" name="Group 6">
              <a:extLst>
                <a:ext uri="{FF2B5EF4-FFF2-40B4-BE49-F238E27FC236}">
                  <a16:creationId xmlns:a16="http://schemas.microsoft.com/office/drawing/2014/main" id="{9522DCF3-7457-440F-877F-943A84B73763}"/>
                </a:ext>
              </a:extLst>
            </p:cNvPr>
            <p:cNvGrpSpPr/>
            <p:nvPr/>
          </p:nvGrpSpPr>
          <p:grpSpPr>
            <a:xfrm>
              <a:off x="689810" y="2186420"/>
              <a:ext cx="640080" cy="640080"/>
              <a:chOff x="721894" y="2278036"/>
              <a:chExt cx="640080" cy="640080"/>
            </a:xfrm>
          </p:grpSpPr>
          <p:sp>
            <p:nvSpPr>
              <p:cNvPr id="97" name="Oval 4">
                <a:extLst>
                  <a:ext uri="{FF2B5EF4-FFF2-40B4-BE49-F238E27FC236}">
                    <a16:creationId xmlns:a16="http://schemas.microsoft.com/office/drawing/2014/main" id="{1CDC12E5-23C8-4ED7-A54C-C6361BB11BE2}"/>
                  </a:ext>
                </a:extLst>
              </p:cNvPr>
              <p:cNvSpPr/>
              <p:nvPr/>
            </p:nvSpPr>
            <p:spPr>
              <a:xfrm>
                <a:off x="721894" y="2278036"/>
                <a:ext cx="640080" cy="640080"/>
              </a:xfrm>
              <a:prstGeom prst="ellipse">
                <a:avLst/>
              </a:prstGeom>
              <a:solidFill>
                <a:srgbClr val="691B4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98" name="Chevron 5">
                <a:extLst>
                  <a:ext uri="{FF2B5EF4-FFF2-40B4-BE49-F238E27FC236}">
                    <a16:creationId xmlns:a16="http://schemas.microsoft.com/office/drawing/2014/main" id="{72EBEC14-D791-4573-A835-3DBEEB1319BA}"/>
                  </a:ext>
                </a:extLst>
              </p:cNvPr>
              <p:cNvSpPr/>
              <p:nvPr/>
            </p:nvSpPr>
            <p:spPr>
              <a:xfrm rot="10800000">
                <a:off x="921619" y="2440737"/>
                <a:ext cx="240631" cy="272147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96" name="Rectangle 91">
              <a:extLst>
                <a:ext uri="{FF2B5EF4-FFF2-40B4-BE49-F238E27FC236}">
                  <a16:creationId xmlns:a16="http://schemas.microsoft.com/office/drawing/2014/main" id="{80153C04-652F-4376-BB3B-D648B5640153}"/>
                </a:ext>
              </a:extLst>
            </p:cNvPr>
            <p:cNvSpPr/>
            <p:nvPr/>
          </p:nvSpPr>
          <p:spPr>
            <a:xfrm>
              <a:off x="1507113" y="2238850"/>
              <a:ext cx="29694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s-MX" sz="1400" b="1" kern="0" dirty="0">
                  <a:solidFill>
                    <a:srgbClr val="57565A">
                      <a:lumMod val="75000"/>
                    </a:srgbClr>
                  </a:solidFill>
                  <a:cs typeface="Arial" pitchFamily="34" charset="0"/>
                </a:rPr>
                <a:t>Aumentar la difusión en redes sociales.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7565A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7871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agen 25">
            <a:extLst>
              <a:ext uri="{FF2B5EF4-FFF2-40B4-BE49-F238E27FC236}">
                <a16:creationId xmlns:a16="http://schemas.microsoft.com/office/drawing/2014/main" id="{E8AA10CB-8138-489D-958A-6385BFD586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68535" y="348975"/>
            <a:ext cx="6346365" cy="5660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DEC9A2"/>
                </a:solidFill>
              </a:rPr>
              <a:t>Detalle por pregunta</a:t>
            </a:r>
            <a:endParaRPr lang="es-ES" sz="5400" b="1" cap="none" spc="0" dirty="0">
              <a:ln/>
              <a:solidFill>
                <a:srgbClr val="DEC9A2"/>
              </a:solidFill>
              <a:effectLst/>
            </a:endParaRPr>
          </a:p>
        </p:txBody>
      </p:sp>
      <p:sp>
        <p:nvSpPr>
          <p:cNvPr id="34" name="Rectángulo 33">
            <a:extLst>
              <a:ext uri="{FF2B5EF4-FFF2-40B4-BE49-F238E27FC236}">
                <a16:creationId xmlns:a16="http://schemas.microsoft.com/office/drawing/2014/main" id="{ECF6C4B4-A376-4845-AF9F-6D9E937A659A}"/>
              </a:ext>
            </a:extLst>
          </p:cNvPr>
          <p:cNvSpPr/>
          <p:nvPr/>
        </p:nvSpPr>
        <p:spPr>
          <a:xfrm>
            <a:off x="875850" y="519961"/>
            <a:ext cx="920445" cy="461665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cap="none" spc="0" dirty="0">
                <a:ln w="22225">
                  <a:solidFill>
                    <a:srgbClr val="691B4F"/>
                  </a:solidFill>
                  <a:prstDash val="solid"/>
                </a:ln>
                <a:solidFill>
                  <a:srgbClr val="691B4F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Curso</a:t>
            </a:r>
          </a:p>
        </p:txBody>
      </p:sp>
      <p:sp>
        <p:nvSpPr>
          <p:cNvPr id="27" name="Rectángulo 26">
            <a:extLst>
              <a:ext uri="{FF2B5EF4-FFF2-40B4-BE49-F238E27FC236}">
                <a16:creationId xmlns:a16="http://schemas.microsoft.com/office/drawing/2014/main" id="{1BA14CDC-6CC6-4AF6-961D-1BCB65A89855}"/>
              </a:ext>
            </a:extLst>
          </p:cNvPr>
          <p:cNvSpPr/>
          <p:nvPr/>
        </p:nvSpPr>
        <p:spPr>
          <a:xfrm>
            <a:off x="-45109" y="0"/>
            <a:ext cx="29452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solidFill>
                  <a:srgbClr val="691B4F"/>
                </a:solidFill>
                <a:latin typeface="Montserrat SemiBold" panose="00000700000000000000" pitchFamily="2" charset="0"/>
                <a:ea typeface="+mj-ea"/>
                <a:cs typeface="+mj-cs"/>
              </a:rPr>
              <a:t>Capacitación</a:t>
            </a:r>
          </a:p>
        </p:txBody>
      </p:sp>
      <p:grpSp>
        <p:nvGrpSpPr>
          <p:cNvPr id="28" name="Grupo 27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pSpPr/>
          <p:nvPr/>
        </p:nvGrpSpPr>
        <p:grpSpPr>
          <a:xfrm>
            <a:off x="120422" y="1192882"/>
            <a:ext cx="5788025" cy="2804583"/>
            <a:chOff x="0" y="0"/>
            <a:chExt cx="6181725" cy="2192233"/>
          </a:xfrm>
        </p:grpSpPr>
        <p:graphicFrame>
          <p:nvGraphicFramePr>
            <p:cNvPr id="29" name="Gráfico 28">
              <a:extLst>
                <a:ext uri="{FF2B5EF4-FFF2-40B4-BE49-F238E27FC236}">
                  <a16:creationId xmlns:a16="http://schemas.microsoft.com/office/drawing/2014/main" id="{00000000-0008-0000-0200-000003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532972438"/>
                </p:ext>
              </p:extLst>
            </p:nvPr>
          </p:nvGraphicFramePr>
          <p:xfrm>
            <a:off x="0" y="0"/>
            <a:ext cx="6181725" cy="21922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00000000-0008-0000-0200-00000E000000}"/>
                </a:ext>
              </a:extLst>
            </p:cNvPr>
            <p:cNvGrpSpPr/>
            <p:nvPr/>
          </p:nvGrpSpPr>
          <p:grpSpPr>
            <a:xfrm>
              <a:off x="1285064" y="307556"/>
              <a:ext cx="1406744" cy="399808"/>
              <a:chOff x="1285064" y="307555"/>
              <a:chExt cx="961726" cy="409098"/>
            </a:xfrm>
          </p:grpSpPr>
          <p:sp>
            <p:nvSpPr>
              <p:cNvPr id="36" name="Cerrar llave 35">
                <a:extLst>
                  <a:ext uri="{FF2B5EF4-FFF2-40B4-BE49-F238E27FC236}">
                    <a16:creationId xmlns:a16="http://schemas.microsoft.com/office/drawing/2014/main" id="{00000000-0008-0000-0200-000019000000}"/>
                  </a:ext>
                </a:extLst>
              </p:cNvPr>
              <p:cNvSpPr/>
              <p:nvPr/>
            </p:nvSpPr>
            <p:spPr>
              <a:xfrm rot="16200000">
                <a:off x="1677021" y="146885"/>
                <a:ext cx="177811" cy="961726"/>
              </a:xfrm>
              <a:prstGeom prst="rightBrace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t"/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endParaRPr lang="es-MX" sz="1100" b="1"/>
              </a:p>
            </p:txBody>
          </p:sp>
          <p:sp>
            <p:nvSpPr>
              <p:cNvPr id="37" name="Rectángulo 36">
                <a:extLst>
                  <a:ext uri="{FF2B5EF4-FFF2-40B4-BE49-F238E27FC236}">
                    <a16:creationId xmlns:a16="http://schemas.microsoft.com/office/drawing/2014/main" id="{00000000-0008-0000-0200-00001A000000}"/>
                  </a:ext>
                </a:extLst>
              </p:cNvPr>
              <p:cNvSpPr/>
              <p:nvPr/>
            </p:nvSpPr>
            <p:spPr>
              <a:xfrm>
                <a:off x="1510431" y="307555"/>
                <a:ext cx="547713" cy="367784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noAutofit/>
              </a:bodyPr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ES" sz="1600" b="1" cap="none" spc="0">
                    <a:ln w="0"/>
                    <a:solidFill>
                      <a:srgbClr val="00B050"/>
                    </a:solidFill>
                    <a:effectLst/>
                  </a:rPr>
                  <a:t>88%</a:t>
                </a:r>
              </a:p>
            </p:txBody>
          </p:sp>
        </p:grpSp>
      </p:grpSp>
      <p:grpSp>
        <p:nvGrpSpPr>
          <p:cNvPr id="38" name="Grupo 37">
            <a:extLst>
              <a:ext uri="{FF2B5EF4-FFF2-40B4-BE49-F238E27FC236}">
                <a16:creationId xmlns:a16="http://schemas.microsoft.com/office/drawing/2014/main" id="{00000000-0008-0000-0200-000005000000}"/>
              </a:ext>
            </a:extLst>
          </p:cNvPr>
          <p:cNvGrpSpPr/>
          <p:nvPr/>
        </p:nvGrpSpPr>
        <p:grpSpPr>
          <a:xfrm>
            <a:off x="155486" y="4028275"/>
            <a:ext cx="5677150" cy="2798914"/>
            <a:chOff x="90223" y="-63655"/>
            <a:chExt cx="4774406" cy="3145631"/>
          </a:xfrm>
        </p:grpSpPr>
        <p:graphicFrame>
          <p:nvGraphicFramePr>
            <p:cNvPr id="39" name="Gráfico 38">
              <a:extLst>
                <a:ext uri="{FF2B5EF4-FFF2-40B4-BE49-F238E27FC236}">
                  <a16:creationId xmlns:a16="http://schemas.microsoft.com/office/drawing/2014/main" id="{00000000-0008-0000-0200-000007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730303869"/>
                </p:ext>
              </p:extLst>
            </p:nvPr>
          </p:nvGraphicFramePr>
          <p:xfrm>
            <a:off x="90223" y="-63655"/>
            <a:ext cx="4774406" cy="314563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40" name="Cerrar llave 39">
              <a:extLst>
                <a:ext uri="{FF2B5EF4-FFF2-40B4-BE49-F238E27FC236}">
                  <a16:creationId xmlns:a16="http://schemas.microsoft.com/office/drawing/2014/main" id="{00000000-0008-0000-0200-00001D000000}"/>
                </a:ext>
              </a:extLst>
            </p:cNvPr>
            <p:cNvSpPr/>
            <p:nvPr/>
          </p:nvSpPr>
          <p:spPr>
            <a:xfrm rot="16200000">
              <a:off x="1446098" y="248732"/>
              <a:ext cx="144780" cy="1238295"/>
            </a:xfrm>
            <a:prstGeom prst="rightBrac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MX" sz="1100"/>
            </a:p>
          </p:txBody>
        </p:sp>
        <p:sp>
          <p:nvSpPr>
            <p:cNvPr id="41" name="Rectángulo 40">
              <a:extLst>
                <a:ext uri="{FF2B5EF4-FFF2-40B4-BE49-F238E27FC236}">
                  <a16:creationId xmlns:a16="http://schemas.microsoft.com/office/drawing/2014/main" id="{00000000-0008-0000-0200-00001E000000}"/>
                </a:ext>
              </a:extLst>
            </p:cNvPr>
            <p:cNvSpPr/>
            <p:nvPr/>
          </p:nvSpPr>
          <p:spPr>
            <a:xfrm>
              <a:off x="1399855" y="462649"/>
              <a:ext cx="247676" cy="35825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cap="none" spc="0">
                  <a:ln w="0"/>
                  <a:solidFill>
                    <a:srgbClr val="00B050"/>
                  </a:solidFill>
                  <a:effectLst/>
                </a:rPr>
                <a:t>91%</a:t>
              </a:r>
            </a:p>
          </p:txBody>
        </p:sp>
      </p:grpSp>
      <p:grpSp>
        <p:nvGrpSpPr>
          <p:cNvPr id="42" name="Grupo 41">
            <a:extLst>
              <a:ext uri="{FF2B5EF4-FFF2-40B4-BE49-F238E27FC236}">
                <a16:creationId xmlns:a16="http://schemas.microsoft.com/office/drawing/2014/main" id="{00000000-0008-0000-0200-000024000000}"/>
              </a:ext>
            </a:extLst>
          </p:cNvPr>
          <p:cNvGrpSpPr/>
          <p:nvPr/>
        </p:nvGrpSpPr>
        <p:grpSpPr>
          <a:xfrm>
            <a:off x="5457986" y="1062949"/>
            <a:ext cx="6346365" cy="2974181"/>
            <a:chOff x="0" y="0"/>
            <a:chExt cx="4999037" cy="3101181"/>
          </a:xfrm>
        </p:grpSpPr>
        <p:graphicFrame>
          <p:nvGraphicFramePr>
            <p:cNvPr id="43" name="Gráfico 42">
              <a:extLst>
                <a:ext uri="{FF2B5EF4-FFF2-40B4-BE49-F238E27FC236}">
                  <a16:creationId xmlns:a16="http://schemas.microsoft.com/office/drawing/2014/main" id="{00000000-0008-0000-0200-000004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0246593"/>
                </p:ext>
              </p:extLst>
            </p:nvPr>
          </p:nvGraphicFramePr>
          <p:xfrm>
            <a:off x="0" y="0"/>
            <a:ext cx="4999037" cy="310118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44" name="Rectángulo 43">
              <a:extLst>
                <a:ext uri="{FF2B5EF4-FFF2-40B4-BE49-F238E27FC236}">
                  <a16:creationId xmlns:a16="http://schemas.microsoft.com/office/drawing/2014/main" id="{00000000-0008-0000-0200-00001F000000}"/>
                </a:ext>
              </a:extLst>
            </p:cNvPr>
            <p:cNvSpPr/>
            <p:nvPr/>
          </p:nvSpPr>
          <p:spPr>
            <a:xfrm>
              <a:off x="1448347" y="464390"/>
              <a:ext cx="255613" cy="34238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cap="none" spc="0">
                  <a:ln w="0"/>
                  <a:solidFill>
                    <a:srgbClr val="00B050"/>
                  </a:solidFill>
                  <a:effectLst/>
                </a:rPr>
                <a:t>89%</a:t>
              </a:r>
            </a:p>
          </p:txBody>
        </p:sp>
        <p:sp>
          <p:nvSpPr>
            <p:cNvPr id="45" name="Cerrar llave 44">
              <a:extLst>
                <a:ext uri="{FF2B5EF4-FFF2-40B4-BE49-F238E27FC236}">
                  <a16:creationId xmlns:a16="http://schemas.microsoft.com/office/drawing/2014/main" id="{00000000-0008-0000-0200-000023000000}"/>
                </a:ext>
              </a:extLst>
            </p:cNvPr>
            <p:cNvSpPr/>
            <p:nvPr/>
          </p:nvSpPr>
          <p:spPr>
            <a:xfrm rot="16200000">
              <a:off x="1495727" y="300752"/>
              <a:ext cx="149069" cy="1171939"/>
            </a:xfrm>
            <a:prstGeom prst="rightBrac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MX" sz="1100" b="1"/>
            </a:p>
          </p:txBody>
        </p:sp>
      </p:grpSp>
      <p:grpSp>
        <p:nvGrpSpPr>
          <p:cNvPr id="46" name="Grupo 45">
            <a:extLst>
              <a:ext uri="{FF2B5EF4-FFF2-40B4-BE49-F238E27FC236}">
                <a16:creationId xmlns:a16="http://schemas.microsoft.com/office/drawing/2014/main" id="{00000000-0008-0000-0200-000032000000}"/>
              </a:ext>
            </a:extLst>
          </p:cNvPr>
          <p:cNvGrpSpPr/>
          <p:nvPr/>
        </p:nvGrpSpPr>
        <p:grpSpPr>
          <a:xfrm>
            <a:off x="5662016" y="3981068"/>
            <a:ext cx="5704417" cy="2804583"/>
            <a:chOff x="0" y="0"/>
            <a:chExt cx="5074354" cy="2632992"/>
          </a:xfrm>
        </p:grpSpPr>
        <p:graphicFrame>
          <p:nvGraphicFramePr>
            <p:cNvPr id="47" name="Gráfico 46">
              <a:extLst>
                <a:ext uri="{FF2B5EF4-FFF2-40B4-BE49-F238E27FC236}">
                  <a16:creationId xmlns:a16="http://schemas.microsoft.com/office/drawing/2014/main" id="{00000000-0008-0000-0200-000034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21605395"/>
                </p:ext>
              </p:extLst>
            </p:nvPr>
          </p:nvGraphicFramePr>
          <p:xfrm>
            <a:off x="0" y="0"/>
            <a:ext cx="5074354" cy="26329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65" name="Cerrar llave 64">
              <a:extLst>
                <a:ext uri="{FF2B5EF4-FFF2-40B4-BE49-F238E27FC236}">
                  <a16:creationId xmlns:a16="http://schemas.microsoft.com/office/drawing/2014/main" id="{00000000-0008-0000-0200-000035000000}"/>
                </a:ext>
              </a:extLst>
            </p:cNvPr>
            <p:cNvSpPr/>
            <p:nvPr/>
          </p:nvSpPr>
          <p:spPr>
            <a:xfrm rot="16200000">
              <a:off x="1457517" y="154797"/>
              <a:ext cx="153165" cy="1058335"/>
            </a:xfrm>
            <a:prstGeom prst="rightBrac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MX" sz="1100"/>
            </a:p>
          </p:txBody>
        </p:sp>
        <p:sp>
          <p:nvSpPr>
            <p:cNvPr id="66" name="Rectángulo 65">
              <a:extLst>
                <a:ext uri="{FF2B5EF4-FFF2-40B4-BE49-F238E27FC236}">
                  <a16:creationId xmlns:a16="http://schemas.microsoft.com/office/drawing/2014/main" id="{00000000-0008-0000-0200-000036000000}"/>
                </a:ext>
              </a:extLst>
            </p:cNvPr>
            <p:cNvSpPr/>
            <p:nvPr/>
          </p:nvSpPr>
          <p:spPr>
            <a:xfrm>
              <a:off x="1456520" y="287852"/>
              <a:ext cx="250320" cy="35825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cap="none" spc="0">
                  <a:ln w="0"/>
                  <a:solidFill>
                    <a:srgbClr val="00B050"/>
                  </a:solidFill>
                  <a:effectLst/>
                </a:rPr>
                <a:t>92%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05071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>
            <a:extLst>
              <a:ext uri="{FF2B5EF4-FFF2-40B4-BE49-F238E27FC236}">
                <a16:creationId xmlns:a16="http://schemas.microsoft.com/office/drawing/2014/main" id="{AA439B9A-5B98-4BC4-93AD-FDBDD797B4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72885" y="284404"/>
            <a:ext cx="6346365" cy="5660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DEC9A2"/>
                </a:solidFill>
              </a:rPr>
              <a:t>Detalle por pregunta</a:t>
            </a:r>
            <a:endParaRPr lang="es-ES" sz="5400" b="1" cap="none" spc="0" dirty="0">
              <a:ln/>
              <a:solidFill>
                <a:srgbClr val="DEC9A2"/>
              </a:solidFill>
              <a:effectLst/>
            </a:endParaRPr>
          </a:p>
        </p:txBody>
      </p:sp>
      <p:sp>
        <p:nvSpPr>
          <p:cNvPr id="55" name="Rectángulo 54">
            <a:extLst>
              <a:ext uri="{FF2B5EF4-FFF2-40B4-BE49-F238E27FC236}">
                <a16:creationId xmlns:a16="http://schemas.microsoft.com/office/drawing/2014/main" id="{BBFFAD06-71E8-46C6-B48E-634A5B8914F0}"/>
              </a:ext>
            </a:extLst>
          </p:cNvPr>
          <p:cNvSpPr/>
          <p:nvPr/>
        </p:nvSpPr>
        <p:spPr>
          <a:xfrm>
            <a:off x="20236" y="475052"/>
            <a:ext cx="30203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22225">
                  <a:solidFill>
                    <a:srgbClr val="691B4F"/>
                  </a:solidFill>
                  <a:prstDash val="solid"/>
                </a:ln>
                <a:solidFill>
                  <a:srgbClr val="691B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Instructor o Instructora</a:t>
            </a:r>
            <a:endParaRPr lang="es-ES" sz="2400" cap="none" spc="0" dirty="0">
              <a:ln w="22225">
                <a:solidFill>
                  <a:srgbClr val="691B4F"/>
                </a:solidFill>
                <a:prstDash val="solid"/>
              </a:ln>
              <a:solidFill>
                <a:srgbClr val="691B4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ángulo 25">
            <a:extLst>
              <a:ext uri="{FF2B5EF4-FFF2-40B4-BE49-F238E27FC236}">
                <a16:creationId xmlns:a16="http://schemas.microsoft.com/office/drawing/2014/main" id="{F7138CF0-4591-4BE1-8203-0883DD028603}"/>
              </a:ext>
            </a:extLst>
          </p:cNvPr>
          <p:cNvSpPr/>
          <p:nvPr/>
        </p:nvSpPr>
        <p:spPr>
          <a:xfrm>
            <a:off x="-45109" y="0"/>
            <a:ext cx="29452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solidFill>
                  <a:srgbClr val="691B4F"/>
                </a:solidFill>
                <a:latin typeface="Montserrat SemiBold" panose="00000700000000000000" pitchFamily="2" charset="0"/>
                <a:ea typeface="+mj-ea"/>
                <a:cs typeface="+mj-cs"/>
              </a:rPr>
              <a:t>Capacitación</a:t>
            </a:r>
          </a:p>
        </p:txBody>
      </p:sp>
      <p:grpSp>
        <p:nvGrpSpPr>
          <p:cNvPr id="27" name="Grupo 26">
            <a:extLst>
              <a:ext uri="{FF2B5EF4-FFF2-40B4-BE49-F238E27FC236}">
                <a16:creationId xmlns:a16="http://schemas.microsoft.com/office/drawing/2014/main" id="{00000000-0008-0000-0200-00002B000000}"/>
              </a:ext>
            </a:extLst>
          </p:cNvPr>
          <p:cNvGrpSpPr/>
          <p:nvPr/>
        </p:nvGrpSpPr>
        <p:grpSpPr>
          <a:xfrm>
            <a:off x="86924" y="1262115"/>
            <a:ext cx="5873750" cy="2527146"/>
            <a:chOff x="0" y="0"/>
            <a:chExt cx="5132388" cy="2627769"/>
          </a:xfrm>
        </p:grpSpPr>
        <p:graphicFrame>
          <p:nvGraphicFramePr>
            <p:cNvPr id="28" name="Gráfico 27">
              <a:extLst>
                <a:ext uri="{FF2B5EF4-FFF2-40B4-BE49-F238E27FC236}">
                  <a16:creationId xmlns:a16="http://schemas.microsoft.com/office/drawing/2014/main" id="{00000000-0008-0000-0200-000009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981361614"/>
                </p:ext>
              </p:extLst>
            </p:nvPr>
          </p:nvGraphicFramePr>
          <p:xfrm>
            <a:off x="0" y="0"/>
            <a:ext cx="5132388" cy="262776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9" name="Cerrar llave 28">
              <a:extLst>
                <a:ext uri="{FF2B5EF4-FFF2-40B4-BE49-F238E27FC236}">
                  <a16:creationId xmlns:a16="http://schemas.microsoft.com/office/drawing/2014/main" id="{00000000-0008-0000-0200-000029000000}"/>
                </a:ext>
              </a:extLst>
            </p:cNvPr>
            <p:cNvSpPr/>
            <p:nvPr/>
          </p:nvSpPr>
          <p:spPr>
            <a:xfrm rot="16200000">
              <a:off x="1588605" y="-7629"/>
              <a:ext cx="130473" cy="1258540"/>
            </a:xfrm>
            <a:prstGeom prst="rightBrac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MX" sz="1100"/>
            </a:p>
          </p:txBody>
        </p:sp>
        <p:sp>
          <p:nvSpPr>
            <p:cNvPr id="30" name="Rectángulo 29">
              <a:extLst>
                <a:ext uri="{FF2B5EF4-FFF2-40B4-BE49-F238E27FC236}">
                  <a16:creationId xmlns:a16="http://schemas.microsoft.com/office/drawing/2014/main" id="{00000000-0008-0000-0200-00002A000000}"/>
                </a:ext>
              </a:extLst>
            </p:cNvPr>
            <p:cNvSpPr/>
            <p:nvPr/>
          </p:nvSpPr>
          <p:spPr>
            <a:xfrm>
              <a:off x="1513689" y="250258"/>
              <a:ext cx="250320" cy="35825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cap="none" spc="0">
                  <a:ln w="0"/>
                  <a:solidFill>
                    <a:srgbClr val="00B050"/>
                  </a:solidFill>
                  <a:effectLst/>
                </a:rPr>
                <a:t>89%</a:t>
              </a:r>
            </a:p>
          </p:txBody>
        </p:sp>
      </p:grpSp>
      <p:grpSp>
        <p:nvGrpSpPr>
          <p:cNvPr id="31" name="Grupo 30">
            <a:extLst>
              <a:ext uri="{FF2B5EF4-FFF2-40B4-BE49-F238E27FC236}">
                <a16:creationId xmlns:a16="http://schemas.microsoft.com/office/drawing/2014/main" id="{00000000-0008-0000-0200-000048000000}"/>
              </a:ext>
            </a:extLst>
          </p:cNvPr>
          <p:cNvGrpSpPr/>
          <p:nvPr/>
        </p:nvGrpSpPr>
        <p:grpSpPr>
          <a:xfrm>
            <a:off x="106752" y="3909812"/>
            <a:ext cx="5739889" cy="2803497"/>
            <a:chOff x="0" y="0"/>
            <a:chExt cx="5074354" cy="2689068"/>
          </a:xfrm>
        </p:grpSpPr>
        <p:graphicFrame>
          <p:nvGraphicFramePr>
            <p:cNvPr id="32" name="Gráfico 31">
              <a:extLst>
                <a:ext uri="{FF2B5EF4-FFF2-40B4-BE49-F238E27FC236}">
                  <a16:creationId xmlns:a16="http://schemas.microsoft.com/office/drawing/2014/main" id="{00000000-0008-0000-0200-00004A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443065938"/>
                </p:ext>
              </p:extLst>
            </p:nvPr>
          </p:nvGraphicFramePr>
          <p:xfrm>
            <a:off x="0" y="0"/>
            <a:ext cx="5074354" cy="26890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3" name="Cerrar llave 32">
              <a:extLst>
                <a:ext uri="{FF2B5EF4-FFF2-40B4-BE49-F238E27FC236}">
                  <a16:creationId xmlns:a16="http://schemas.microsoft.com/office/drawing/2014/main" id="{00000000-0008-0000-0200-00004B000000}"/>
                </a:ext>
              </a:extLst>
            </p:cNvPr>
            <p:cNvSpPr/>
            <p:nvPr/>
          </p:nvSpPr>
          <p:spPr>
            <a:xfrm rot="16200000">
              <a:off x="1589302" y="-49406"/>
              <a:ext cx="184731" cy="1239341"/>
            </a:xfrm>
            <a:prstGeom prst="rightBrac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MX" sz="1100"/>
            </a:p>
          </p:txBody>
        </p:sp>
        <p:sp>
          <p:nvSpPr>
            <p:cNvPr id="34" name="Rectángulo 33">
              <a:extLst>
                <a:ext uri="{FF2B5EF4-FFF2-40B4-BE49-F238E27FC236}">
                  <a16:creationId xmlns:a16="http://schemas.microsoft.com/office/drawing/2014/main" id="{00000000-0008-0000-0200-00004C000000}"/>
                </a:ext>
              </a:extLst>
            </p:cNvPr>
            <p:cNvSpPr/>
            <p:nvPr/>
          </p:nvSpPr>
          <p:spPr>
            <a:xfrm>
              <a:off x="1577845" y="204047"/>
              <a:ext cx="250320" cy="35825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cap="none" spc="0">
                  <a:ln w="0"/>
                  <a:solidFill>
                    <a:srgbClr val="00B050"/>
                  </a:solidFill>
                  <a:effectLst/>
                </a:rPr>
                <a:t>91%</a:t>
              </a:r>
            </a:p>
          </p:txBody>
        </p:sp>
      </p:grpSp>
      <p:grpSp>
        <p:nvGrpSpPr>
          <p:cNvPr id="35" name="Grupo 34">
            <a:extLst>
              <a:ext uri="{FF2B5EF4-FFF2-40B4-BE49-F238E27FC236}">
                <a16:creationId xmlns:a16="http://schemas.microsoft.com/office/drawing/2014/main" id="{00000000-0008-0000-0200-00000F000000}"/>
              </a:ext>
            </a:extLst>
          </p:cNvPr>
          <p:cNvGrpSpPr/>
          <p:nvPr/>
        </p:nvGrpSpPr>
        <p:grpSpPr>
          <a:xfrm>
            <a:off x="5891750" y="1262115"/>
            <a:ext cx="5831417" cy="2644775"/>
            <a:chOff x="0" y="0"/>
            <a:chExt cx="5866343" cy="2409825"/>
          </a:xfrm>
        </p:grpSpPr>
        <p:graphicFrame>
          <p:nvGraphicFramePr>
            <p:cNvPr id="36" name="Gráfico 35">
              <a:extLst>
                <a:ext uri="{FF2B5EF4-FFF2-40B4-BE49-F238E27FC236}">
                  <a16:creationId xmlns:a16="http://schemas.microsoft.com/office/drawing/2014/main" id="{00000000-0008-0000-0200-00000A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934208171"/>
                </p:ext>
              </p:extLst>
            </p:nvPr>
          </p:nvGraphicFramePr>
          <p:xfrm>
            <a:off x="0" y="0"/>
            <a:ext cx="5866343" cy="24098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7" name="Rectángulo 36">
              <a:extLst>
                <a:ext uri="{FF2B5EF4-FFF2-40B4-BE49-F238E27FC236}">
                  <a16:creationId xmlns:a16="http://schemas.microsoft.com/office/drawing/2014/main" id="{00000000-0008-0000-0200-000037000000}"/>
                </a:ext>
              </a:extLst>
            </p:cNvPr>
            <p:cNvSpPr/>
            <p:nvPr/>
          </p:nvSpPr>
          <p:spPr>
            <a:xfrm>
              <a:off x="1716387" y="217201"/>
              <a:ext cx="328676" cy="36511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cap="none" spc="0">
                  <a:ln w="0"/>
                  <a:solidFill>
                    <a:srgbClr val="00B050"/>
                  </a:solidFill>
                  <a:effectLst/>
                </a:rPr>
                <a:t>87%</a:t>
              </a:r>
            </a:p>
          </p:txBody>
        </p:sp>
        <p:sp>
          <p:nvSpPr>
            <p:cNvPr id="38" name="Cerrar llave 37">
              <a:extLst>
                <a:ext uri="{FF2B5EF4-FFF2-40B4-BE49-F238E27FC236}">
                  <a16:creationId xmlns:a16="http://schemas.microsoft.com/office/drawing/2014/main" id="{00000000-0008-0000-0200-00002D000000}"/>
                </a:ext>
              </a:extLst>
            </p:cNvPr>
            <p:cNvSpPr/>
            <p:nvPr/>
          </p:nvSpPr>
          <p:spPr>
            <a:xfrm rot="16200000">
              <a:off x="1808944" y="-129931"/>
              <a:ext cx="108714" cy="1384089"/>
            </a:xfrm>
            <a:prstGeom prst="rightBrac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MX" sz="1100"/>
            </a:p>
          </p:txBody>
        </p:sp>
      </p:grpSp>
      <p:grpSp>
        <p:nvGrpSpPr>
          <p:cNvPr id="39" name="Grupo 38">
            <a:extLst>
              <a:ext uri="{FF2B5EF4-FFF2-40B4-BE49-F238E27FC236}">
                <a16:creationId xmlns:a16="http://schemas.microsoft.com/office/drawing/2014/main" id="{00000000-0008-0000-0200-00003E000000}"/>
              </a:ext>
            </a:extLst>
          </p:cNvPr>
          <p:cNvGrpSpPr/>
          <p:nvPr/>
        </p:nvGrpSpPr>
        <p:grpSpPr>
          <a:xfrm>
            <a:off x="5860000" y="3889260"/>
            <a:ext cx="5894916" cy="2824049"/>
            <a:chOff x="0" y="0"/>
            <a:chExt cx="5132388" cy="2240457"/>
          </a:xfrm>
        </p:grpSpPr>
        <p:graphicFrame>
          <p:nvGraphicFramePr>
            <p:cNvPr id="40" name="Gráfico 39">
              <a:extLst>
                <a:ext uri="{FF2B5EF4-FFF2-40B4-BE49-F238E27FC236}">
                  <a16:creationId xmlns:a16="http://schemas.microsoft.com/office/drawing/2014/main" id="{00000000-0008-0000-0200-000040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9786150"/>
                </p:ext>
              </p:extLst>
            </p:nvPr>
          </p:nvGraphicFramePr>
          <p:xfrm>
            <a:off x="0" y="0"/>
            <a:ext cx="5132388" cy="2240457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62" name="Cerrar llave 61">
              <a:extLst>
                <a:ext uri="{FF2B5EF4-FFF2-40B4-BE49-F238E27FC236}">
                  <a16:creationId xmlns:a16="http://schemas.microsoft.com/office/drawing/2014/main" id="{00000000-0008-0000-0200-000041000000}"/>
                </a:ext>
              </a:extLst>
            </p:cNvPr>
            <p:cNvSpPr/>
            <p:nvPr/>
          </p:nvSpPr>
          <p:spPr>
            <a:xfrm rot="16200000">
              <a:off x="1520594" y="49142"/>
              <a:ext cx="166040" cy="112417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MX" sz="1100"/>
            </a:p>
          </p:txBody>
        </p:sp>
        <p:sp>
          <p:nvSpPr>
            <p:cNvPr id="63" name="Rectángulo 62">
              <a:extLst>
                <a:ext uri="{FF2B5EF4-FFF2-40B4-BE49-F238E27FC236}">
                  <a16:creationId xmlns:a16="http://schemas.microsoft.com/office/drawing/2014/main" id="{00000000-0008-0000-0200-000042000000}"/>
                </a:ext>
              </a:extLst>
            </p:cNvPr>
            <p:cNvSpPr/>
            <p:nvPr/>
          </p:nvSpPr>
          <p:spPr>
            <a:xfrm>
              <a:off x="1483515" y="218075"/>
              <a:ext cx="250321" cy="35825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cap="none" spc="0">
                  <a:ln w="0"/>
                  <a:solidFill>
                    <a:srgbClr val="00B050"/>
                  </a:solidFill>
                  <a:effectLst/>
                </a:rPr>
                <a:t>83%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924446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n 11">
            <a:extLst>
              <a:ext uri="{FF2B5EF4-FFF2-40B4-BE49-F238E27FC236}">
                <a16:creationId xmlns:a16="http://schemas.microsoft.com/office/drawing/2014/main" id="{939D7798-CD1E-411C-8A36-251EC47C9D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0633"/>
            <a:ext cx="12192000" cy="6858000"/>
          </a:xfrm>
          <a:prstGeom prst="rect">
            <a:avLst/>
          </a:prstGeom>
        </p:spPr>
      </p:pic>
      <p:grpSp>
        <p:nvGrpSpPr>
          <p:cNvPr id="8" name="Grupo 7"/>
          <p:cNvGrpSpPr/>
          <p:nvPr/>
        </p:nvGrpSpPr>
        <p:grpSpPr>
          <a:xfrm>
            <a:off x="8195174" y="2191115"/>
            <a:ext cx="3537858" cy="3377594"/>
            <a:chOff x="7119752" y="1377292"/>
            <a:chExt cx="1664524" cy="1643246"/>
          </a:xfrm>
        </p:grpSpPr>
        <p:pic>
          <p:nvPicPr>
            <p:cNvPr id="6" name="Picture 2" descr="http://thinkandstart.com/wp-content/uploads/2012/06/QualityAssurance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3180" y="1642540"/>
              <a:ext cx="1297668" cy="1112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Rectángulo 6"/>
            <p:cNvSpPr/>
            <p:nvPr/>
          </p:nvSpPr>
          <p:spPr>
            <a:xfrm>
              <a:off x="7119752" y="1377292"/>
              <a:ext cx="1664524" cy="164324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ircle">
                <a:avLst/>
              </a:prstTxWarp>
              <a:spAutoFit/>
            </a:bodyPr>
            <a:lstStyle/>
            <a:p>
              <a:pPr algn="ctr"/>
              <a:r>
                <a:rPr lang="es-ES" sz="7200" b="1" dirty="0">
                  <a:solidFill>
                    <a:srgbClr val="DEC9A2"/>
                  </a:solidFill>
                  <a:latin typeface="Montserrat SemiBold" panose="00000700000000000000" pitchFamily="2" charset="0"/>
                  <a:ea typeface="+mj-ea"/>
                  <a:cs typeface="+mj-cs"/>
                </a:rPr>
                <a:t>Medición de satisfacción de clientes externos</a:t>
              </a:r>
            </a:p>
          </p:txBody>
        </p:sp>
      </p:grpSp>
      <p:pic>
        <p:nvPicPr>
          <p:cNvPr id="10" name="Imagen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166" y="489859"/>
            <a:ext cx="1307290" cy="1415142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6836735" y="365287"/>
            <a:ext cx="4774029" cy="5660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s-ES" sz="7200" b="1" dirty="0">
                <a:solidFill>
                  <a:srgbClr val="DEC9A2"/>
                </a:solidFill>
                <a:latin typeface="Montserrat SemiBold" panose="00000700000000000000" pitchFamily="2" charset="0"/>
                <a:ea typeface="+mj-ea"/>
                <a:cs typeface="+mj-cs"/>
              </a:rPr>
              <a:t>Cuarto Trimestre 2018</a:t>
            </a:r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81D8E888-97A2-4319-B368-0D82AA894697}"/>
              </a:ext>
            </a:extLst>
          </p:cNvPr>
          <p:cNvSpPr/>
          <p:nvPr/>
        </p:nvSpPr>
        <p:spPr>
          <a:xfrm>
            <a:off x="669839" y="3621011"/>
            <a:ext cx="6288663" cy="76048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691B4F"/>
                </a:solidFill>
              </a:rPr>
              <a:t>Asistencia Técnica</a:t>
            </a:r>
            <a:endParaRPr lang="es-ES" sz="5400" b="1" cap="none" spc="0" dirty="0">
              <a:ln/>
              <a:solidFill>
                <a:srgbClr val="691B4F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0874299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>
            <a:extLst>
              <a:ext uri="{FF2B5EF4-FFF2-40B4-BE49-F238E27FC236}">
                <a16:creationId xmlns:a16="http://schemas.microsoft.com/office/drawing/2014/main" id="{D4622051-87B4-4073-9FAB-3C38EE0DEE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37728" y="363087"/>
            <a:ext cx="6346365" cy="5660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DEC9A2"/>
                </a:solidFill>
              </a:rPr>
              <a:t>Detalle por pregunta</a:t>
            </a:r>
            <a:endParaRPr lang="es-ES" sz="5400" b="1" cap="none" spc="0" dirty="0">
              <a:ln/>
              <a:solidFill>
                <a:srgbClr val="DEC9A2"/>
              </a:solidFill>
              <a:effectLst/>
            </a:endParaRPr>
          </a:p>
        </p:txBody>
      </p:sp>
      <p:graphicFrame>
        <p:nvGraphicFramePr>
          <p:cNvPr id="29" name="Gráfico 28">
            <a:extLst>
              <a:ext uri="{FF2B5EF4-FFF2-40B4-BE49-F238E27FC236}">
                <a16:creationId xmlns:a16="http://schemas.microsoft.com/office/drawing/2014/main" id="{00000000-0008-0000-0200-000054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7756013"/>
              </p:ext>
            </p:extLst>
          </p:nvPr>
        </p:nvGraphicFramePr>
        <p:xfrm>
          <a:off x="286723" y="3763926"/>
          <a:ext cx="5554095" cy="291911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2" name="Rectángulo 31">
            <a:extLst>
              <a:ext uri="{FF2B5EF4-FFF2-40B4-BE49-F238E27FC236}">
                <a16:creationId xmlns:a16="http://schemas.microsoft.com/office/drawing/2014/main" id="{156C59AD-E8A2-4DAB-BBA7-BD8D56ED32EB}"/>
              </a:ext>
            </a:extLst>
          </p:cNvPr>
          <p:cNvSpPr/>
          <p:nvPr/>
        </p:nvSpPr>
        <p:spPr>
          <a:xfrm>
            <a:off x="20531" y="467480"/>
            <a:ext cx="3020379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22225">
                  <a:solidFill>
                    <a:srgbClr val="691B4F"/>
                  </a:solidFill>
                  <a:prstDash val="solid"/>
                </a:ln>
                <a:solidFill>
                  <a:srgbClr val="691B4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Instructor o Instructora</a:t>
            </a:r>
            <a:endParaRPr lang="es-ES" sz="2400" cap="none" spc="0" dirty="0">
              <a:ln w="22225">
                <a:solidFill>
                  <a:srgbClr val="691B4F"/>
                </a:solidFill>
                <a:prstDash val="solid"/>
              </a:ln>
              <a:solidFill>
                <a:srgbClr val="691B4F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3" name="Gráfico 32">
            <a:extLst>
              <a:ext uri="{FF2B5EF4-FFF2-40B4-BE49-F238E27FC236}">
                <a16:creationId xmlns:a16="http://schemas.microsoft.com/office/drawing/2014/main" id="{00000000-0008-0000-0200-00005E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144735"/>
              </p:ext>
            </p:extLst>
          </p:nvPr>
        </p:nvGraphicFramePr>
        <p:xfrm>
          <a:off x="6471036" y="3782810"/>
          <a:ext cx="5108421" cy="28306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4" name="CuadroTexto 33">
            <a:extLst>
              <a:ext uri="{FF2B5EF4-FFF2-40B4-BE49-F238E27FC236}">
                <a16:creationId xmlns:a16="http://schemas.microsoft.com/office/drawing/2014/main" id="{394A7B51-D6BF-479C-B740-FB5891FEA86D}"/>
              </a:ext>
            </a:extLst>
          </p:cNvPr>
          <p:cNvSpPr txBox="1"/>
          <p:nvPr/>
        </p:nvSpPr>
        <p:spPr>
          <a:xfrm>
            <a:off x="6898044" y="3635482"/>
            <a:ext cx="45110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MX" sz="800" dirty="0">
                <a:solidFill>
                  <a:srgbClr val="691B4F"/>
                </a:solidFill>
              </a:rPr>
              <a:t>Observó algún tipo de discriminación motivada por origen étnico, nacional, género, edad, discapacidad, condición social, salud, religión, opinión, preferencias sexuales, estado civil o cualquier otra que atente contra la dignidad humana y tenga por objeto anular o menoscabar los derechos y libertades de las personas.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ED1C60B4-9032-4FA8-84DA-0CD4A07E6E60}"/>
              </a:ext>
            </a:extLst>
          </p:cNvPr>
          <p:cNvSpPr/>
          <p:nvPr/>
        </p:nvSpPr>
        <p:spPr>
          <a:xfrm>
            <a:off x="-45109" y="0"/>
            <a:ext cx="29452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solidFill>
                  <a:srgbClr val="691B4F"/>
                </a:solidFill>
                <a:latin typeface="Montserrat SemiBold" panose="00000700000000000000" pitchFamily="2" charset="0"/>
                <a:ea typeface="+mj-ea"/>
                <a:cs typeface="+mj-cs"/>
              </a:rPr>
              <a:t>Capacitación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00000000-0008-0000-0200-00004D000000}"/>
              </a:ext>
            </a:extLst>
          </p:cNvPr>
          <p:cNvGrpSpPr/>
          <p:nvPr/>
        </p:nvGrpSpPr>
        <p:grpSpPr>
          <a:xfrm>
            <a:off x="3737383" y="1120120"/>
            <a:ext cx="4991554" cy="2581275"/>
            <a:chOff x="0" y="0"/>
            <a:chExt cx="5074354" cy="2632992"/>
          </a:xfrm>
        </p:grpSpPr>
        <p:graphicFrame>
          <p:nvGraphicFramePr>
            <p:cNvPr id="24" name="Gráfico 23">
              <a:extLst>
                <a:ext uri="{FF2B5EF4-FFF2-40B4-BE49-F238E27FC236}">
                  <a16:creationId xmlns:a16="http://schemas.microsoft.com/office/drawing/2014/main" id="{00000000-0008-0000-0200-00004F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57048272"/>
                </p:ext>
              </p:extLst>
            </p:nvPr>
          </p:nvGraphicFramePr>
          <p:xfrm>
            <a:off x="0" y="0"/>
            <a:ext cx="5074354" cy="263299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0" name="Cerrar llave 29">
              <a:extLst>
                <a:ext uri="{FF2B5EF4-FFF2-40B4-BE49-F238E27FC236}">
                  <a16:creationId xmlns:a16="http://schemas.microsoft.com/office/drawing/2014/main" id="{00000000-0008-0000-0200-000050000000}"/>
                </a:ext>
              </a:extLst>
            </p:cNvPr>
            <p:cNvSpPr/>
            <p:nvPr/>
          </p:nvSpPr>
          <p:spPr>
            <a:xfrm rot="16200000">
              <a:off x="1547736" y="35087"/>
              <a:ext cx="105899" cy="1217113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MX" sz="1100"/>
            </a:p>
          </p:txBody>
        </p:sp>
        <p:sp>
          <p:nvSpPr>
            <p:cNvPr id="31" name="Rectángulo 30">
              <a:extLst>
                <a:ext uri="{FF2B5EF4-FFF2-40B4-BE49-F238E27FC236}">
                  <a16:creationId xmlns:a16="http://schemas.microsoft.com/office/drawing/2014/main" id="{00000000-0008-0000-0200-000051000000}"/>
                </a:ext>
              </a:extLst>
            </p:cNvPr>
            <p:cNvSpPr/>
            <p:nvPr/>
          </p:nvSpPr>
          <p:spPr>
            <a:xfrm>
              <a:off x="1462519" y="270113"/>
              <a:ext cx="250320" cy="35825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cap="none" spc="0" dirty="0">
                  <a:ln w="0"/>
                  <a:solidFill>
                    <a:srgbClr val="00B050"/>
                  </a:solidFill>
                  <a:effectLst/>
                </a:rPr>
                <a:t>88%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981172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5E0E066D-87C4-4412-98F3-27E405E27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416641" y="220575"/>
            <a:ext cx="6346365" cy="5660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DEC9A2"/>
                </a:solidFill>
              </a:rPr>
              <a:t>Resultados por Gerencia Regional</a:t>
            </a:r>
            <a:endParaRPr lang="es-ES" sz="5400" b="1" cap="none" spc="0" dirty="0">
              <a:ln/>
              <a:solidFill>
                <a:srgbClr val="DEC9A2"/>
              </a:solidFill>
              <a:effectLst/>
            </a:endParaRPr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100-000003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37972304"/>
              </p:ext>
            </p:extLst>
          </p:nvPr>
        </p:nvGraphicFramePr>
        <p:xfrm>
          <a:off x="2981325" y="1007208"/>
          <a:ext cx="6229350" cy="57801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Rectángulo 15">
            <a:extLst>
              <a:ext uri="{FF2B5EF4-FFF2-40B4-BE49-F238E27FC236}">
                <a16:creationId xmlns:a16="http://schemas.microsoft.com/office/drawing/2014/main" id="{566ECC0C-A914-4735-AB68-E65E8D339CDF}"/>
              </a:ext>
            </a:extLst>
          </p:cNvPr>
          <p:cNvSpPr/>
          <p:nvPr/>
        </p:nvSpPr>
        <p:spPr>
          <a:xfrm>
            <a:off x="-45109" y="0"/>
            <a:ext cx="29452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solidFill>
                  <a:srgbClr val="691B4F"/>
                </a:solidFill>
                <a:latin typeface="Montserrat SemiBold" panose="00000700000000000000" pitchFamily="2" charset="0"/>
                <a:ea typeface="+mj-ea"/>
                <a:cs typeface="+mj-cs"/>
              </a:rPr>
              <a:t>Capacitación</a:t>
            </a:r>
          </a:p>
        </p:txBody>
      </p:sp>
    </p:spTree>
    <p:extLst>
      <p:ext uri="{BB962C8B-B14F-4D97-AF65-F5344CB8AC3E}">
        <p14:creationId xmlns:p14="http://schemas.microsoft.com/office/powerpoint/2010/main" val="29924034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Imagen 34">
            <a:extLst>
              <a:ext uri="{FF2B5EF4-FFF2-40B4-BE49-F238E27FC236}">
                <a16:creationId xmlns:a16="http://schemas.microsoft.com/office/drawing/2014/main" id="{7F693A38-206C-49B6-A072-9608FE67E9F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4426776" y="457707"/>
            <a:ext cx="2261961" cy="5660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7200" b="1" dirty="0">
                <a:solidFill>
                  <a:srgbClr val="DEC9A2"/>
                </a:solidFill>
                <a:latin typeface="Montserrat SemiBold" panose="00000700000000000000" pitchFamily="2" charset="0"/>
                <a:ea typeface="+mj-ea"/>
                <a:cs typeface="+mj-cs"/>
              </a:rPr>
              <a:t>Objetivo:</a:t>
            </a:r>
            <a:endParaRPr lang="es-ES" sz="5400" b="1" cap="none" spc="0" dirty="0">
              <a:ln/>
              <a:solidFill>
                <a:srgbClr val="FF0000"/>
              </a:solidFill>
              <a:effectLst/>
            </a:endParaRPr>
          </a:p>
        </p:txBody>
      </p:sp>
      <p:grpSp>
        <p:nvGrpSpPr>
          <p:cNvPr id="43" name="Grupo 42"/>
          <p:cNvGrpSpPr/>
          <p:nvPr/>
        </p:nvGrpSpPr>
        <p:grpSpPr>
          <a:xfrm>
            <a:off x="8540696" y="2943344"/>
            <a:ext cx="2804244" cy="867889"/>
            <a:chOff x="1938315" y="4722577"/>
            <a:chExt cx="2556435" cy="867889"/>
          </a:xfrm>
        </p:grpSpPr>
        <p:sp>
          <p:nvSpPr>
            <p:cNvPr id="20" name="Redondear rectángulo de esquina sencilla 19"/>
            <p:cNvSpPr/>
            <p:nvPr/>
          </p:nvSpPr>
          <p:spPr>
            <a:xfrm>
              <a:off x="1938315" y="4722577"/>
              <a:ext cx="2556435" cy="867889"/>
            </a:xfrm>
            <a:prstGeom prst="round1Rect">
              <a:avLst/>
            </a:prstGeom>
            <a:solidFill>
              <a:srgbClr val="FFFF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MX" sz="1400" dirty="0">
                  <a:solidFill>
                    <a:srgbClr val="691B4F"/>
                  </a:solidFill>
                  <a:latin typeface="Montserrat SemiBold" panose="00000700000000000000" pitchFamily="2" charset="0"/>
                </a:rPr>
                <a:t>Excelente y Muy bien</a:t>
              </a:r>
            </a:p>
          </p:txBody>
        </p:sp>
        <p:grpSp>
          <p:nvGrpSpPr>
            <p:cNvPr id="42" name="Grupo 41"/>
            <p:cNvGrpSpPr/>
            <p:nvPr/>
          </p:nvGrpSpPr>
          <p:grpSpPr>
            <a:xfrm>
              <a:off x="2013817" y="4764576"/>
              <a:ext cx="842594" cy="783889"/>
              <a:chOff x="7631554" y="2732057"/>
              <a:chExt cx="842594" cy="783889"/>
            </a:xfrm>
          </p:grpSpPr>
          <p:sp>
            <p:nvSpPr>
              <p:cNvPr id="38" name="Elipse 37"/>
              <p:cNvSpPr/>
              <p:nvPr/>
            </p:nvSpPr>
            <p:spPr>
              <a:xfrm>
                <a:off x="7631554" y="2732057"/>
                <a:ext cx="842594" cy="783889"/>
              </a:xfrm>
              <a:prstGeom prst="ellipse">
                <a:avLst/>
              </a:prstGeom>
              <a:solidFill>
                <a:srgbClr val="00B05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 sz="9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7" name="Rectángulo 36"/>
              <p:cNvSpPr/>
              <p:nvPr/>
            </p:nvSpPr>
            <p:spPr>
              <a:xfrm>
                <a:off x="7649883" y="2970112"/>
                <a:ext cx="824265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sz="1400" b="0" cap="none" spc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100-80%</a:t>
                </a:r>
              </a:p>
            </p:txBody>
          </p:sp>
        </p:grpSp>
      </p:grpSp>
      <p:grpSp>
        <p:nvGrpSpPr>
          <p:cNvPr id="45" name="Grupo 44"/>
          <p:cNvGrpSpPr/>
          <p:nvPr/>
        </p:nvGrpSpPr>
        <p:grpSpPr>
          <a:xfrm>
            <a:off x="8579578" y="4145938"/>
            <a:ext cx="2765362" cy="867889"/>
            <a:chOff x="1938313" y="3615733"/>
            <a:chExt cx="2556435" cy="867889"/>
          </a:xfrm>
        </p:grpSpPr>
        <p:sp>
          <p:nvSpPr>
            <p:cNvPr id="46" name="Redondear rectángulo de esquina sencilla 45"/>
            <p:cNvSpPr/>
            <p:nvPr/>
          </p:nvSpPr>
          <p:spPr>
            <a:xfrm>
              <a:off x="1938313" y="3615733"/>
              <a:ext cx="2556435" cy="867889"/>
            </a:xfrm>
            <a:prstGeom prst="round1Rect">
              <a:avLst/>
            </a:prstGeom>
            <a:solidFill>
              <a:srgbClr val="FFFF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sz="1400" dirty="0">
                  <a:solidFill>
                    <a:srgbClr val="691B4F"/>
                  </a:solidFill>
                  <a:latin typeface="Montserrat SemiBold" panose="00000700000000000000" pitchFamily="2" charset="0"/>
                </a:rPr>
                <a:t>Bien</a:t>
              </a:r>
            </a:p>
          </p:txBody>
        </p:sp>
        <p:grpSp>
          <p:nvGrpSpPr>
            <p:cNvPr id="47" name="Grupo 46"/>
            <p:cNvGrpSpPr/>
            <p:nvPr/>
          </p:nvGrpSpPr>
          <p:grpSpPr>
            <a:xfrm>
              <a:off x="2050684" y="3668659"/>
              <a:ext cx="842594" cy="783889"/>
              <a:chOff x="7668421" y="1636140"/>
              <a:chExt cx="842594" cy="783889"/>
            </a:xfrm>
          </p:grpSpPr>
          <p:sp>
            <p:nvSpPr>
              <p:cNvPr id="48" name="Elipse 47"/>
              <p:cNvSpPr/>
              <p:nvPr/>
            </p:nvSpPr>
            <p:spPr>
              <a:xfrm>
                <a:off x="7668421" y="1636140"/>
                <a:ext cx="842594" cy="783889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 sz="9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9" name="Rectángulo 48"/>
              <p:cNvSpPr/>
              <p:nvPr/>
            </p:nvSpPr>
            <p:spPr>
              <a:xfrm>
                <a:off x="7716832" y="1875649"/>
                <a:ext cx="732894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sz="140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79</a:t>
                </a:r>
                <a:r>
                  <a:rPr lang="es-ES" sz="1400" b="0" cap="none" spc="0" dirty="0">
                    <a:ln w="0"/>
                    <a:solidFill>
                      <a:srgbClr val="FF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-70%</a:t>
                </a:r>
              </a:p>
            </p:txBody>
          </p:sp>
        </p:grpSp>
      </p:grpSp>
      <p:grpSp>
        <p:nvGrpSpPr>
          <p:cNvPr id="50" name="Grupo 49"/>
          <p:cNvGrpSpPr/>
          <p:nvPr/>
        </p:nvGrpSpPr>
        <p:grpSpPr>
          <a:xfrm>
            <a:off x="8540696" y="5348533"/>
            <a:ext cx="2804244" cy="867889"/>
            <a:chOff x="1938315" y="4722577"/>
            <a:chExt cx="2556435" cy="867889"/>
          </a:xfrm>
        </p:grpSpPr>
        <p:sp>
          <p:nvSpPr>
            <p:cNvPr id="51" name="Redondear rectángulo de esquina sencilla 50"/>
            <p:cNvSpPr/>
            <p:nvPr/>
          </p:nvSpPr>
          <p:spPr>
            <a:xfrm>
              <a:off x="1938315" y="4722577"/>
              <a:ext cx="2556435" cy="867889"/>
            </a:xfrm>
            <a:prstGeom prst="round1Rect">
              <a:avLst/>
            </a:prstGeom>
            <a:solidFill>
              <a:srgbClr val="FFFFFF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s-MX" sz="1400" dirty="0">
                  <a:solidFill>
                    <a:srgbClr val="691B4F"/>
                  </a:solidFill>
                  <a:latin typeface="Montserrat SemiBold" panose="00000700000000000000" pitchFamily="2" charset="0"/>
                </a:rPr>
                <a:t>Regular y Malo</a:t>
              </a:r>
            </a:p>
          </p:txBody>
        </p:sp>
        <p:grpSp>
          <p:nvGrpSpPr>
            <p:cNvPr id="52" name="Grupo 51"/>
            <p:cNvGrpSpPr/>
            <p:nvPr/>
          </p:nvGrpSpPr>
          <p:grpSpPr>
            <a:xfrm>
              <a:off x="2056349" y="4764576"/>
              <a:ext cx="842594" cy="783889"/>
              <a:chOff x="7674086" y="2732057"/>
              <a:chExt cx="842594" cy="783889"/>
            </a:xfrm>
          </p:grpSpPr>
          <p:sp>
            <p:nvSpPr>
              <p:cNvPr id="53" name="Elipse 52"/>
              <p:cNvSpPr/>
              <p:nvPr/>
            </p:nvSpPr>
            <p:spPr>
              <a:xfrm>
                <a:off x="7674086" y="2732057"/>
                <a:ext cx="842594" cy="783889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chemeClr val="bg1"/>
                </a:solidFill>
              </a:ln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s-MX" sz="90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54" name="Rectángulo 53"/>
              <p:cNvSpPr/>
              <p:nvPr/>
            </p:nvSpPr>
            <p:spPr>
              <a:xfrm>
                <a:off x="7773153" y="2980745"/>
                <a:ext cx="641522" cy="30777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s-ES" sz="140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69</a:t>
                </a:r>
                <a:r>
                  <a:rPr lang="es-ES" sz="1400" b="0" cap="none" spc="0" dirty="0">
                    <a:ln w="0"/>
                    <a:solidFill>
                      <a:schemeClr val="bg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rPr>
                  <a:t>-0%</a:t>
                </a:r>
              </a:p>
            </p:txBody>
          </p:sp>
        </p:grpSp>
      </p:grpSp>
      <p:sp>
        <p:nvSpPr>
          <p:cNvPr id="44" name="CuadroTexto 43"/>
          <p:cNvSpPr txBox="1"/>
          <p:nvPr/>
        </p:nvSpPr>
        <p:spPr>
          <a:xfrm>
            <a:off x="4426775" y="1251652"/>
            <a:ext cx="7524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dirty="0">
                <a:solidFill>
                  <a:srgbClr val="691B4F"/>
                </a:solidFill>
                <a:latin typeface="Montserrat SemiBold" panose="00000700000000000000" pitchFamily="2" charset="0"/>
              </a:rPr>
              <a:t>Realizar el seguimiento de la percepción de clientes para conocer el grado en que se cumplen las necesidades y expectativas sobre la Capacitación, Asesoría y Asistencia Técnica.</a:t>
            </a:r>
          </a:p>
        </p:txBody>
      </p:sp>
      <p:sp>
        <p:nvSpPr>
          <p:cNvPr id="2" name="Rectángulo 1"/>
          <p:cNvSpPr/>
          <p:nvPr/>
        </p:nvSpPr>
        <p:spPr>
          <a:xfrm>
            <a:off x="7469795" y="2290867"/>
            <a:ext cx="4698231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solidFill>
                  <a:srgbClr val="DEC9A2"/>
                </a:solidFill>
                <a:latin typeface="Montserrat SemiBold" panose="00000700000000000000" pitchFamily="2" charset="0"/>
                <a:ea typeface="+mj-ea"/>
                <a:cs typeface="+mj-cs"/>
              </a:rPr>
              <a:t>Rangos de Evaluación</a:t>
            </a:r>
          </a:p>
        </p:txBody>
      </p:sp>
      <p:grpSp>
        <p:nvGrpSpPr>
          <p:cNvPr id="25" name="Grupo 24"/>
          <p:cNvGrpSpPr/>
          <p:nvPr/>
        </p:nvGrpSpPr>
        <p:grpSpPr>
          <a:xfrm>
            <a:off x="678450" y="2949125"/>
            <a:ext cx="3112253" cy="1045029"/>
            <a:chOff x="1086880" y="1154872"/>
            <a:chExt cx="3112253" cy="1045029"/>
          </a:xfrm>
        </p:grpSpPr>
        <p:sp>
          <p:nvSpPr>
            <p:cNvPr id="26" name="Redondear rectángulo de esquina sencilla 25"/>
            <p:cNvSpPr/>
            <p:nvPr/>
          </p:nvSpPr>
          <p:spPr>
            <a:xfrm>
              <a:off x="1835943" y="1243443"/>
              <a:ext cx="2363190" cy="867889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rgbClr val="691B4F"/>
                  </a:solidFill>
                  <a:latin typeface="Montserrat SemiBold" panose="00000700000000000000" pitchFamily="2" charset="0"/>
                </a:rPr>
                <a:t>Total de Visitas de Asistencia Técnica </a:t>
              </a:r>
            </a:p>
          </p:txBody>
        </p:sp>
        <p:sp>
          <p:nvSpPr>
            <p:cNvPr id="27" name="Elipse 26"/>
            <p:cNvSpPr/>
            <p:nvPr/>
          </p:nvSpPr>
          <p:spPr>
            <a:xfrm>
              <a:off x="1086880" y="1154872"/>
              <a:ext cx="1009403" cy="1045029"/>
            </a:xfrm>
            <a:prstGeom prst="ellipse">
              <a:avLst/>
            </a:prstGeom>
            <a:solidFill>
              <a:srgbClr val="DEC9A2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3200" b="1" dirty="0">
                  <a:solidFill>
                    <a:srgbClr val="691B4F"/>
                  </a:solidFill>
                </a:rPr>
                <a:t>29</a:t>
              </a:r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673432" y="5226813"/>
            <a:ext cx="3117271" cy="1045029"/>
            <a:chOff x="4948196" y="1154874"/>
            <a:chExt cx="3117271" cy="1045029"/>
          </a:xfrm>
        </p:grpSpPr>
        <p:sp>
          <p:nvSpPr>
            <p:cNvPr id="29" name="Redondear rectángulo de esquina sencilla 28"/>
            <p:cNvSpPr/>
            <p:nvPr/>
          </p:nvSpPr>
          <p:spPr>
            <a:xfrm>
              <a:off x="5702277" y="1276595"/>
              <a:ext cx="2363190" cy="867889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rgbClr val="691B4F"/>
                  </a:solidFill>
                  <a:latin typeface="Montserrat SemiBold" panose="00000700000000000000" pitchFamily="2" charset="0"/>
                </a:rPr>
                <a:t>Total de </a:t>
              </a:r>
            </a:p>
            <a:p>
              <a:pPr algn="ctr"/>
              <a:r>
                <a:rPr lang="es-MX" dirty="0">
                  <a:solidFill>
                    <a:srgbClr val="691B4F"/>
                  </a:solidFill>
                  <a:latin typeface="Montserrat SemiBold" panose="00000700000000000000" pitchFamily="2" charset="0"/>
                </a:rPr>
                <a:t>encuestados</a:t>
              </a:r>
            </a:p>
          </p:txBody>
        </p:sp>
        <p:sp>
          <p:nvSpPr>
            <p:cNvPr id="30" name="Elipse 29"/>
            <p:cNvSpPr/>
            <p:nvPr/>
          </p:nvSpPr>
          <p:spPr>
            <a:xfrm>
              <a:off x="4948196" y="1154874"/>
              <a:ext cx="1009403" cy="1045029"/>
            </a:xfrm>
            <a:prstGeom prst="ellipse">
              <a:avLst/>
            </a:prstGeom>
            <a:solidFill>
              <a:srgbClr val="DEC9A2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3200" b="1" dirty="0">
                  <a:solidFill>
                    <a:srgbClr val="691B4F"/>
                  </a:solidFill>
                </a:rPr>
                <a:t>42</a:t>
              </a:r>
            </a:p>
          </p:txBody>
        </p:sp>
      </p:grpSp>
      <p:sp>
        <p:nvSpPr>
          <p:cNvPr id="32" name="Redondear rectángulo de esquina sencilla 31"/>
          <p:cNvSpPr/>
          <p:nvPr/>
        </p:nvSpPr>
        <p:spPr>
          <a:xfrm>
            <a:off x="4752353" y="4100450"/>
            <a:ext cx="2821674" cy="867889"/>
          </a:xfrm>
          <a:prstGeom prst="round1Rect">
            <a:avLst/>
          </a:prstGeom>
          <a:solidFill>
            <a:schemeClr val="bg1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>
                <a:solidFill>
                  <a:srgbClr val="691B4F"/>
                </a:solidFill>
                <a:latin typeface="Montserrat SemiBold" panose="00000700000000000000" pitchFamily="2" charset="0"/>
              </a:rPr>
              <a:t>Periodo </a:t>
            </a:r>
          </a:p>
          <a:p>
            <a:pPr algn="ctr"/>
            <a:r>
              <a:rPr lang="es-MX" dirty="0">
                <a:solidFill>
                  <a:srgbClr val="691B4F"/>
                </a:solidFill>
                <a:latin typeface="Montserrat SemiBold" panose="00000700000000000000" pitchFamily="2" charset="0"/>
              </a:rPr>
              <a:t>Octubre – Diciembre 2018</a:t>
            </a:r>
          </a:p>
        </p:txBody>
      </p:sp>
      <p:grpSp>
        <p:nvGrpSpPr>
          <p:cNvPr id="31" name="Grupo 30">
            <a:extLst>
              <a:ext uri="{FF2B5EF4-FFF2-40B4-BE49-F238E27FC236}">
                <a16:creationId xmlns:a16="http://schemas.microsoft.com/office/drawing/2014/main" id="{B882A6DA-07CC-408B-B04A-54018A93CED6}"/>
              </a:ext>
            </a:extLst>
          </p:cNvPr>
          <p:cNvGrpSpPr/>
          <p:nvPr/>
        </p:nvGrpSpPr>
        <p:grpSpPr>
          <a:xfrm>
            <a:off x="673432" y="4093213"/>
            <a:ext cx="3144152" cy="1045029"/>
            <a:chOff x="1086880" y="1154872"/>
            <a:chExt cx="3144152" cy="1045029"/>
          </a:xfrm>
        </p:grpSpPr>
        <p:sp>
          <p:nvSpPr>
            <p:cNvPr id="33" name="Redondear rectángulo de esquina sencilla 25">
              <a:extLst>
                <a:ext uri="{FF2B5EF4-FFF2-40B4-BE49-F238E27FC236}">
                  <a16:creationId xmlns:a16="http://schemas.microsoft.com/office/drawing/2014/main" id="{42CDB707-98A0-4865-86E9-7B10C5D7827D}"/>
                </a:ext>
              </a:extLst>
            </p:cNvPr>
            <p:cNvSpPr/>
            <p:nvPr/>
          </p:nvSpPr>
          <p:spPr>
            <a:xfrm>
              <a:off x="1867842" y="1243443"/>
              <a:ext cx="2363190" cy="867889"/>
            </a:xfrm>
            <a:prstGeom prst="round1Rect">
              <a:avLst/>
            </a:prstGeom>
            <a:solidFill>
              <a:schemeClr val="bg1"/>
            </a:solidFill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>
              <a:bevelT w="38100" h="57150"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dirty="0">
                  <a:solidFill>
                    <a:srgbClr val="691B4F"/>
                  </a:solidFill>
                  <a:latin typeface="Montserrat SemiBold" panose="00000700000000000000" pitchFamily="2" charset="0"/>
                </a:rPr>
                <a:t>Total de Asesorías</a:t>
              </a:r>
            </a:p>
            <a:p>
              <a:pPr algn="ctr"/>
              <a:r>
                <a:rPr lang="es-MX" dirty="0">
                  <a:solidFill>
                    <a:srgbClr val="691B4F"/>
                  </a:solidFill>
                  <a:latin typeface="Montserrat SemiBold" panose="00000700000000000000" pitchFamily="2" charset="0"/>
                </a:rPr>
                <a:t> de Asistencia Técnica </a:t>
              </a:r>
            </a:p>
          </p:txBody>
        </p:sp>
        <p:sp>
          <p:nvSpPr>
            <p:cNvPr id="34" name="Elipse 33">
              <a:extLst>
                <a:ext uri="{FF2B5EF4-FFF2-40B4-BE49-F238E27FC236}">
                  <a16:creationId xmlns:a16="http://schemas.microsoft.com/office/drawing/2014/main" id="{E657E158-E199-46FA-AAC6-D36BE1A17045}"/>
                </a:ext>
              </a:extLst>
            </p:cNvPr>
            <p:cNvSpPr/>
            <p:nvPr/>
          </p:nvSpPr>
          <p:spPr>
            <a:xfrm>
              <a:off x="1086880" y="1154872"/>
              <a:ext cx="1009403" cy="1045029"/>
            </a:xfrm>
            <a:prstGeom prst="ellipse">
              <a:avLst/>
            </a:prstGeom>
            <a:solidFill>
              <a:srgbClr val="DEC9A2"/>
            </a:solidFill>
            <a:ln>
              <a:solidFill>
                <a:schemeClr val="bg1"/>
              </a:solidFill>
            </a:ln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MX" sz="3200" b="1" dirty="0">
                  <a:solidFill>
                    <a:srgbClr val="691B4F"/>
                  </a:solidFill>
                </a:rPr>
                <a:t>13</a:t>
              </a:r>
            </a:p>
          </p:txBody>
        </p:sp>
      </p:grpSp>
      <p:sp>
        <p:nvSpPr>
          <p:cNvPr id="36" name="Rectángulo 35">
            <a:extLst>
              <a:ext uri="{FF2B5EF4-FFF2-40B4-BE49-F238E27FC236}">
                <a16:creationId xmlns:a16="http://schemas.microsoft.com/office/drawing/2014/main" id="{AE567331-B422-4338-B34B-19AFDC1ABE32}"/>
              </a:ext>
            </a:extLst>
          </p:cNvPr>
          <p:cNvSpPr/>
          <p:nvPr/>
        </p:nvSpPr>
        <p:spPr>
          <a:xfrm>
            <a:off x="-45109" y="0"/>
            <a:ext cx="29452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solidFill>
                  <a:srgbClr val="691B4F"/>
                </a:solidFill>
                <a:latin typeface="Montserrat SemiBold" panose="00000700000000000000" pitchFamily="2" charset="0"/>
                <a:ea typeface="+mj-ea"/>
                <a:cs typeface="+mj-cs"/>
              </a:rPr>
              <a:t>Asistencia Técnica</a:t>
            </a:r>
          </a:p>
        </p:txBody>
      </p:sp>
    </p:spTree>
    <p:extLst>
      <p:ext uri="{BB962C8B-B14F-4D97-AF65-F5344CB8AC3E}">
        <p14:creationId xmlns:p14="http://schemas.microsoft.com/office/powerpoint/2010/main" val="14185585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045FD0EB-A386-4087-AD9B-3B53FE577A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Rectángulo 16"/>
          <p:cNvSpPr/>
          <p:nvPr/>
        </p:nvSpPr>
        <p:spPr>
          <a:xfrm>
            <a:off x="4409845" y="476841"/>
            <a:ext cx="6346365" cy="5660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rgbClr val="DEC9A2"/>
                </a:solidFill>
                <a:effectLst/>
              </a:rPr>
              <a:t>Resultados de los aspectos evaluados</a:t>
            </a:r>
          </a:p>
        </p:txBody>
      </p:sp>
      <p:sp>
        <p:nvSpPr>
          <p:cNvPr id="21" name="Rectángulo 20">
            <a:extLst>
              <a:ext uri="{FF2B5EF4-FFF2-40B4-BE49-F238E27FC236}">
                <a16:creationId xmlns:a16="http://schemas.microsoft.com/office/drawing/2014/main" id="{40488EAA-0CF1-4451-B5E6-092B3D0FF551}"/>
              </a:ext>
            </a:extLst>
          </p:cNvPr>
          <p:cNvSpPr/>
          <p:nvPr/>
        </p:nvSpPr>
        <p:spPr>
          <a:xfrm>
            <a:off x="-45109" y="0"/>
            <a:ext cx="29452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solidFill>
                  <a:srgbClr val="691B4F"/>
                </a:solidFill>
                <a:latin typeface="Montserrat SemiBold" panose="00000700000000000000" pitchFamily="2" charset="0"/>
                <a:ea typeface="+mj-ea"/>
                <a:cs typeface="+mj-cs"/>
              </a:rPr>
              <a:t>Asistencia Técnica</a:t>
            </a:r>
          </a:p>
        </p:txBody>
      </p:sp>
      <p:pic>
        <p:nvPicPr>
          <p:cNvPr id="2" name="Imagen 1">
            <a:extLst>
              <a:ext uri="{FF2B5EF4-FFF2-40B4-BE49-F238E27FC236}">
                <a16:creationId xmlns:a16="http://schemas.microsoft.com/office/drawing/2014/main" id="{04F53A88-EAFE-471B-AF09-BCDC1AA4E99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6080" y="3565931"/>
            <a:ext cx="2276475" cy="280035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306B47D-1BF2-4623-874A-E38975B5CD7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89101" y="2488815"/>
            <a:ext cx="2257425" cy="2790825"/>
          </a:xfrm>
          <a:prstGeom prst="rect">
            <a:avLst/>
          </a:prstGeom>
        </p:spPr>
      </p:pic>
      <p:sp>
        <p:nvSpPr>
          <p:cNvPr id="9" name="Rectángulo 8">
            <a:extLst>
              <a:ext uri="{FF2B5EF4-FFF2-40B4-BE49-F238E27FC236}">
                <a16:creationId xmlns:a16="http://schemas.microsoft.com/office/drawing/2014/main" id="{6CBCC0EB-4473-423E-B0AA-08EF6954EB09}"/>
              </a:ext>
            </a:extLst>
          </p:cNvPr>
          <p:cNvSpPr/>
          <p:nvPr/>
        </p:nvSpPr>
        <p:spPr>
          <a:xfrm>
            <a:off x="550179" y="2967335"/>
            <a:ext cx="489659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solidFill>
                  <a:srgbClr val="A42145"/>
                </a:solidFill>
                <a:latin typeface="Montserrat SemiBold" panose="00000700000000000000" pitchFamily="2" charset="0"/>
              </a:rPr>
              <a:t>Tiempo que ha sido cliente de FIFOMI</a:t>
            </a:r>
          </a:p>
        </p:txBody>
      </p:sp>
      <p:sp>
        <p:nvSpPr>
          <p:cNvPr id="14" name="Rectángulo 13">
            <a:extLst>
              <a:ext uri="{FF2B5EF4-FFF2-40B4-BE49-F238E27FC236}">
                <a16:creationId xmlns:a16="http://schemas.microsoft.com/office/drawing/2014/main" id="{C86934F6-F473-4346-BF7B-693D243F361F}"/>
              </a:ext>
            </a:extLst>
          </p:cNvPr>
          <p:cNvSpPr/>
          <p:nvPr/>
        </p:nvSpPr>
        <p:spPr>
          <a:xfrm>
            <a:off x="4491332" y="2143348"/>
            <a:ext cx="679968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solidFill>
                  <a:srgbClr val="A42145"/>
                </a:solidFill>
                <a:latin typeface="Montserrat SemiBold" panose="00000700000000000000" pitchFamily="2" charset="0"/>
              </a:rPr>
              <a:t>¿Cómo se enteró de la existencia de FIFOMI?</a:t>
            </a:r>
          </a:p>
        </p:txBody>
      </p:sp>
    </p:spTree>
    <p:extLst>
      <p:ext uri="{BB962C8B-B14F-4D97-AF65-F5344CB8AC3E}">
        <p14:creationId xmlns:p14="http://schemas.microsoft.com/office/powerpoint/2010/main" val="31130210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n 16">
            <a:extLst>
              <a:ext uri="{FF2B5EF4-FFF2-40B4-BE49-F238E27FC236}">
                <a16:creationId xmlns:a16="http://schemas.microsoft.com/office/drawing/2014/main" id="{1F243522-883D-458C-BD2A-466B84B8E4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>
            <a:solidFill>
              <a:srgbClr val="DEC9A2"/>
            </a:solidFill>
          </a:ln>
        </p:spPr>
      </p:pic>
      <p:sp>
        <p:nvSpPr>
          <p:cNvPr id="5" name="Rectángulo 4"/>
          <p:cNvSpPr/>
          <p:nvPr/>
        </p:nvSpPr>
        <p:spPr>
          <a:xfrm>
            <a:off x="4420606" y="399598"/>
            <a:ext cx="6346365" cy="5660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rgbClr val="DEC9A2"/>
                </a:solidFill>
                <a:effectLst/>
              </a:rPr>
              <a:t>Resultados de los aspectos evaluados</a:t>
            </a:r>
          </a:p>
        </p:txBody>
      </p:sp>
      <p:sp>
        <p:nvSpPr>
          <p:cNvPr id="9" name="Elipse 8"/>
          <p:cNvSpPr/>
          <p:nvPr/>
        </p:nvSpPr>
        <p:spPr>
          <a:xfrm>
            <a:off x="563236" y="929085"/>
            <a:ext cx="1520364" cy="1436914"/>
          </a:xfrm>
          <a:prstGeom prst="ellipse">
            <a:avLst/>
          </a:prstGeom>
          <a:solidFill>
            <a:srgbClr val="691B4F"/>
          </a:solidFill>
          <a:ln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000" b="1" dirty="0">
                <a:solidFill>
                  <a:srgbClr val="DEC9A2"/>
                </a:solidFill>
              </a:rPr>
              <a:t>100%</a:t>
            </a:r>
          </a:p>
          <a:p>
            <a:pPr algn="ctr"/>
            <a:r>
              <a:rPr lang="es-MX" sz="1200" b="1" dirty="0">
                <a:solidFill>
                  <a:srgbClr val="DEC9A2"/>
                </a:solidFill>
              </a:rPr>
              <a:t>Excelente y Muy bien</a:t>
            </a:r>
          </a:p>
        </p:txBody>
      </p:sp>
      <p:sp>
        <p:nvSpPr>
          <p:cNvPr id="10" name="Elipse 9"/>
          <p:cNvSpPr/>
          <p:nvPr/>
        </p:nvSpPr>
        <p:spPr>
          <a:xfrm>
            <a:off x="563236" y="5395727"/>
            <a:ext cx="1561317" cy="1436914"/>
          </a:xfrm>
          <a:prstGeom prst="ellipse">
            <a:avLst/>
          </a:prstGeom>
          <a:solidFill>
            <a:srgbClr val="691B4F"/>
          </a:solidFill>
          <a:ln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rgbClr val="DEC9A2"/>
                </a:solidFill>
              </a:rPr>
              <a:t>100%</a:t>
            </a:r>
          </a:p>
          <a:p>
            <a:pPr algn="ctr"/>
            <a:r>
              <a:rPr lang="es-MX" sz="1200" b="1" dirty="0">
                <a:solidFill>
                  <a:srgbClr val="DEC9A2"/>
                </a:solidFill>
              </a:rPr>
              <a:t>Excelente y Muy bien</a:t>
            </a:r>
          </a:p>
        </p:txBody>
      </p:sp>
      <p:sp>
        <p:nvSpPr>
          <p:cNvPr id="11" name="Elipse 10"/>
          <p:cNvSpPr/>
          <p:nvPr/>
        </p:nvSpPr>
        <p:spPr>
          <a:xfrm>
            <a:off x="563236" y="2421924"/>
            <a:ext cx="1561317" cy="1436914"/>
          </a:xfrm>
          <a:prstGeom prst="ellipse">
            <a:avLst/>
          </a:prstGeom>
          <a:solidFill>
            <a:srgbClr val="691B4F"/>
          </a:solidFill>
          <a:ln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rgbClr val="DEC9A2"/>
                </a:solidFill>
              </a:rPr>
              <a:t>100%</a:t>
            </a:r>
          </a:p>
          <a:p>
            <a:pPr algn="ctr"/>
            <a:r>
              <a:rPr lang="es-MX" sz="1200" b="1" dirty="0">
                <a:solidFill>
                  <a:srgbClr val="DEC9A2"/>
                </a:solidFill>
              </a:rPr>
              <a:t>Excelente y Muy bien</a:t>
            </a:r>
          </a:p>
        </p:txBody>
      </p:sp>
      <p:sp>
        <p:nvSpPr>
          <p:cNvPr id="12" name="Elipse 11"/>
          <p:cNvSpPr/>
          <p:nvPr/>
        </p:nvSpPr>
        <p:spPr>
          <a:xfrm>
            <a:off x="563236" y="3902883"/>
            <a:ext cx="1561317" cy="1436914"/>
          </a:xfrm>
          <a:prstGeom prst="ellipse">
            <a:avLst/>
          </a:prstGeom>
          <a:solidFill>
            <a:srgbClr val="691B4F"/>
          </a:solidFill>
          <a:ln>
            <a:solidFill>
              <a:srgbClr val="DEC9A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rgbClr val="DEC9A2"/>
                </a:solidFill>
              </a:rPr>
              <a:t>100%</a:t>
            </a:r>
          </a:p>
          <a:p>
            <a:pPr algn="ctr"/>
            <a:r>
              <a:rPr lang="es-MX" sz="1200" b="1" dirty="0">
                <a:solidFill>
                  <a:srgbClr val="DEC9A2"/>
                </a:solidFill>
              </a:rPr>
              <a:t>Excelente y Muy bien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223979" y="1433187"/>
            <a:ext cx="630275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Calidad de nuestro servicio de Asistencia Técnica 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223979" y="2864476"/>
            <a:ext cx="909883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Cumplimiento de plazos para la visita de asistencia técnica programada 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2223979" y="4359730"/>
            <a:ext cx="6549678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ivel de conocimiento del personal que lo atendió 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Rectángulo 25"/>
          <p:cNvSpPr/>
          <p:nvPr/>
        </p:nvSpPr>
        <p:spPr>
          <a:xfrm>
            <a:off x="2223979" y="5852574"/>
            <a:ext cx="219662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2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</a:t>
            </a:r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udas resueltas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9" name="Rectángulo 18">
            <a:extLst>
              <a:ext uri="{FF2B5EF4-FFF2-40B4-BE49-F238E27FC236}">
                <a16:creationId xmlns:a16="http://schemas.microsoft.com/office/drawing/2014/main" id="{3EA68789-4E82-479B-BE8B-A327A8611A63}"/>
              </a:ext>
            </a:extLst>
          </p:cNvPr>
          <p:cNvSpPr/>
          <p:nvPr/>
        </p:nvSpPr>
        <p:spPr>
          <a:xfrm>
            <a:off x="-45109" y="0"/>
            <a:ext cx="29452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solidFill>
                  <a:srgbClr val="691B4F"/>
                </a:solidFill>
                <a:latin typeface="Montserrat SemiBold" panose="00000700000000000000" pitchFamily="2" charset="0"/>
                <a:ea typeface="+mj-ea"/>
                <a:cs typeface="+mj-cs"/>
              </a:rPr>
              <a:t>Asistencia Técnica</a:t>
            </a:r>
          </a:p>
        </p:txBody>
      </p:sp>
    </p:spTree>
    <p:extLst>
      <p:ext uri="{BB962C8B-B14F-4D97-AF65-F5344CB8AC3E}">
        <p14:creationId xmlns:p14="http://schemas.microsoft.com/office/powerpoint/2010/main" val="4969805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n 18">
            <a:extLst>
              <a:ext uri="{FF2B5EF4-FFF2-40B4-BE49-F238E27FC236}">
                <a16:creationId xmlns:a16="http://schemas.microsoft.com/office/drawing/2014/main" id="{7DC324FA-8F62-4B5B-A70A-6822DFB00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74291" y="339788"/>
            <a:ext cx="6346365" cy="5660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cap="none" spc="0" dirty="0">
                <a:ln/>
                <a:solidFill>
                  <a:srgbClr val="DEC9A2"/>
                </a:solidFill>
                <a:effectLst/>
              </a:rPr>
              <a:t>Resultados de los aspectos evaluados</a:t>
            </a:r>
          </a:p>
        </p:txBody>
      </p:sp>
      <p:sp>
        <p:nvSpPr>
          <p:cNvPr id="9" name="Elipse 8"/>
          <p:cNvSpPr/>
          <p:nvPr/>
        </p:nvSpPr>
        <p:spPr>
          <a:xfrm>
            <a:off x="563235" y="1248067"/>
            <a:ext cx="1561317" cy="1436914"/>
          </a:xfrm>
          <a:prstGeom prst="ellipse">
            <a:avLst/>
          </a:prstGeom>
          <a:solidFill>
            <a:srgbClr val="691B4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rgbClr val="DEC9A2"/>
                </a:solidFill>
              </a:rPr>
              <a:t>100%</a:t>
            </a:r>
          </a:p>
          <a:p>
            <a:pPr algn="ctr"/>
            <a:r>
              <a:rPr lang="es-MX" sz="1600" b="1" dirty="0">
                <a:solidFill>
                  <a:srgbClr val="DEC9A2"/>
                </a:solidFill>
              </a:rPr>
              <a:t>Sí</a:t>
            </a:r>
          </a:p>
        </p:txBody>
      </p:sp>
      <p:sp>
        <p:nvSpPr>
          <p:cNvPr id="11" name="Elipse 10"/>
          <p:cNvSpPr/>
          <p:nvPr/>
        </p:nvSpPr>
        <p:spPr>
          <a:xfrm>
            <a:off x="563236" y="2740906"/>
            <a:ext cx="1561317" cy="1436914"/>
          </a:xfrm>
          <a:prstGeom prst="ellipse">
            <a:avLst/>
          </a:prstGeom>
          <a:solidFill>
            <a:srgbClr val="691B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rgbClr val="DEC9A2"/>
                </a:solidFill>
              </a:rPr>
              <a:t>100%</a:t>
            </a:r>
          </a:p>
          <a:p>
            <a:pPr algn="ctr"/>
            <a:r>
              <a:rPr lang="es-MX" b="1" dirty="0">
                <a:solidFill>
                  <a:srgbClr val="DEC9A2"/>
                </a:solidFill>
              </a:rPr>
              <a:t>No</a:t>
            </a:r>
          </a:p>
        </p:txBody>
      </p:sp>
      <p:sp>
        <p:nvSpPr>
          <p:cNvPr id="12" name="Elipse 11"/>
          <p:cNvSpPr/>
          <p:nvPr/>
        </p:nvSpPr>
        <p:spPr>
          <a:xfrm>
            <a:off x="563236" y="4221865"/>
            <a:ext cx="1561317" cy="1436914"/>
          </a:xfrm>
          <a:prstGeom prst="ellipse">
            <a:avLst/>
          </a:prstGeom>
          <a:solidFill>
            <a:srgbClr val="691B4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b="1" dirty="0">
                <a:solidFill>
                  <a:srgbClr val="DEC9A2"/>
                </a:solidFill>
              </a:rPr>
              <a:t>100%</a:t>
            </a:r>
          </a:p>
          <a:p>
            <a:pPr algn="ctr"/>
            <a:r>
              <a:rPr lang="es-MX" b="1" dirty="0">
                <a:solidFill>
                  <a:srgbClr val="DEC9A2"/>
                </a:solidFill>
              </a:rPr>
              <a:t>No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2193828" y="1567157"/>
            <a:ext cx="739291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El reporte entregado, ¿tiene un impacto positivo y contribuye al crecimiento de su proyecto?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Rectángulo 23"/>
          <p:cNvSpPr/>
          <p:nvPr/>
        </p:nvSpPr>
        <p:spPr>
          <a:xfrm>
            <a:off x="2223979" y="3045990"/>
            <a:ext cx="97107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Observó algún tipo de discriminación motivada por origen étnico, nacional, género, edad, discapacidad, condiciones sociales, salud, región, opinión, preferencias sexuales, estado civil o cualquier otra que atente contra la dignidad humana y tenga por objeto anular o menoscabar los derechos y libertades de las personas.</a:t>
            </a:r>
            <a:r>
              <a:rPr lang="es-ES" sz="16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ES" sz="16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2223979" y="4524823"/>
            <a:ext cx="9710722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s-MX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¿Le fue solicitado a usted, ¿una compensación económica o de otro tipo por parte de los servidores públicos de FIFOMI?</a:t>
            </a:r>
            <a:r>
              <a:rPr lang="es-ES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endParaRPr lang="es-ES" sz="2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36246F2B-78E7-4964-88FA-55098BBFAAB7}"/>
              </a:ext>
            </a:extLst>
          </p:cNvPr>
          <p:cNvSpPr/>
          <p:nvPr/>
        </p:nvSpPr>
        <p:spPr>
          <a:xfrm>
            <a:off x="-45109" y="0"/>
            <a:ext cx="29452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solidFill>
                  <a:srgbClr val="691B4F"/>
                </a:solidFill>
                <a:latin typeface="Montserrat SemiBold" panose="00000700000000000000" pitchFamily="2" charset="0"/>
                <a:ea typeface="+mj-ea"/>
                <a:cs typeface="+mj-cs"/>
              </a:rPr>
              <a:t>Asistencia Técnica</a:t>
            </a:r>
          </a:p>
        </p:txBody>
      </p:sp>
    </p:spTree>
    <p:extLst>
      <p:ext uri="{BB962C8B-B14F-4D97-AF65-F5344CB8AC3E}">
        <p14:creationId xmlns:p14="http://schemas.microsoft.com/office/powerpoint/2010/main" val="668218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Imagen 37">
            <a:extLst>
              <a:ext uri="{FF2B5EF4-FFF2-40B4-BE49-F238E27FC236}">
                <a16:creationId xmlns:a16="http://schemas.microsoft.com/office/drawing/2014/main" id="{EFA24C86-C5D2-4213-8111-81BF70C7DF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74290" y="354710"/>
            <a:ext cx="6346365" cy="5660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DEC9A2"/>
                </a:solidFill>
              </a:rPr>
              <a:t>Opinión                     </a:t>
            </a:r>
            <a:endParaRPr lang="es-ES" sz="5400" b="1" cap="none" spc="0" dirty="0">
              <a:ln/>
              <a:solidFill>
                <a:srgbClr val="DEC9A2"/>
              </a:solidFill>
              <a:effectLst/>
            </a:endParaRPr>
          </a:p>
        </p:txBody>
      </p:sp>
      <p:sp>
        <p:nvSpPr>
          <p:cNvPr id="25" name="Rectángulo 24"/>
          <p:cNvSpPr/>
          <p:nvPr/>
        </p:nvSpPr>
        <p:spPr>
          <a:xfrm>
            <a:off x="92315" y="1163823"/>
            <a:ext cx="7001659" cy="9541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MX" sz="2800" dirty="0">
                <a:solidFill>
                  <a:srgbClr val="A42145"/>
                </a:solidFill>
                <a:latin typeface="Montserrat SemiBold" panose="00000700000000000000" pitchFamily="2" charset="0"/>
              </a:rPr>
              <a:t>¿Qué debemos de cambiar para mejorar nuestros productos y servicios?</a:t>
            </a:r>
            <a:r>
              <a:rPr lang="es-ES" sz="2800" dirty="0">
                <a:solidFill>
                  <a:srgbClr val="A42145"/>
                </a:solidFill>
                <a:latin typeface="Montserrat SemiBold" panose="00000700000000000000" pitchFamily="2" charset="0"/>
              </a:rPr>
              <a:t> </a:t>
            </a:r>
          </a:p>
        </p:txBody>
      </p:sp>
      <p:grpSp>
        <p:nvGrpSpPr>
          <p:cNvPr id="28" name="Grupo 27"/>
          <p:cNvGrpSpPr/>
          <p:nvPr/>
        </p:nvGrpSpPr>
        <p:grpSpPr>
          <a:xfrm>
            <a:off x="8664317" y="1760958"/>
            <a:ext cx="1680358" cy="4150701"/>
            <a:chOff x="6657542" y="2228531"/>
            <a:chExt cx="1567875" cy="2285565"/>
          </a:xfrm>
        </p:grpSpPr>
        <p:pic>
          <p:nvPicPr>
            <p:cNvPr id="27" name="Imagen 2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0912" y="2342613"/>
              <a:ext cx="914400" cy="2057400"/>
            </a:xfrm>
            <a:prstGeom prst="rect">
              <a:avLst/>
            </a:prstGeom>
          </p:spPr>
        </p:pic>
        <p:sp>
          <p:nvSpPr>
            <p:cNvPr id="19" name="Marco 18"/>
            <p:cNvSpPr/>
            <p:nvPr/>
          </p:nvSpPr>
          <p:spPr>
            <a:xfrm>
              <a:off x="6657542" y="2228531"/>
              <a:ext cx="1567875" cy="2285565"/>
            </a:xfrm>
            <a:prstGeom prst="frame">
              <a:avLst/>
            </a:prstGeom>
            <a:solidFill>
              <a:srgbClr val="691B4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MX" b="1" dirty="0">
                  <a:solidFill>
                    <a:srgbClr val="691B4F"/>
                  </a:solidFill>
                </a:rPr>
                <a:t>Asistencia Técnica</a:t>
              </a:r>
            </a:p>
          </p:txBody>
        </p:sp>
      </p:grpSp>
      <p:grpSp>
        <p:nvGrpSpPr>
          <p:cNvPr id="64" name="Group 18"/>
          <p:cNvGrpSpPr/>
          <p:nvPr/>
        </p:nvGrpSpPr>
        <p:grpSpPr>
          <a:xfrm>
            <a:off x="1559710" y="2238035"/>
            <a:ext cx="3814057" cy="640080"/>
            <a:chOff x="689810" y="2165154"/>
            <a:chExt cx="3814057" cy="640080"/>
          </a:xfrm>
        </p:grpSpPr>
        <p:grpSp>
          <p:nvGrpSpPr>
            <p:cNvPr id="65" name="Group 6"/>
            <p:cNvGrpSpPr/>
            <p:nvPr/>
          </p:nvGrpSpPr>
          <p:grpSpPr>
            <a:xfrm>
              <a:off x="689810" y="2165154"/>
              <a:ext cx="640080" cy="640080"/>
              <a:chOff x="721894" y="2256770"/>
              <a:chExt cx="640080" cy="640080"/>
            </a:xfrm>
          </p:grpSpPr>
          <p:sp>
            <p:nvSpPr>
              <p:cNvPr id="67" name="Oval 4"/>
              <p:cNvSpPr/>
              <p:nvPr/>
            </p:nvSpPr>
            <p:spPr>
              <a:xfrm>
                <a:off x="721894" y="2256770"/>
                <a:ext cx="640080" cy="640080"/>
              </a:xfrm>
              <a:prstGeom prst="ellipse">
                <a:avLst/>
              </a:prstGeom>
              <a:solidFill>
                <a:srgbClr val="691B4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8" name="Chevron 5"/>
              <p:cNvSpPr/>
              <p:nvPr/>
            </p:nvSpPr>
            <p:spPr>
              <a:xfrm>
                <a:off x="921619" y="2440737"/>
                <a:ext cx="240631" cy="272147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66" name="Rectangle 91"/>
            <p:cNvSpPr/>
            <p:nvPr/>
          </p:nvSpPr>
          <p:spPr>
            <a:xfrm>
              <a:off x="1534459" y="2352162"/>
              <a:ext cx="29694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b="1" kern="0" dirty="0">
                  <a:solidFill>
                    <a:srgbClr val="57565A">
                      <a:lumMod val="75000"/>
                    </a:srgbClr>
                  </a:solidFill>
                  <a:cs typeface="Arial" pitchFamily="34" charset="0"/>
                </a:rPr>
                <a:t>Apoyos a pequeños mineros</a:t>
              </a:r>
              <a:r>
                <a:rPr lang="en-US" sz="1400" b="1" kern="0" dirty="0">
                  <a:solidFill>
                    <a:srgbClr val="57565A">
                      <a:lumMod val="75000"/>
                    </a:srgbClr>
                  </a:solidFill>
                  <a:cs typeface="Arial" pitchFamily="34" charset="0"/>
                </a:rPr>
                <a:t>.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7565A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0" name="Group 18"/>
          <p:cNvGrpSpPr/>
          <p:nvPr/>
        </p:nvGrpSpPr>
        <p:grpSpPr>
          <a:xfrm>
            <a:off x="1559710" y="3062082"/>
            <a:ext cx="3805979" cy="645943"/>
            <a:chOff x="689810" y="2165154"/>
            <a:chExt cx="3805979" cy="645943"/>
          </a:xfrm>
        </p:grpSpPr>
        <p:grpSp>
          <p:nvGrpSpPr>
            <p:cNvPr id="71" name="Group 6"/>
            <p:cNvGrpSpPr/>
            <p:nvPr/>
          </p:nvGrpSpPr>
          <p:grpSpPr>
            <a:xfrm>
              <a:off x="689810" y="2165154"/>
              <a:ext cx="640080" cy="640080"/>
              <a:chOff x="721894" y="2256770"/>
              <a:chExt cx="640080" cy="640080"/>
            </a:xfrm>
          </p:grpSpPr>
          <p:sp>
            <p:nvSpPr>
              <p:cNvPr id="73" name="Oval 4"/>
              <p:cNvSpPr/>
              <p:nvPr/>
            </p:nvSpPr>
            <p:spPr>
              <a:xfrm>
                <a:off x="721894" y="2256770"/>
                <a:ext cx="640080" cy="640080"/>
              </a:xfrm>
              <a:prstGeom prst="ellipse">
                <a:avLst/>
              </a:prstGeom>
              <a:solidFill>
                <a:srgbClr val="691B4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4" name="Chevron 5"/>
              <p:cNvSpPr/>
              <p:nvPr/>
            </p:nvSpPr>
            <p:spPr>
              <a:xfrm>
                <a:off x="921619" y="2440737"/>
                <a:ext cx="240631" cy="272147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72" name="Rectangle 91"/>
            <p:cNvSpPr/>
            <p:nvPr/>
          </p:nvSpPr>
          <p:spPr>
            <a:xfrm>
              <a:off x="1526381" y="2287877"/>
              <a:ext cx="29694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s-MX" sz="1400" b="1" kern="0" dirty="0">
                  <a:solidFill>
                    <a:srgbClr val="57565A">
                      <a:lumMod val="75000"/>
                    </a:srgbClr>
                  </a:solidFill>
                  <a:cs typeface="Arial" pitchFamily="34" charset="0"/>
                </a:rPr>
                <a:t>Una oficina en Gómez Palacio, Durango.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7565A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75" name="Group 18"/>
          <p:cNvGrpSpPr/>
          <p:nvPr/>
        </p:nvGrpSpPr>
        <p:grpSpPr>
          <a:xfrm>
            <a:off x="1549077" y="3933295"/>
            <a:ext cx="3805979" cy="640080"/>
            <a:chOff x="689810" y="2165154"/>
            <a:chExt cx="3805979" cy="640080"/>
          </a:xfrm>
        </p:grpSpPr>
        <p:grpSp>
          <p:nvGrpSpPr>
            <p:cNvPr id="76" name="Group 6"/>
            <p:cNvGrpSpPr/>
            <p:nvPr/>
          </p:nvGrpSpPr>
          <p:grpSpPr>
            <a:xfrm>
              <a:off x="689810" y="2165154"/>
              <a:ext cx="640080" cy="640080"/>
              <a:chOff x="721894" y="2256770"/>
              <a:chExt cx="640080" cy="640080"/>
            </a:xfrm>
          </p:grpSpPr>
          <p:sp>
            <p:nvSpPr>
              <p:cNvPr id="78" name="Oval 4"/>
              <p:cNvSpPr/>
              <p:nvPr/>
            </p:nvSpPr>
            <p:spPr>
              <a:xfrm>
                <a:off x="721894" y="2256770"/>
                <a:ext cx="640080" cy="640080"/>
              </a:xfrm>
              <a:prstGeom prst="ellipse">
                <a:avLst/>
              </a:prstGeom>
              <a:solidFill>
                <a:srgbClr val="691B4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79" name="Chevron 5"/>
              <p:cNvSpPr/>
              <p:nvPr/>
            </p:nvSpPr>
            <p:spPr>
              <a:xfrm>
                <a:off x="921619" y="2440737"/>
                <a:ext cx="240631" cy="272147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77" name="Rectangle 91"/>
            <p:cNvSpPr/>
            <p:nvPr/>
          </p:nvSpPr>
          <p:spPr>
            <a:xfrm>
              <a:off x="1526381" y="2331305"/>
              <a:ext cx="29694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s-MX" sz="1400" b="1" kern="0" dirty="0">
                  <a:solidFill>
                    <a:srgbClr val="57565A">
                      <a:lumMod val="75000"/>
                    </a:srgbClr>
                  </a:solidFill>
                  <a:cs typeface="Arial" pitchFamily="34" charset="0"/>
                </a:rPr>
                <a:t>Más personal.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rgbClr val="57565A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80" name="Group 18"/>
          <p:cNvGrpSpPr/>
          <p:nvPr/>
        </p:nvGrpSpPr>
        <p:grpSpPr>
          <a:xfrm>
            <a:off x="1577548" y="4821352"/>
            <a:ext cx="3785586" cy="640080"/>
            <a:chOff x="689810" y="2165154"/>
            <a:chExt cx="3785586" cy="640080"/>
          </a:xfrm>
        </p:grpSpPr>
        <p:grpSp>
          <p:nvGrpSpPr>
            <p:cNvPr id="81" name="Group 6"/>
            <p:cNvGrpSpPr/>
            <p:nvPr/>
          </p:nvGrpSpPr>
          <p:grpSpPr>
            <a:xfrm>
              <a:off x="689810" y="2165154"/>
              <a:ext cx="640080" cy="640080"/>
              <a:chOff x="721894" y="2256770"/>
              <a:chExt cx="640080" cy="640080"/>
            </a:xfrm>
          </p:grpSpPr>
          <p:sp>
            <p:nvSpPr>
              <p:cNvPr id="83" name="Oval 4"/>
              <p:cNvSpPr/>
              <p:nvPr/>
            </p:nvSpPr>
            <p:spPr>
              <a:xfrm>
                <a:off x="721894" y="2256770"/>
                <a:ext cx="640080" cy="640080"/>
              </a:xfrm>
              <a:prstGeom prst="ellipse">
                <a:avLst/>
              </a:prstGeom>
              <a:solidFill>
                <a:srgbClr val="691B4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84" name="Chevron 5"/>
              <p:cNvSpPr/>
              <p:nvPr/>
            </p:nvSpPr>
            <p:spPr>
              <a:xfrm>
                <a:off x="921619" y="2440737"/>
                <a:ext cx="240631" cy="272147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82" name="Rectangle 91"/>
            <p:cNvSpPr/>
            <p:nvPr/>
          </p:nvSpPr>
          <p:spPr>
            <a:xfrm>
              <a:off x="1505988" y="2339160"/>
              <a:ext cx="2969408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just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s-MX" sz="1400" b="1" kern="0" dirty="0">
                  <a:solidFill>
                    <a:srgbClr val="57565A">
                      <a:lumMod val="75000"/>
                    </a:srgbClr>
                  </a:solidFill>
                  <a:cs typeface="Arial" pitchFamily="34" charset="0"/>
                </a:rPr>
                <a:t>Me dan nueva visión en mi proyecto</a:t>
              </a:r>
              <a:r>
                <a:rPr kumimoji="0" lang="es-MX" sz="1400" b="1" i="0" u="none" strike="noStrike" kern="0" cap="none" spc="0" normalizeH="0" baseline="0" dirty="0">
                  <a:ln>
                    <a:noFill/>
                  </a:ln>
                  <a:solidFill>
                    <a:srgbClr val="57565A">
                      <a:lumMod val="75000"/>
                    </a:srgbClr>
                  </a:solidFill>
                  <a:effectLst/>
                  <a:uLnTx/>
                  <a:uFillTx/>
                  <a:cs typeface="Arial" pitchFamily="34" charset="0"/>
                </a:rPr>
                <a:t>.</a:t>
              </a:r>
              <a:endParaRPr kumimoji="0" lang="es-MX" sz="1400" b="1" i="0" u="none" strike="noStrike" kern="0" cap="none" spc="0" normalizeH="0" baseline="0" dirty="0">
                <a:ln>
                  <a:noFill/>
                </a:ln>
                <a:solidFill>
                  <a:srgbClr val="57565A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56" name="Group 18">
            <a:extLst>
              <a:ext uri="{FF2B5EF4-FFF2-40B4-BE49-F238E27FC236}">
                <a16:creationId xmlns:a16="http://schemas.microsoft.com/office/drawing/2014/main" id="{7CD4DF3B-228F-43AE-B236-DA4559649163}"/>
              </a:ext>
            </a:extLst>
          </p:cNvPr>
          <p:cNvGrpSpPr/>
          <p:nvPr/>
        </p:nvGrpSpPr>
        <p:grpSpPr>
          <a:xfrm>
            <a:off x="1577548" y="5780734"/>
            <a:ext cx="3810323" cy="654145"/>
            <a:chOff x="689810" y="2165154"/>
            <a:chExt cx="3810323" cy="654145"/>
          </a:xfrm>
        </p:grpSpPr>
        <p:grpSp>
          <p:nvGrpSpPr>
            <p:cNvPr id="57" name="Group 6">
              <a:extLst>
                <a:ext uri="{FF2B5EF4-FFF2-40B4-BE49-F238E27FC236}">
                  <a16:creationId xmlns:a16="http://schemas.microsoft.com/office/drawing/2014/main" id="{6327EE23-686D-40CE-8F55-CAAE6D54F3E0}"/>
                </a:ext>
              </a:extLst>
            </p:cNvPr>
            <p:cNvGrpSpPr/>
            <p:nvPr/>
          </p:nvGrpSpPr>
          <p:grpSpPr>
            <a:xfrm>
              <a:off x="689810" y="2165154"/>
              <a:ext cx="640080" cy="640080"/>
              <a:chOff x="721894" y="2256770"/>
              <a:chExt cx="640080" cy="640080"/>
            </a:xfrm>
          </p:grpSpPr>
          <p:sp>
            <p:nvSpPr>
              <p:cNvPr id="59" name="Oval 4">
                <a:extLst>
                  <a:ext uri="{FF2B5EF4-FFF2-40B4-BE49-F238E27FC236}">
                    <a16:creationId xmlns:a16="http://schemas.microsoft.com/office/drawing/2014/main" id="{768FDD73-8F32-444A-9D29-77187D5C03FC}"/>
                  </a:ext>
                </a:extLst>
              </p:cNvPr>
              <p:cNvSpPr/>
              <p:nvPr/>
            </p:nvSpPr>
            <p:spPr>
              <a:xfrm>
                <a:off x="721894" y="2256770"/>
                <a:ext cx="640080" cy="640080"/>
              </a:xfrm>
              <a:prstGeom prst="ellipse">
                <a:avLst/>
              </a:prstGeom>
              <a:solidFill>
                <a:srgbClr val="691B4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7785" dist="33020" dir="3180000" algn="ctr">
                  <a:srgbClr val="000000">
                    <a:alpha val="30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rightRoom" dir="t">
                  <a:rot lat="0" lon="0" rev="600000"/>
                </a:lightRig>
              </a:scene3d>
              <a:sp3d prstMaterial="metal">
                <a:bevelT w="38100" h="57150" prst="angle"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60" name="Chevron 5">
                <a:extLst>
                  <a:ext uri="{FF2B5EF4-FFF2-40B4-BE49-F238E27FC236}">
                    <a16:creationId xmlns:a16="http://schemas.microsoft.com/office/drawing/2014/main" id="{93E4D88E-548B-484E-9520-6E88C01AD586}"/>
                  </a:ext>
                </a:extLst>
              </p:cNvPr>
              <p:cNvSpPr/>
              <p:nvPr/>
            </p:nvSpPr>
            <p:spPr>
              <a:xfrm>
                <a:off x="921619" y="2440737"/>
                <a:ext cx="240631" cy="272147"/>
              </a:xfrm>
              <a:prstGeom prst="chevron">
                <a:avLst/>
              </a:prstGeom>
              <a:solidFill>
                <a:sysClr val="window" lastClr="FFFFFF"/>
              </a:solidFill>
              <a:ln w="12700" cap="flat" cmpd="sng" algn="ctr">
                <a:noFill/>
                <a:prstDash val="solid"/>
                <a:miter lim="800000"/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rgbClr val="57565A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58" name="Rectangle 91">
              <a:extLst>
                <a:ext uri="{FF2B5EF4-FFF2-40B4-BE49-F238E27FC236}">
                  <a16:creationId xmlns:a16="http://schemas.microsoft.com/office/drawing/2014/main" id="{7A042F68-7FCE-49AD-99C6-635888D28567}"/>
                </a:ext>
              </a:extLst>
            </p:cNvPr>
            <p:cNvSpPr/>
            <p:nvPr/>
          </p:nvSpPr>
          <p:spPr>
            <a:xfrm>
              <a:off x="1530725" y="2296079"/>
              <a:ext cx="2969408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just">
                <a:defRPr/>
              </a:pPr>
              <a:r>
                <a:rPr lang="es-MX" sz="1400" b="1" kern="0" dirty="0">
                  <a:solidFill>
                    <a:srgbClr val="57565A">
                      <a:lumMod val="75000"/>
                    </a:srgbClr>
                  </a:solidFill>
                  <a:cs typeface="Arial" pitchFamily="34" charset="0"/>
                </a:rPr>
                <a:t>Me describen detalladamente todas las características.</a:t>
              </a:r>
              <a:endParaRPr kumimoji="0" lang="es-MX" sz="1400" b="1" i="0" u="none" strike="noStrike" kern="0" cap="none" spc="0" normalizeH="0" baseline="0" dirty="0">
                <a:ln>
                  <a:noFill/>
                </a:ln>
                <a:solidFill>
                  <a:srgbClr val="57565A">
                    <a:lumMod val="75000"/>
                  </a:srgbClr>
                </a:solidFill>
                <a:effectLst/>
                <a:uLnTx/>
                <a:uFillTx/>
              </a:endParaRPr>
            </a:p>
          </p:txBody>
        </p:sp>
      </p:grpSp>
      <p:sp>
        <p:nvSpPr>
          <p:cNvPr id="40" name="Rectángulo 39">
            <a:extLst>
              <a:ext uri="{FF2B5EF4-FFF2-40B4-BE49-F238E27FC236}">
                <a16:creationId xmlns:a16="http://schemas.microsoft.com/office/drawing/2014/main" id="{DEB4B6D1-C9E8-435C-9396-A8E3DB201E62}"/>
              </a:ext>
            </a:extLst>
          </p:cNvPr>
          <p:cNvSpPr/>
          <p:nvPr/>
        </p:nvSpPr>
        <p:spPr>
          <a:xfrm>
            <a:off x="-45109" y="0"/>
            <a:ext cx="29452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solidFill>
                  <a:srgbClr val="691B4F"/>
                </a:solidFill>
                <a:latin typeface="Montserrat SemiBold" panose="00000700000000000000" pitchFamily="2" charset="0"/>
                <a:ea typeface="+mj-ea"/>
                <a:cs typeface="+mj-cs"/>
              </a:rPr>
              <a:t>Asistencia Técnica</a:t>
            </a:r>
          </a:p>
        </p:txBody>
      </p:sp>
    </p:spTree>
    <p:extLst>
      <p:ext uri="{BB962C8B-B14F-4D97-AF65-F5344CB8AC3E}">
        <p14:creationId xmlns:p14="http://schemas.microsoft.com/office/powerpoint/2010/main" val="13281472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Imagen 23">
            <a:extLst>
              <a:ext uri="{FF2B5EF4-FFF2-40B4-BE49-F238E27FC236}">
                <a16:creationId xmlns:a16="http://schemas.microsoft.com/office/drawing/2014/main" id="{EC77CC25-FF4B-44F5-8D5E-B774E83435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353026" y="376013"/>
            <a:ext cx="6346365" cy="5660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DEC9A2"/>
                </a:solidFill>
              </a:rPr>
              <a:t>Detalle por pregunta                     </a:t>
            </a:r>
            <a:endParaRPr lang="es-ES" sz="5400" b="1" cap="none" spc="0" dirty="0">
              <a:ln/>
              <a:solidFill>
                <a:srgbClr val="DEC9A2"/>
              </a:solidFill>
              <a:effectLst/>
            </a:endParaRPr>
          </a:p>
        </p:txBody>
      </p:sp>
      <p:grpSp>
        <p:nvGrpSpPr>
          <p:cNvPr id="25" name="Grupo 24">
            <a:extLst>
              <a:ext uri="{FF2B5EF4-FFF2-40B4-BE49-F238E27FC236}">
                <a16:creationId xmlns:a16="http://schemas.microsoft.com/office/drawing/2014/main" id="{00000000-0008-0000-0200-00000C000000}"/>
              </a:ext>
            </a:extLst>
          </p:cNvPr>
          <p:cNvGrpSpPr/>
          <p:nvPr/>
        </p:nvGrpSpPr>
        <p:grpSpPr>
          <a:xfrm>
            <a:off x="179599" y="868346"/>
            <a:ext cx="5916401" cy="3110540"/>
            <a:chOff x="0" y="-122506"/>
            <a:chExt cx="6648449" cy="2277507"/>
          </a:xfrm>
        </p:grpSpPr>
        <p:graphicFrame>
          <p:nvGraphicFramePr>
            <p:cNvPr id="26" name="Gráfico 25">
              <a:extLst>
                <a:ext uri="{FF2B5EF4-FFF2-40B4-BE49-F238E27FC236}">
                  <a16:creationId xmlns:a16="http://schemas.microsoft.com/office/drawing/2014/main" id="{00000000-0008-0000-0200-000002000000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747999106"/>
                </p:ext>
              </p:extLst>
            </p:nvPr>
          </p:nvGraphicFramePr>
          <p:xfrm>
            <a:off x="0" y="0"/>
            <a:ext cx="6648449" cy="21550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7" name="Cerrar llave 26">
              <a:extLst>
                <a:ext uri="{FF2B5EF4-FFF2-40B4-BE49-F238E27FC236}">
                  <a16:creationId xmlns:a16="http://schemas.microsoft.com/office/drawing/2014/main" id="{00000000-0008-0000-0200-000010000000}"/>
                </a:ext>
              </a:extLst>
            </p:cNvPr>
            <p:cNvSpPr/>
            <p:nvPr/>
          </p:nvSpPr>
          <p:spPr>
            <a:xfrm rot="16200000">
              <a:off x="2014261" y="-614347"/>
              <a:ext cx="192121" cy="1607856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MX" sz="1100"/>
            </a:p>
          </p:txBody>
        </p:sp>
        <p:sp>
          <p:nvSpPr>
            <p:cNvPr id="28" name="Rectángulo 27">
              <a:extLst>
                <a:ext uri="{FF2B5EF4-FFF2-40B4-BE49-F238E27FC236}">
                  <a16:creationId xmlns:a16="http://schemas.microsoft.com/office/drawing/2014/main" id="{00000000-0008-0000-0200-000011000000}"/>
                </a:ext>
              </a:extLst>
            </p:cNvPr>
            <p:cNvSpPr/>
            <p:nvPr/>
          </p:nvSpPr>
          <p:spPr>
            <a:xfrm>
              <a:off x="1670617" y="-122506"/>
              <a:ext cx="870138" cy="27332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cap="none" spc="0" dirty="0">
                  <a:ln w="0"/>
                  <a:solidFill>
                    <a:srgbClr val="00B050"/>
                  </a:solidFill>
                  <a:effectLst/>
                </a:rPr>
                <a:t>100%</a:t>
              </a:r>
            </a:p>
          </p:txBody>
        </p:sp>
      </p:grpSp>
      <p:grpSp>
        <p:nvGrpSpPr>
          <p:cNvPr id="29" name="Grupo 28">
            <a:extLst>
              <a:ext uri="{FF2B5EF4-FFF2-40B4-BE49-F238E27FC236}">
                <a16:creationId xmlns:a16="http://schemas.microsoft.com/office/drawing/2014/main" id="{00000000-0008-0000-0200-00002E000000}"/>
              </a:ext>
            </a:extLst>
          </p:cNvPr>
          <p:cNvGrpSpPr/>
          <p:nvPr/>
        </p:nvGrpSpPr>
        <p:grpSpPr>
          <a:xfrm>
            <a:off x="5786208" y="1158855"/>
            <a:ext cx="6233584" cy="2820031"/>
            <a:chOff x="0" y="0"/>
            <a:chExt cx="4429125" cy="2743200"/>
          </a:xfrm>
        </p:grpSpPr>
        <p:graphicFrame>
          <p:nvGraphicFramePr>
            <p:cNvPr id="30" name="Gráfico 29">
              <a:extLst>
                <a:ext uri="{FF2B5EF4-FFF2-40B4-BE49-F238E27FC236}">
                  <a16:creationId xmlns:a16="http://schemas.microsoft.com/office/drawing/2014/main" id="{00000000-0008-0000-0200-000004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572803328"/>
                </p:ext>
              </p:extLst>
            </p:nvPr>
          </p:nvGraphicFramePr>
          <p:xfrm>
            <a:off x="0" y="0"/>
            <a:ext cx="4429125" cy="274320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1" name="Cerrar llave 30">
              <a:extLst>
                <a:ext uri="{FF2B5EF4-FFF2-40B4-BE49-F238E27FC236}">
                  <a16:creationId xmlns:a16="http://schemas.microsoft.com/office/drawing/2014/main" id="{00000000-0008-0000-0200-000028000000}"/>
                </a:ext>
              </a:extLst>
            </p:cNvPr>
            <p:cNvSpPr/>
            <p:nvPr/>
          </p:nvSpPr>
          <p:spPr>
            <a:xfrm rot="16200000">
              <a:off x="1306303" y="-116734"/>
              <a:ext cx="194685" cy="1044359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MX" sz="1100"/>
            </a:p>
          </p:txBody>
        </p:sp>
        <p:sp>
          <p:nvSpPr>
            <p:cNvPr id="32" name="Rectángulo 31">
              <a:extLst>
                <a:ext uri="{FF2B5EF4-FFF2-40B4-BE49-F238E27FC236}">
                  <a16:creationId xmlns:a16="http://schemas.microsoft.com/office/drawing/2014/main" id="{00000000-0008-0000-0200-000029000000}"/>
                </a:ext>
              </a:extLst>
            </p:cNvPr>
            <p:cNvSpPr/>
            <p:nvPr/>
          </p:nvSpPr>
          <p:spPr>
            <a:xfrm>
              <a:off x="1140781" y="0"/>
              <a:ext cx="557238" cy="35825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cap="none" spc="0" dirty="0">
                  <a:ln w="0"/>
                  <a:solidFill>
                    <a:srgbClr val="00B050"/>
                  </a:solidFill>
                  <a:effectLst/>
                </a:rPr>
                <a:t>100%</a:t>
              </a:r>
            </a:p>
          </p:txBody>
        </p:sp>
      </p:grpSp>
      <p:grpSp>
        <p:nvGrpSpPr>
          <p:cNvPr id="33" name="Grupo 32">
            <a:extLst>
              <a:ext uri="{FF2B5EF4-FFF2-40B4-BE49-F238E27FC236}">
                <a16:creationId xmlns:a16="http://schemas.microsoft.com/office/drawing/2014/main" id="{00000000-0008-0000-0200-00003D000000}"/>
              </a:ext>
            </a:extLst>
          </p:cNvPr>
          <p:cNvGrpSpPr/>
          <p:nvPr/>
        </p:nvGrpSpPr>
        <p:grpSpPr>
          <a:xfrm>
            <a:off x="190360" y="3910026"/>
            <a:ext cx="5933870" cy="3056366"/>
            <a:chOff x="0" y="0"/>
            <a:chExt cx="4448175" cy="2777213"/>
          </a:xfrm>
        </p:grpSpPr>
        <p:graphicFrame>
          <p:nvGraphicFramePr>
            <p:cNvPr id="37" name="Gráfico 36">
              <a:extLst>
                <a:ext uri="{FF2B5EF4-FFF2-40B4-BE49-F238E27FC236}">
                  <a16:creationId xmlns:a16="http://schemas.microsoft.com/office/drawing/2014/main" id="{00000000-0008-0000-0200-000006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87865666"/>
                </p:ext>
              </p:extLst>
            </p:nvPr>
          </p:nvGraphicFramePr>
          <p:xfrm>
            <a:off x="0" y="5438"/>
            <a:ext cx="4448175" cy="27717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38" name="Cerrar llave 37">
              <a:extLst>
                <a:ext uri="{FF2B5EF4-FFF2-40B4-BE49-F238E27FC236}">
                  <a16:creationId xmlns:a16="http://schemas.microsoft.com/office/drawing/2014/main" id="{00000000-0008-0000-0200-00003B000000}"/>
                </a:ext>
              </a:extLst>
            </p:cNvPr>
            <p:cNvSpPr/>
            <p:nvPr/>
          </p:nvSpPr>
          <p:spPr>
            <a:xfrm rot="16200000">
              <a:off x="1351252" y="-159318"/>
              <a:ext cx="160567" cy="1093064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MX" sz="1100"/>
            </a:p>
          </p:txBody>
        </p:sp>
        <p:sp>
          <p:nvSpPr>
            <p:cNvPr id="39" name="Rectángulo 38">
              <a:extLst>
                <a:ext uri="{FF2B5EF4-FFF2-40B4-BE49-F238E27FC236}">
                  <a16:creationId xmlns:a16="http://schemas.microsoft.com/office/drawing/2014/main" id="{00000000-0008-0000-0200-00003C000000}"/>
                </a:ext>
              </a:extLst>
            </p:cNvPr>
            <p:cNvSpPr/>
            <p:nvPr/>
          </p:nvSpPr>
          <p:spPr>
            <a:xfrm>
              <a:off x="1169834" y="0"/>
              <a:ext cx="557238" cy="35825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cap="none" spc="0">
                  <a:ln w="0"/>
                  <a:solidFill>
                    <a:srgbClr val="00B050"/>
                  </a:solidFill>
                  <a:effectLst/>
                </a:rPr>
                <a:t>100%</a:t>
              </a:r>
            </a:p>
          </p:txBody>
        </p:sp>
      </p:grpSp>
      <p:grpSp>
        <p:nvGrpSpPr>
          <p:cNvPr id="40" name="Grupo 39">
            <a:extLst>
              <a:ext uri="{FF2B5EF4-FFF2-40B4-BE49-F238E27FC236}">
                <a16:creationId xmlns:a16="http://schemas.microsoft.com/office/drawing/2014/main" id="{00000000-0008-0000-0200-000044000000}"/>
              </a:ext>
            </a:extLst>
          </p:cNvPr>
          <p:cNvGrpSpPr/>
          <p:nvPr/>
        </p:nvGrpSpPr>
        <p:grpSpPr>
          <a:xfrm>
            <a:off x="5814438" y="3867494"/>
            <a:ext cx="6187202" cy="3082435"/>
            <a:chOff x="0" y="0"/>
            <a:chExt cx="4943475" cy="2809875"/>
          </a:xfrm>
        </p:grpSpPr>
        <p:graphicFrame>
          <p:nvGraphicFramePr>
            <p:cNvPr id="41" name="Gráfico 40">
              <a:extLst>
                <a:ext uri="{FF2B5EF4-FFF2-40B4-BE49-F238E27FC236}">
                  <a16:creationId xmlns:a16="http://schemas.microsoft.com/office/drawing/2014/main" id="{00000000-0008-0000-0200-000007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056688144"/>
                </p:ext>
              </p:extLst>
            </p:nvPr>
          </p:nvGraphicFramePr>
          <p:xfrm>
            <a:off x="0" y="0"/>
            <a:ext cx="4943475" cy="280987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sp>
          <p:nvSpPr>
            <p:cNvPr id="42" name="Rectángulo 41">
              <a:extLst>
                <a:ext uri="{FF2B5EF4-FFF2-40B4-BE49-F238E27FC236}">
                  <a16:creationId xmlns:a16="http://schemas.microsoft.com/office/drawing/2014/main" id="{00000000-0008-0000-0200-000042000000}"/>
                </a:ext>
              </a:extLst>
            </p:cNvPr>
            <p:cNvSpPr/>
            <p:nvPr/>
          </p:nvSpPr>
          <p:spPr>
            <a:xfrm>
              <a:off x="1320364" y="5318"/>
              <a:ext cx="557238" cy="35825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noAutofit/>
            </a:bodyPr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S" sz="1600" b="1" cap="none" spc="0">
                  <a:ln w="0"/>
                  <a:solidFill>
                    <a:srgbClr val="00B050"/>
                  </a:solidFill>
                  <a:effectLst/>
                </a:rPr>
                <a:t>100%</a:t>
              </a:r>
            </a:p>
          </p:txBody>
        </p:sp>
        <p:sp>
          <p:nvSpPr>
            <p:cNvPr id="43" name="Cerrar llave 42">
              <a:extLst>
                <a:ext uri="{FF2B5EF4-FFF2-40B4-BE49-F238E27FC236}">
                  <a16:creationId xmlns:a16="http://schemas.microsoft.com/office/drawing/2014/main" id="{00000000-0008-0000-0200-000043000000}"/>
                </a:ext>
              </a:extLst>
            </p:cNvPr>
            <p:cNvSpPr/>
            <p:nvPr/>
          </p:nvSpPr>
          <p:spPr>
            <a:xfrm rot="16200000">
              <a:off x="1525677" y="-224489"/>
              <a:ext cx="141519" cy="1297633"/>
            </a:xfrm>
            <a:prstGeom prst="rightBrac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t"/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l"/>
              <a:endParaRPr lang="es-MX" sz="1100"/>
            </a:p>
          </p:txBody>
        </p:sp>
      </p:grpSp>
      <p:sp>
        <p:nvSpPr>
          <p:cNvPr id="49" name="Rectángulo 48">
            <a:extLst>
              <a:ext uri="{FF2B5EF4-FFF2-40B4-BE49-F238E27FC236}">
                <a16:creationId xmlns:a16="http://schemas.microsoft.com/office/drawing/2014/main" id="{B256ACEC-3FBE-4AC5-9CFE-E11B66FAF648}"/>
              </a:ext>
            </a:extLst>
          </p:cNvPr>
          <p:cNvSpPr/>
          <p:nvPr/>
        </p:nvSpPr>
        <p:spPr>
          <a:xfrm>
            <a:off x="-45109" y="0"/>
            <a:ext cx="29452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solidFill>
                  <a:srgbClr val="691B4F"/>
                </a:solidFill>
                <a:latin typeface="Montserrat SemiBold" panose="00000700000000000000" pitchFamily="2" charset="0"/>
                <a:ea typeface="+mj-ea"/>
                <a:cs typeface="+mj-cs"/>
              </a:rPr>
              <a:t>Asistencia Técnica</a:t>
            </a:r>
          </a:p>
        </p:txBody>
      </p:sp>
    </p:spTree>
    <p:extLst>
      <p:ext uri="{BB962C8B-B14F-4D97-AF65-F5344CB8AC3E}">
        <p14:creationId xmlns:p14="http://schemas.microsoft.com/office/powerpoint/2010/main" val="32369769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n 20">
            <a:extLst>
              <a:ext uri="{FF2B5EF4-FFF2-40B4-BE49-F238E27FC236}">
                <a16:creationId xmlns:a16="http://schemas.microsoft.com/office/drawing/2014/main" id="{661B1710-C77A-4B7A-B2B0-750E458469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4410623" y="409453"/>
            <a:ext cx="6346365" cy="566058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s-ES" sz="5400" b="1" dirty="0">
                <a:ln/>
                <a:solidFill>
                  <a:srgbClr val="DEC9A2"/>
                </a:solidFill>
              </a:rPr>
              <a:t>Detalle por pregunta                     </a:t>
            </a:r>
            <a:endParaRPr lang="es-ES" sz="5400" b="1" cap="none" spc="0" dirty="0">
              <a:ln/>
              <a:solidFill>
                <a:srgbClr val="DEC9A2"/>
              </a:solidFill>
              <a:effectLst/>
            </a:endParaRPr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00000000-0008-0000-0200-000008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81647956"/>
              </p:ext>
            </p:extLst>
          </p:nvPr>
        </p:nvGraphicFramePr>
        <p:xfrm>
          <a:off x="3476846" y="1116380"/>
          <a:ext cx="4940596" cy="24292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00000000-0008-0000-0200-00000A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3370735"/>
              </p:ext>
            </p:extLst>
          </p:nvPr>
        </p:nvGraphicFramePr>
        <p:xfrm>
          <a:off x="185063" y="3752560"/>
          <a:ext cx="5066462" cy="29488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pSp>
        <p:nvGrpSpPr>
          <p:cNvPr id="8" name="Grupo 7">
            <a:extLst>
              <a:ext uri="{FF2B5EF4-FFF2-40B4-BE49-F238E27FC236}">
                <a16:creationId xmlns:a16="http://schemas.microsoft.com/office/drawing/2014/main" id="{B3F6D272-2AC7-40C2-984D-2172919E3DB9}"/>
              </a:ext>
            </a:extLst>
          </p:cNvPr>
          <p:cNvGrpSpPr/>
          <p:nvPr/>
        </p:nvGrpSpPr>
        <p:grpSpPr>
          <a:xfrm>
            <a:off x="6178773" y="3663391"/>
            <a:ext cx="5917223" cy="3037987"/>
            <a:chOff x="161181" y="3732926"/>
            <a:chExt cx="5917223" cy="3037987"/>
          </a:xfrm>
        </p:grpSpPr>
        <p:graphicFrame>
          <p:nvGraphicFramePr>
            <p:cNvPr id="24" name="Gráfico 23">
              <a:extLst>
                <a:ext uri="{FF2B5EF4-FFF2-40B4-BE49-F238E27FC236}">
                  <a16:creationId xmlns:a16="http://schemas.microsoft.com/office/drawing/2014/main" id="{00000000-0008-0000-0200-000009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83733503"/>
                </p:ext>
              </p:extLst>
            </p:nvPr>
          </p:nvGraphicFramePr>
          <p:xfrm>
            <a:off x="161181" y="3860445"/>
            <a:ext cx="5917223" cy="291046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7" name="CuadroTexto 6">
              <a:extLst>
                <a:ext uri="{FF2B5EF4-FFF2-40B4-BE49-F238E27FC236}">
                  <a16:creationId xmlns:a16="http://schemas.microsoft.com/office/drawing/2014/main" id="{49185AE6-6E32-45DC-8CD5-1C9D7530EA1E}"/>
                </a:ext>
              </a:extLst>
            </p:cNvPr>
            <p:cNvSpPr txBox="1"/>
            <p:nvPr/>
          </p:nvSpPr>
          <p:spPr>
            <a:xfrm>
              <a:off x="1102725" y="3732926"/>
              <a:ext cx="45110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s-MX" sz="800" dirty="0">
                  <a:solidFill>
                    <a:srgbClr val="691B4F"/>
                  </a:solidFill>
                </a:rPr>
                <a:t>Observó algún tipo de discriminación motivada por origen étnico, nacional, género, edad, discapacidad, condición social, salud, religión, opinión, preferencias sexuales, estado civil o cualquier otra que atente contra la dignidad humana y tenga por objeto anular o menoscabar los derechos y libertades de las personas.</a:t>
              </a:r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0D29D5A2-F967-4396-832C-5A074E711122}"/>
              </a:ext>
            </a:extLst>
          </p:cNvPr>
          <p:cNvSpPr/>
          <p:nvPr/>
        </p:nvSpPr>
        <p:spPr>
          <a:xfrm>
            <a:off x="-45109" y="0"/>
            <a:ext cx="2945244" cy="5232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2800" b="1" dirty="0">
                <a:solidFill>
                  <a:srgbClr val="691B4F"/>
                </a:solidFill>
                <a:latin typeface="Montserrat SemiBold" panose="00000700000000000000" pitchFamily="2" charset="0"/>
                <a:ea typeface="+mj-ea"/>
                <a:cs typeface="+mj-cs"/>
              </a:rPr>
              <a:t>Asistencia Técnica</a:t>
            </a:r>
          </a:p>
        </p:txBody>
      </p:sp>
    </p:spTree>
    <p:extLst>
      <p:ext uri="{BB962C8B-B14F-4D97-AF65-F5344CB8AC3E}">
        <p14:creationId xmlns:p14="http://schemas.microsoft.com/office/powerpoint/2010/main" val="36314873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9161</TotalTime>
  <Words>1191</Words>
  <Application>Microsoft Office PowerPoint</Application>
  <PresentationFormat>Panorámica</PresentationFormat>
  <Paragraphs>260</Paragraphs>
  <Slides>21</Slides>
  <Notes>17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7" baseType="lpstr">
      <vt:lpstr>Arial</vt:lpstr>
      <vt:lpstr>Calibri</vt:lpstr>
      <vt:lpstr>Calibri Light</vt:lpstr>
      <vt:lpstr>Montserrat SemiBold</vt:lpstr>
      <vt:lpstr>Times New Roman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Lidia López García</dc:creator>
  <cp:lastModifiedBy>Humberto Pacheco Ruiz</cp:lastModifiedBy>
  <cp:revision>314</cp:revision>
  <cp:lastPrinted>2019-01-24T18:00:35Z</cp:lastPrinted>
  <dcterms:created xsi:type="dcterms:W3CDTF">2015-08-20T22:37:09Z</dcterms:created>
  <dcterms:modified xsi:type="dcterms:W3CDTF">2019-10-15T21:19:54Z</dcterms:modified>
</cp:coreProperties>
</file>